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9" r:id="rId2"/>
    <p:sldMasterId id="2147483713" r:id="rId3"/>
    <p:sldMasterId id="2147483755" r:id="rId4"/>
  </p:sldMasterIdLst>
  <p:notesMasterIdLst>
    <p:notesMasterId r:id="rId40"/>
  </p:notesMasterIdLst>
  <p:handoutMasterIdLst>
    <p:handoutMasterId r:id="rId41"/>
  </p:handoutMasterIdLst>
  <p:sldIdLst>
    <p:sldId id="484" r:id="rId5"/>
    <p:sldId id="260" r:id="rId6"/>
    <p:sldId id="344" r:id="rId7"/>
    <p:sldId id="511" r:id="rId8"/>
    <p:sldId id="512" r:id="rId9"/>
    <p:sldId id="416" r:id="rId10"/>
    <p:sldId id="504" r:id="rId11"/>
    <p:sldId id="492" r:id="rId12"/>
    <p:sldId id="409" r:id="rId13"/>
    <p:sldId id="494" r:id="rId14"/>
    <p:sldId id="495" r:id="rId15"/>
    <p:sldId id="500" r:id="rId16"/>
    <p:sldId id="497" r:id="rId17"/>
    <p:sldId id="493" r:id="rId18"/>
    <p:sldId id="508" r:id="rId19"/>
    <p:sldId id="418" r:id="rId20"/>
    <p:sldId id="505" r:id="rId21"/>
    <p:sldId id="506" r:id="rId22"/>
    <p:sldId id="499" r:id="rId23"/>
    <p:sldId id="498" r:id="rId24"/>
    <p:sldId id="376" r:id="rId25"/>
    <p:sldId id="507" r:id="rId26"/>
    <p:sldId id="445" r:id="rId27"/>
    <p:sldId id="378" r:id="rId28"/>
    <p:sldId id="513" r:id="rId29"/>
    <p:sldId id="477" r:id="rId30"/>
    <p:sldId id="482" r:id="rId31"/>
    <p:sldId id="479" r:id="rId32"/>
    <p:sldId id="510" r:id="rId33"/>
    <p:sldId id="446" r:id="rId34"/>
    <p:sldId id="440" r:id="rId35"/>
    <p:sldId id="485" r:id="rId36"/>
    <p:sldId id="476" r:id="rId37"/>
    <p:sldId id="392" r:id="rId38"/>
    <p:sldId id="394" r:id="rId39"/>
  </p:sldIdLst>
  <p:sldSz cx="12188825"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0" autoAdjust="0"/>
    <p:restoredTop sz="66719" autoAdjust="0"/>
  </p:normalViewPr>
  <p:slideViewPr>
    <p:cSldViewPr snapToGrid="0">
      <p:cViewPr varScale="1">
        <p:scale>
          <a:sx n="59" d="100"/>
          <a:sy n="59" d="100"/>
        </p:scale>
        <p:origin x="1603" y="34"/>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4/23/2015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oracle.com/us/webcenter/index.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oracle.com/us/corporate/press/2313779"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oracle.com/mobileplatfor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Questions</a:t>
            </a:r>
            <a:r>
              <a:rPr lang="en-US" baseline="0" dirty="0" smtClean="0"/>
              <a:t> on this deck, please contact: Rimi Bewtra: </a:t>
            </a:r>
            <a:r>
              <a:rPr lang="en-US" baseline="0" dirty="0" err="1" smtClean="0"/>
              <a:t>rimita.bewtra@oracle.com</a:t>
            </a:r>
            <a:endParaRPr lang="en-US" baseline="0" dirty="0" smtClean="0"/>
          </a:p>
          <a:p>
            <a:endParaRPr lang="en-US" baseline="0" dirty="0" smtClean="0"/>
          </a:p>
          <a:p>
            <a:r>
              <a:rPr lang="en-US" b="1" baseline="0" dirty="0" smtClean="0"/>
              <a:t>PLAY Opening video: </a:t>
            </a:r>
            <a:r>
              <a:rPr lang="en-US" baseline="0" dirty="0" smtClean="0"/>
              <a:t>https://</a:t>
            </a:r>
            <a:r>
              <a:rPr lang="en-US" baseline="0" dirty="0" err="1" smtClean="0"/>
              <a:t>www.youtube.com/watch?v</a:t>
            </a:r>
            <a:r>
              <a:rPr lang="en-US" baseline="0" dirty="0" smtClean="0"/>
              <a:t>=ELMDHxq9XNE&amp;list=UU9uW-U8pSZLDDyMnpIZxUkA</a:t>
            </a:r>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4280374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Opportunities &amp; 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7-Eleven had a vision for transforming their basic mobile app into a sophisticated marketing tool</a:t>
            </a:r>
            <a:endParaRPr lang="en-AU" sz="1200" dirty="0" smtClean="0"/>
          </a:p>
          <a:p>
            <a:endParaRPr lang="fr-FR" dirty="0" smtClean="0"/>
          </a:p>
          <a:p>
            <a:r>
              <a:rPr lang="en-US" sz="1200" b="1" dirty="0" smtClean="0"/>
              <a:t>Solution</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Services layer: Oracle SOA Suite, Oracle </a:t>
            </a:r>
            <a:r>
              <a:rPr lang="en-AU" sz="1200" dirty="0" err="1" smtClean="0"/>
              <a:t>WebLogic</a:t>
            </a:r>
            <a:r>
              <a:rPr lang="en-AU" sz="1200" dirty="0" smtClean="0"/>
              <a:t> Server, API Gateway, Oracle Services Bus, Oracle Traffic Director, and </a:t>
            </a:r>
            <a:r>
              <a:rPr lang="en-AU" sz="1200" dirty="0" err="1" smtClean="0"/>
              <a:t>Exadata</a:t>
            </a:r>
            <a:r>
              <a:rPr lang="en-AU" sz="1200" dirty="0" smtClean="0"/>
              <a:t> and </a:t>
            </a:r>
            <a:r>
              <a:rPr lang="en-AU" sz="1200" dirty="0" err="1" smtClean="0"/>
              <a:t>Exalogic</a:t>
            </a:r>
            <a:endParaRPr lang="en-AU" sz="1200" dirty="0" smtClean="0"/>
          </a:p>
          <a:p>
            <a:endParaRPr lang="fr-FR" sz="1200" b="1" dirty="0" smtClean="0"/>
          </a:p>
          <a:p>
            <a:r>
              <a:rPr lang="en-US" sz="1200" b="1" dirty="0" smtClean="0"/>
              <a:t>Results</a:t>
            </a:r>
          </a:p>
          <a:p>
            <a:pPr>
              <a:buFont typeface="Arial" pitchFamily="34" charset="0"/>
              <a:buChar char="•"/>
            </a:pPr>
            <a:r>
              <a:rPr lang="en-US" dirty="0" smtClean="0"/>
              <a:t>Connect to Customers In and Near Stores</a:t>
            </a:r>
          </a:p>
          <a:p>
            <a:pPr>
              <a:buFont typeface="Arial" pitchFamily="34" charset="0"/>
              <a:buChar char="•"/>
            </a:pPr>
            <a:r>
              <a:rPr lang="en-US" dirty="0" smtClean="0"/>
              <a:t>Standardized, secure, on-premise Mobile Backend-as-a-Service (</a:t>
            </a:r>
            <a:r>
              <a:rPr lang="en-US" dirty="0" err="1" smtClean="0"/>
              <a:t>MBaaS</a:t>
            </a:r>
            <a:r>
              <a:rPr lang="en-US" dirty="0" smtClean="0"/>
              <a:t>) platform – including integrations to non-Oracle </a:t>
            </a:r>
            <a:r>
              <a:rPr lang="en-US" dirty="0" err="1" smtClean="0"/>
              <a:t>SaaS</a:t>
            </a:r>
            <a:r>
              <a:rPr lang="en-US" dirty="0" smtClean="0"/>
              <a:t> Marketing platform and point-of-sale system</a:t>
            </a:r>
          </a:p>
          <a:p>
            <a:pPr>
              <a:buFont typeface="Arial" pitchFamily="34" charset="0"/>
              <a:buChar char="•"/>
            </a:pPr>
            <a:r>
              <a:rPr lang="en-US" dirty="0" smtClean="0"/>
              <a:t>7-Eleven’s new mobile app is live now and in the process of rolling out to all of their stores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tx1"/>
                </a:solidFill>
                <a:latin typeface="+mn-lt"/>
                <a:ea typeface="+mn-ea"/>
                <a:cs typeface="+mn-cs"/>
              </a:rPr>
              <a:t>Main Point: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My LA 311 puts the power of an open, smarter, more accessible City Hall in the palm of your </a:t>
            </a:r>
            <a:r>
              <a:rPr lang="en-US" sz="1100" kern="1200" dirty="0" err="1" smtClean="0">
                <a:solidFill>
                  <a:schemeClr val="tx1"/>
                </a:solidFill>
                <a:latin typeface="+mn-lt"/>
                <a:ea typeface="+mn-ea"/>
                <a:cs typeface="+mn-cs"/>
              </a:rPr>
              <a:t>hand.With</a:t>
            </a:r>
            <a:r>
              <a:rPr lang="en-US" sz="1100" kern="1200" dirty="0" smtClean="0">
                <a:solidFill>
                  <a:schemeClr val="tx1"/>
                </a:solidFill>
                <a:latin typeface="+mn-lt"/>
                <a:ea typeface="+mn-ea"/>
                <a:cs typeface="+mn-cs"/>
              </a:rPr>
              <a:t> MyLA311, City of Los Angeles information and services are just a few taps away.• The ‘Submit Service Request’ feature allows you to quickly and easily request the City’s most popular services, including graffiti removal, pothole repair, and bulky-item pickup .• Looking for the nearest park? Want to cool off on a hot day? Need to return a library book? The ‘Find City Info’ feature conveniently maps the closest parks, libraries, fire and police stations, golf courses, public pools, tennis courts, golf courses, parking lots, and more.• You can keep up to date with the latest City Hall news by browsing through our </a:t>
            </a:r>
            <a:r>
              <a:rPr lang="en-US" sz="1100" kern="1200" dirty="0" err="1" smtClean="0">
                <a:solidFill>
                  <a:schemeClr val="tx1"/>
                </a:solidFill>
                <a:latin typeface="+mn-lt"/>
                <a:ea typeface="+mn-ea"/>
                <a:cs typeface="+mn-cs"/>
              </a:rPr>
              <a:t>Facebook</a:t>
            </a:r>
            <a:r>
              <a:rPr lang="en-US" sz="1100" kern="1200" dirty="0" smtClean="0">
                <a:solidFill>
                  <a:schemeClr val="tx1"/>
                </a:solidFill>
                <a:latin typeface="+mn-lt"/>
                <a:ea typeface="+mn-ea"/>
                <a:cs typeface="+mn-cs"/>
              </a:rPr>
              <a:t>, Twitter and YouTube feeds.• No more stamps and envelopes needed! MyLA311 also allows you to pay your Los Angeles Water and Power bill right from your mobile device.MyLA311 links </a:t>
            </a:r>
            <a:r>
              <a:rPr lang="en-US" sz="1100" kern="1200" dirty="0" err="1" smtClean="0">
                <a:solidFill>
                  <a:schemeClr val="tx1"/>
                </a:solidFill>
                <a:latin typeface="+mn-lt"/>
                <a:ea typeface="+mn-ea"/>
                <a:cs typeface="+mn-cs"/>
              </a:rPr>
              <a:t>Angelenos</a:t>
            </a:r>
            <a:r>
              <a:rPr lang="en-US" sz="1100" kern="1200" dirty="0" smtClean="0">
                <a:solidFill>
                  <a:schemeClr val="tx1"/>
                </a:solidFill>
                <a:latin typeface="+mn-lt"/>
                <a:ea typeface="+mn-ea"/>
                <a:cs typeface="+mn-cs"/>
              </a:rPr>
              <a:t> with the services and information they need to enjoy their city, beautify their community and stay connected with their local government.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latin typeface="+mn-lt"/>
              <a:ea typeface="+mn-ea"/>
              <a:cs typeface="+mn-cs"/>
            </a:endParaRPr>
          </a:p>
          <a:p>
            <a:pPr>
              <a:buFont typeface="Arial"/>
              <a:buChar char="•"/>
            </a:pPr>
            <a:r>
              <a:rPr lang="en-US" sz="1100" b="0" dirty="0" smtClean="0"/>
              <a:t> E-Services portal for 311, Department of Water &amp; Power, Dept of Building and Safety services</a:t>
            </a:r>
          </a:p>
          <a:p>
            <a:pPr>
              <a:buFont typeface="Arial"/>
              <a:buChar char="•"/>
            </a:pPr>
            <a:endParaRPr lang="en-US" sz="1100" b="0" dirty="0" smtClean="0"/>
          </a:p>
          <a:p>
            <a:pPr>
              <a:buFont typeface="Arial"/>
              <a:buChar char="•"/>
            </a:pPr>
            <a:r>
              <a:rPr lang="en-US" sz="1100" b="0" dirty="0" smtClean="0"/>
              <a:t> Multi channel access (Desktop, Mobile, Tablet)</a:t>
            </a:r>
          </a:p>
          <a:p>
            <a:pPr>
              <a:buFont typeface="Arial"/>
              <a:buChar char="•"/>
            </a:pPr>
            <a:endParaRPr lang="en-US" sz="1100" b="0" dirty="0" smtClean="0"/>
          </a:p>
          <a:p>
            <a:pPr>
              <a:buFont typeface="Arial"/>
              <a:buChar char="•"/>
            </a:pPr>
            <a:r>
              <a:rPr lang="en-US" sz="1100" b="0" dirty="0" smtClean="0"/>
              <a:t> LA Department is one of the largest customer self-service portals in the utility industry</a:t>
            </a:r>
          </a:p>
          <a:p>
            <a:pPr>
              <a:buFont typeface="Arial"/>
              <a:buChar char="•"/>
            </a:pPr>
            <a:endParaRPr lang="en-US" sz="1100" b="0" dirty="0" smtClean="0"/>
          </a:p>
          <a:p>
            <a:pPr>
              <a:buFont typeface="Arial"/>
              <a:buChar char="•"/>
            </a:pPr>
            <a:r>
              <a:rPr lang="en-US" sz="1100" b="0" dirty="0" smtClean="0"/>
              <a:t> LA DBS portal for online permit approval processes apply for Permit online</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a:t>
            </a:r>
            <a:r>
              <a:rPr lang="en-US" b="1" baseline="0" dirty="0" smtClean="0"/>
              <a:t> Point: </a:t>
            </a:r>
            <a:r>
              <a:rPr lang="en-US" dirty="0" smtClean="0"/>
              <a:t>TXI – Texas Industries</a:t>
            </a:r>
          </a:p>
          <a:p>
            <a:pPr>
              <a:buFont typeface="Arial"/>
              <a:buChar char="•"/>
            </a:pPr>
            <a:r>
              <a:rPr lang="en-US" dirty="0" smtClean="0"/>
              <a:t>Primarily supplies Cement, Aggregates and Concrete in Texas and Louisiana markets.</a:t>
            </a:r>
          </a:p>
          <a:p>
            <a:pPr>
              <a:buFont typeface="Arial"/>
              <a:buChar char="•"/>
            </a:pPr>
            <a:r>
              <a:rPr lang="en-US" dirty="0" smtClean="0"/>
              <a:t>Largest cement producer in Texas and a significant supplier in California</a:t>
            </a:r>
          </a:p>
          <a:p>
            <a:pPr>
              <a:buFont typeface="Arial"/>
              <a:buChar char="•"/>
            </a:pPr>
            <a:r>
              <a:rPr lang="en-US" dirty="0" smtClean="0"/>
              <a:t>Annual Revenues approx. $900mil</a:t>
            </a:r>
          </a:p>
          <a:p>
            <a:pPr>
              <a:buFont typeface="Arial"/>
              <a:buChar char="•"/>
            </a:pPr>
            <a:r>
              <a:rPr lang="en-US" dirty="0" smtClean="0"/>
              <a:t>Employs 2200 people</a:t>
            </a:r>
          </a:p>
          <a:p>
            <a:pPr>
              <a:buFont typeface="Arial"/>
              <a:buChar char="•"/>
            </a:pPr>
            <a:r>
              <a:rPr lang="en-US" dirty="0" smtClean="0"/>
              <a:t>Trades under ticker “TXI” on NYSE</a:t>
            </a:r>
          </a:p>
          <a:p>
            <a:endParaRPr lang="en-US" dirty="0" smtClean="0"/>
          </a:p>
          <a:p>
            <a:pPr marL="0">
              <a:buNone/>
            </a:pPr>
            <a:r>
              <a:rPr lang="en-US" sz="1200" dirty="0" smtClean="0"/>
              <a:t>Largest cement producer in Texas and a significant supplier in California</a:t>
            </a:r>
          </a:p>
          <a:p>
            <a:pPr marL="0">
              <a:lnSpc>
                <a:spcPct val="90000"/>
              </a:lnSpc>
              <a:buNone/>
            </a:pPr>
            <a:r>
              <a:rPr lang="en-US" sz="1200" b="1" dirty="0" smtClean="0"/>
              <a:t>Goal: </a:t>
            </a:r>
            <a:r>
              <a:rPr lang="en-US" sz="1200" dirty="0" smtClean="0"/>
              <a:t>Empower Employees and Customers</a:t>
            </a:r>
          </a:p>
          <a:p>
            <a:pPr marL="0">
              <a:buNone/>
            </a:pPr>
            <a:r>
              <a:rPr lang="en-US" sz="1200" b="1" dirty="0" smtClean="0"/>
              <a:t>Solution: </a:t>
            </a:r>
            <a:r>
              <a:rPr lang="en-US" sz="1200" dirty="0" smtClean="0"/>
              <a:t>Oracle ADF Mobile (</a:t>
            </a:r>
            <a:r>
              <a:rPr lang="en-US" sz="1200" dirty="0" err="1" smtClean="0"/>
              <a:t>Jdeveloper</a:t>
            </a:r>
            <a:r>
              <a:rPr lang="en-US" sz="1200" dirty="0" smtClean="0"/>
              <a:t> IDE), Oracle </a:t>
            </a:r>
            <a:r>
              <a:rPr lang="en-US" sz="1200" dirty="0" err="1" smtClean="0"/>
              <a:t>WebLogic</a:t>
            </a:r>
            <a:r>
              <a:rPr lang="en-US" sz="1200" dirty="0" smtClean="0"/>
              <a:t> Server, Oracle Database, REST/JSON Web services &amp; integration to device features, other applications</a:t>
            </a:r>
          </a:p>
          <a:p>
            <a:pPr marL="182880" lvl="1" indent="-137160"/>
            <a:r>
              <a:rPr lang="en-US" sz="1200" dirty="0" smtClean="0"/>
              <a:t>10 weeks mobile app development, 1.5FTE</a:t>
            </a:r>
          </a:p>
          <a:p>
            <a:pPr marL="182880" lvl="1" indent="-137160"/>
            <a:r>
              <a:rPr lang="en-US" sz="1200" dirty="0" smtClean="0"/>
              <a:t>The REST web services were already in place (one codebase for website and app).</a:t>
            </a:r>
          </a:p>
          <a:p>
            <a:pPr marL="182880" lvl="1" indent="-137160"/>
            <a:r>
              <a:rPr lang="en-US" sz="1200" dirty="0" smtClean="0"/>
              <a:t>Job site supervisors can plan, view of future orders and send out push notification alerts</a:t>
            </a:r>
          </a:p>
          <a:p>
            <a:endParaRPr lang="en-US" dirty="0" smtClean="0"/>
          </a:p>
          <a:p>
            <a:r>
              <a:rPr lang="en-US" b="1" dirty="0" err="1" smtClean="0"/>
              <a:t>Footprint:</a:t>
            </a:r>
            <a:r>
              <a:rPr lang="en-US" dirty="0" err="1" smtClean="0"/>
              <a:t>Oracle</a:t>
            </a:r>
            <a:r>
              <a:rPr lang="en-US" dirty="0" smtClean="0"/>
              <a:t> ADF Mobile (</a:t>
            </a:r>
            <a:r>
              <a:rPr lang="en-US" dirty="0" err="1" smtClean="0"/>
              <a:t>Jdeveloper</a:t>
            </a:r>
            <a:r>
              <a:rPr lang="en-US" dirty="0" smtClean="0"/>
              <a:t> IDE),</a:t>
            </a:r>
            <a:r>
              <a:rPr lang="en-US" baseline="0" dirty="0" smtClean="0"/>
              <a:t> </a:t>
            </a:r>
            <a:r>
              <a:rPr lang="en-US" dirty="0" smtClean="0"/>
              <a:t>Oracle </a:t>
            </a:r>
            <a:r>
              <a:rPr lang="en-US" dirty="0" err="1" smtClean="0"/>
              <a:t>WebLogic</a:t>
            </a:r>
            <a:r>
              <a:rPr lang="en-US" dirty="0" smtClean="0"/>
              <a:t> Server,</a:t>
            </a:r>
            <a:r>
              <a:rPr lang="en-US" baseline="0" dirty="0" smtClean="0"/>
              <a:t> </a:t>
            </a:r>
            <a:r>
              <a:rPr lang="en-US" dirty="0" smtClean="0"/>
              <a:t>Oracle Database 11g,</a:t>
            </a:r>
            <a:r>
              <a:rPr lang="en-US" baseline="0" dirty="0" smtClean="0"/>
              <a:t> </a:t>
            </a:r>
            <a:r>
              <a:rPr lang="en-US" dirty="0" smtClean="0"/>
              <a:t>REST/JSON Web services</a:t>
            </a:r>
          </a:p>
          <a:p>
            <a:r>
              <a:rPr lang="en-US" dirty="0" smtClean="0"/>
              <a:t>Other Technologies include Google Maps, Trimble for Real time Location and Command </a:t>
            </a:r>
            <a:r>
              <a:rPr lang="en-US" dirty="0" err="1" smtClean="0"/>
              <a:t>Alkon</a:t>
            </a:r>
            <a:r>
              <a:rPr lang="en-US" dirty="0" smtClean="0"/>
              <a:t> Dispatch Application.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Main</a:t>
            </a:r>
            <a:r>
              <a:rPr lang="en-US" sz="1200" b="1" kern="1200" baseline="0" dirty="0" smtClean="0">
                <a:solidFill>
                  <a:schemeClr val="tx1"/>
                </a:solidFill>
                <a:latin typeface="+mn-lt"/>
                <a:ea typeface="+mn-ea"/>
                <a:cs typeface="+mn-cs"/>
              </a:rPr>
              <a:t> Point: </a:t>
            </a:r>
            <a:r>
              <a:rPr lang="en-US" sz="1200" kern="1200" dirty="0" smtClean="0">
                <a:solidFill>
                  <a:schemeClr val="tx1"/>
                </a:solidFill>
                <a:latin typeface="+mn-lt"/>
                <a:ea typeface="+mn-ea"/>
                <a:cs typeface="+mn-cs"/>
              </a:rPr>
              <a:t>http://www.oracle.com/us/corporate/profit/partner-news/092712-partner-medtronic-1855120.html.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Can Play the video </a:t>
            </a:r>
          </a:p>
          <a:p>
            <a:r>
              <a:rPr lang="en-US" dirty="0" smtClean="0"/>
              <a:t>The increasing ubiquity of mobile devices led managers at Medtronic, the world’s largest innovator of medical technology solutions, to conclude in 2010 that tablets could greatly benefit their enterprise—if they were coupled with the right mobile applications.</a:t>
            </a:r>
          </a:p>
          <a:p>
            <a:r>
              <a:rPr lang="en-US" dirty="0" smtClean="0"/>
              <a:t>Prescription for Success: Medtronic’s mobile solution empowers the sales force with real-time information.</a:t>
            </a:r>
          </a:p>
          <a:p>
            <a:endParaRPr lang="en-US" dirty="0" smtClean="0"/>
          </a:p>
          <a:p>
            <a:r>
              <a:rPr lang="en-US" dirty="0" smtClean="0"/>
              <a:t>“We immediately saw benefits from the </a:t>
            </a:r>
            <a:r>
              <a:rPr lang="en-US" dirty="0" err="1" smtClean="0"/>
              <a:t>iPad’s</a:t>
            </a:r>
            <a:r>
              <a:rPr lang="en-US" dirty="0" smtClean="0"/>
              <a:t> long battery life and being able to use its large screen real estate to tell our story and talk about our products and therapies,” says Jim Freeland, senior principal IT mobility analyst and Enterprise Mobility Team lead at Medtronic, recalling the company’s decision on a mobile strategy. “But we wanted to move beyond productivity and efficiency gains to mobilize sales order fulfillment, inventory management, and centralized content management delivery.”</a:t>
            </a:r>
          </a:p>
          <a:p>
            <a:endParaRPr lang="en-US" dirty="0" smtClean="0"/>
          </a:p>
          <a:p>
            <a:r>
              <a:rPr lang="en-US" dirty="0" smtClean="0"/>
              <a:t>Since then, Minneapolis, Minnesota–based Medtronic has purchased nearly 13,000 </a:t>
            </a:r>
            <a:r>
              <a:rPr lang="en-US" dirty="0" err="1" smtClean="0"/>
              <a:t>iPads</a:t>
            </a:r>
            <a:r>
              <a:rPr lang="en-US" dirty="0" smtClean="0"/>
              <a:t> for team members and created an internal app store to support the devices. The store, which is hosted on </a:t>
            </a:r>
            <a:r>
              <a:rPr lang="en-US" dirty="0" smtClean="0">
                <a:hlinkClick r:id="rId3"/>
              </a:rPr>
              <a:t>Oracle WebCenter</a:t>
            </a:r>
            <a:r>
              <a:rPr lang="en-US" dirty="0" smtClean="0"/>
              <a:t> solutions, has more than 100 mobile applications. One of the most revolutionary is the mobile content management system (</a:t>
            </a:r>
            <a:r>
              <a:rPr lang="en-US" dirty="0" err="1" smtClean="0"/>
              <a:t>mCMS</a:t>
            </a:r>
            <a:r>
              <a:rPr lang="en-US" dirty="0" smtClean="0"/>
              <a:t>).</a:t>
            </a:r>
          </a:p>
          <a:p>
            <a:endParaRPr lang="en-US" dirty="0" smtClean="0"/>
          </a:p>
          <a:p>
            <a:r>
              <a:rPr lang="en-US" dirty="0" smtClean="0"/>
              <a:t>Working with another Minnesota-based company, Oracle partner Fishbowl Solutions, Medtronic’s IT staff extended the company’s Oracle </a:t>
            </a:r>
            <a:r>
              <a:rPr lang="en-US" dirty="0" err="1" smtClean="0"/>
              <a:t>WebCenter</a:t>
            </a:r>
            <a:r>
              <a:rPr lang="en-US" dirty="0" smtClean="0"/>
              <a:t> content-based system, enabling mobile management and distribution of documents. Now, an </a:t>
            </a:r>
            <a:r>
              <a:rPr lang="en-US" dirty="0" err="1" smtClean="0"/>
              <a:t>mCMS</a:t>
            </a:r>
            <a:r>
              <a:rPr lang="en-US" dirty="0" smtClean="0"/>
              <a:t> for </a:t>
            </a:r>
            <a:r>
              <a:rPr lang="en-US" dirty="0" err="1" smtClean="0"/>
              <a:t>iPad</a:t>
            </a:r>
            <a:r>
              <a:rPr lang="en-US" dirty="0" smtClean="0"/>
              <a:t> links to Medtronic’s back end, enabling field sales staff to provide current, accurate, and targeted product and therapy information to customers.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1" kern="1200" dirty="0" smtClean="0">
                <a:solidFill>
                  <a:schemeClr val="tx1"/>
                </a:solidFill>
                <a:latin typeface="+mn-lt"/>
                <a:ea typeface="+mn-ea"/>
                <a:cs typeface="+mn-cs"/>
              </a:rPr>
              <a:t>Main Point:</a:t>
            </a:r>
            <a:r>
              <a:rPr lang="en-US" sz="1100" b="1"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next frontier for mobile is about much more it is about the internet of things and mobile coming together and creating the Connect Enterprise .. In fact</a:t>
            </a:r>
            <a:r>
              <a:rPr lang="en-US" sz="1100" kern="1200" baseline="0" dirty="0" smtClean="0">
                <a:solidFill>
                  <a:schemeClr val="tx1"/>
                </a:solidFill>
                <a:latin typeface="+mn-lt"/>
                <a:ea typeface="+mn-ea"/>
                <a:cs typeface="+mn-cs"/>
              </a:rPr>
              <a:t> one of say that as our worlds more connected, the consumers demand to be more connected, the enterprise has room to catch up to consumers and the world in how quickly the enterprise gets connected with its employees, customers, partners, etc. </a:t>
            </a:r>
            <a:endParaRPr lang="en-US" sz="1100" kern="1200" dirty="0" smtClean="0">
              <a:solidFill>
                <a:schemeClr val="tx1"/>
              </a:solidFill>
              <a:latin typeface="+mn-lt"/>
              <a:ea typeface="+mn-ea"/>
              <a:cs typeface="+mn-cs"/>
            </a:endParaRP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The ability to leverage mobile technology and make it meaningful by finding significant links to multiple, varied sources of data (for example linking biometric values with environmental factors, or calendar data with home control and monitoring) is what will lead to promising developments across industry segments.  Oracle understands this and recognizes that the same mobile apps that are developed with Java based tools are now integrated across devices as watches, etc.</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I think it’s even bigger than that phrase implies: I believe we’re seeing the beginning of a total connected world, where everyone is connected to everything.</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374055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r>
              <a:rPr lang="en-US" baseline="0" dirty="0" smtClean="0"/>
              <a:t>Main Point – executives care about these items, not features and functions, or products.  </a:t>
            </a:r>
          </a:p>
          <a:p>
            <a:endParaRPr lang="en-US" baseline="0" dirty="0" smtClean="0"/>
          </a:p>
          <a:p>
            <a:r>
              <a:rPr lang="en-US" baseline="0" dirty="0" smtClean="0"/>
              <a:t>This slide is best told with a story based on an executive conversation around enterprise mobile.   Key point is to tie this story/slide into “rethink enterprise mobile”.  Past evolutions focused on technology change (mainframe to client server).  This tech evolution is about business change. </a:t>
            </a:r>
          </a:p>
          <a:p>
            <a:endParaRPr lang="en-US" baseline="0" dirty="0" smtClean="0"/>
          </a:p>
          <a:p>
            <a:r>
              <a:rPr lang="en-US" baseline="0" dirty="0" smtClean="0"/>
              <a:t>Discuss impact of Mobile on a customers Business models – how you sell (today and in future), how you interact with your customers and employees, new processes, new services, etc.   Mobile devices enable you to leverage technologies like cameras, audio, scanning, scanners, location services, etc. </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solidFill>
                  <a:prstClr val="black"/>
                </a:solidFill>
              </a:rPr>
              <a:pPr>
                <a:defRPr/>
              </a:pPr>
              <a:t>15</a:t>
            </a:fld>
            <a:endParaRPr lang="en-US" dirty="0">
              <a:solidFill>
                <a:prstClr val="black"/>
              </a:solidFill>
            </a:endParaRPr>
          </a:p>
        </p:txBody>
      </p:sp>
    </p:spTree>
    <p:extLst>
      <p:ext uri="{BB962C8B-B14F-4D97-AF65-F5344CB8AC3E}">
        <p14:creationId xmlns:p14="http://schemas.microsoft.com/office/powerpoint/2010/main" val="3776958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pPr/>
              <a:t>16</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What</a:t>
            </a:r>
            <a:r>
              <a:rPr lang="en-US" baseline="0" dirty="0" smtClean="0"/>
              <a:t> I plan to cover this morning is share with you how mobile is playing a key role in the digital transformation, lessons we have learnt, our strategy at Oracle to simplify enterprise mobility and our investment in product and technology that is going to help you invent the future.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bwMode="auto">
          <a:xfrm>
            <a:off x="382588" y="685800"/>
            <a:ext cx="6092825" cy="3429000"/>
          </a:xfrm>
          <a:noFill/>
          <a:ln>
            <a:solidFill>
              <a:srgbClr val="000000"/>
            </a:solidFill>
            <a:miter lim="800000"/>
            <a:headEnd/>
            <a:tailEnd/>
          </a:ln>
        </p:spPr>
      </p:sp>
      <p:sp>
        <p:nvSpPr>
          <p:cNvPr id="2877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7748" name="Slide Number Placeholder 3"/>
          <p:cNvSpPr>
            <a:spLocks noGrp="1"/>
          </p:cNvSpPr>
          <p:nvPr>
            <p:ph type="sldNum" sz="quarter" idx="5"/>
          </p:nvPr>
        </p:nvSpPr>
        <p:spPr bwMode="auto">
          <a:noFill/>
          <a:ln>
            <a:miter lim="800000"/>
            <a:headEnd/>
            <a:tailEnd/>
          </a:ln>
        </p:spPr>
        <p:txBody>
          <a:bodyPr/>
          <a:lstStyle/>
          <a:p>
            <a:fld id="{62448DF3-020B-426D-AE17-83718991E7B5}" type="slidenum">
              <a:rPr lang="en-US" smtClean="0">
                <a:solidFill>
                  <a:srgbClr val="000000"/>
                </a:solidFill>
              </a:rPr>
              <a:pPr/>
              <a:t>18</a:t>
            </a:fld>
            <a:endParaRPr lang="en-US" smtClean="0">
              <a:solidFill>
                <a:srgbClr val="000000"/>
              </a:solidFill>
            </a:endParaRPr>
          </a:p>
        </p:txBody>
      </p:sp>
    </p:spTree>
    <p:extLst>
      <p:ext uri="{BB962C8B-B14F-4D97-AF65-F5344CB8AC3E}">
        <p14:creationId xmlns:p14="http://schemas.microsoft.com/office/powerpoint/2010/main" val="1102057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a:t>
            </a:r>
            <a:r>
              <a:rPr lang="en-US" b="1" baseline="0" dirty="0" smtClean="0"/>
              <a:t> Points: </a:t>
            </a:r>
            <a:r>
              <a:rPr lang="en-US" baseline="0" dirty="0" smtClean="0"/>
              <a:t>Mobile requirements for the enterprise are demanding on IT and business. A few of the trends around:</a:t>
            </a:r>
          </a:p>
          <a:p>
            <a:endParaRPr lang="en-US" baseline="0" dirty="0" smtClean="0"/>
          </a:p>
          <a:p>
            <a:pPr>
              <a:buFont typeface="Arial"/>
              <a:buChar char="•"/>
            </a:pPr>
            <a:r>
              <a:rPr lang="en-US" baseline="0" dirty="0" smtClean="0"/>
              <a:t>Bring your own device (BYOD) is here to stay and IT will need to support it. </a:t>
            </a:r>
          </a:p>
          <a:p>
            <a:pPr>
              <a:buFont typeface="Arial"/>
              <a:buChar char="•"/>
            </a:pPr>
            <a:r>
              <a:rPr lang="en-US" baseline="0" dirty="0" smtClean="0"/>
              <a:t>Multiple form factors, operating systems, etc. </a:t>
            </a:r>
          </a:p>
          <a:p>
            <a:pPr>
              <a:buFont typeface="Arial"/>
              <a:buChar char="•"/>
            </a:pPr>
            <a:r>
              <a:rPr lang="en-US" baseline="0" dirty="0" smtClean="0"/>
              <a:t>From enterprise perspective Security and Integration continue to be top priorities.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As per policy I have to have this slide which I am sure you will see a 100 times or more in</a:t>
            </a:r>
            <a:r>
              <a:rPr lang="en-US" baseline="0" dirty="0" smtClean="0"/>
              <a:t> the next few days.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1" kern="1200" dirty="0" smtClean="0">
                <a:solidFill>
                  <a:schemeClr val="tx1"/>
                </a:solidFill>
                <a:latin typeface="+mn-lt"/>
                <a:ea typeface="+mn-ea"/>
                <a:cs typeface="+mn-cs"/>
              </a:rPr>
              <a:t>Main Point: </a:t>
            </a:r>
            <a:r>
              <a:rPr lang="en-US" sz="1100" b="0" kern="1200" dirty="0" smtClean="0">
                <a:solidFill>
                  <a:schemeClr val="tx1"/>
                </a:solidFill>
                <a:latin typeface="+mn-lt"/>
                <a:ea typeface="+mn-ea"/>
                <a:cs typeface="+mn-cs"/>
              </a:rPr>
              <a:t>Clearly</a:t>
            </a:r>
            <a:r>
              <a:rPr lang="en-US" sz="1100" b="0" kern="1200" baseline="0" dirty="0" smtClean="0">
                <a:solidFill>
                  <a:schemeClr val="tx1"/>
                </a:solidFill>
                <a:latin typeface="+mn-lt"/>
                <a:ea typeface="+mn-ea"/>
                <a:cs typeface="+mn-cs"/>
              </a:rPr>
              <a:t> offers a great deal of opportunities for everyone including the enterprise however there are challenges. In a recent research report Oracle conducted with CIO Strategic Insights and Triangle Research here are some key findings: </a:t>
            </a:r>
          </a:p>
          <a:p>
            <a:pPr algn="l">
              <a:buFont typeface="Arial"/>
              <a:buChar char="•"/>
            </a:pPr>
            <a:r>
              <a:rPr lang="en-US" sz="1100" b="1" dirty="0" smtClean="0">
                <a:solidFill>
                  <a:srgbClr val="FF1414"/>
                </a:solidFill>
              </a:rPr>
              <a:t>93% of enterprises are concerned </a:t>
            </a:r>
            <a:r>
              <a:rPr lang="en-US" sz="1100" dirty="0" smtClean="0"/>
              <a:t>with data loss and other security breaches related to mobile devices</a:t>
            </a:r>
          </a:p>
          <a:p>
            <a:pPr marL="0" marR="0" indent="0" algn="l" defTabSz="914400" rtl="0" eaLnBrk="1" fontAlgn="auto" latinLnBrk="0" hangingPunct="1">
              <a:lnSpc>
                <a:spcPct val="100000"/>
              </a:lnSpc>
              <a:spcBef>
                <a:spcPts val="600"/>
              </a:spcBef>
              <a:spcAft>
                <a:spcPts val="0"/>
              </a:spcAft>
              <a:buClrTx/>
              <a:buSzTx/>
              <a:buFont typeface="Arial"/>
              <a:buChar char="•"/>
              <a:tabLst/>
              <a:defRPr/>
            </a:pPr>
            <a:r>
              <a:rPr lang="en-US" sz="1100" b="1" dirty="0" smtClean="0">
                <a:solidFill>
                  <a:srgbClr val="FF1414"/>
                </a:solidFill>
              </a:rPr>
              <a:t>2/3 of the time spent</a:t>
            </a:r>
            <a:r>
              <a:rPr lang="en-US" sz="1100" dirty="0" smtClean="0"/>
              <a:t> on mobility projects is connecting to, and securing back-end systems</a:t>
            </a:r>
          </a:p>
          <a:p>
            <a:pPr marL="0" marR="0" indent="0" algn="l" defTabSz="914400" rtl="0" eaLnBrk="1" fontAlgn="auto" latinLnBrk="0" hangingPunct="1">
              <a:lnSpc>
                <a:spcPct val="100000"/>
              </a:lnSpc>
              <a:spcBef>
                <a:spcPts val="600"/>
              </a:spcBef>
              <a:spcAft>
                <a:spcPts val="0"/>
              </a:spcAft>
              <a:buClrTx/>
              <a:buSzTx/>
              <a:buFont typeface="Arial"/>
              <a:buChar char="•"/>
              <a:tabLst/>
              <a:defRPr/>
            </a:pPr>
            <a:r>
              <a:rPr lang="en-US" sz="1100" b="1" dirty="0" smtClean="0">
                <a:solidFill>
                  <a:srgbClr val="FF1414"/>
                </a:solidFill>
              </a:rPr>
              <a:t>87% of enterprises are updating or releasing</a:t>
            </a:r>
            <a:r>
              <a:rPr lang="en-US" sz="1000" dirty="0" smtClean="0"/>
              <a:t> </a:t>
            </a:r>
            <a:r>
              <a:rPr lang="en-US" sz="1100" dirty="0" smtClean="0"/>
              <a:t>mobile apps every 6 months or less</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600"/>
              </a:spcBef>
              <a:spcAft>
                <a:spcPts val="0"/>
              </a:spcAft>
              <a:buClrTx/>
              <a:buSzTx/>
              <a:buFontTx/>
              <a:buNone/>
              <a:tabLst/>
              <a:defRPr/>
            </a:pPr>
            <a:r>
              <a:rPr lang="en-US" sz="1100" dirty="0" smtClean="0"/>
              <a:t>For more</a:t>
            </a:r>
            <a:r>
              <a:rPr lang="en-US" sz="1100" baseline="0" dirty="0" smtClean="0"/>
              <a:t> information on the survey you can view the webcast and download the survey paper at </a:t>
            </a:r>
            <a:r>
              <a:rPr lang="en-US" sz="1100" baseline="0" dirty="0" err="1" smtClean="0"/>
              <a:t>www.oracle.com</a:t>
            </a:r>
            <a:r>
              <a:rPr lang="en-US" sz="1100" baseline="0" dirty="0" smtClean="0"/>
              <a:t>/mobile</a:t>
            </a:r>
            <a:endParaRPr lang="en-US" sz="1100" dirty="0" smtClean="0"/>
          </a:p>
          <a:p>
            <a:pPr algn="ctr"/>
            <a:r>
              <a:rPr lang="en-US" sz="110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dirty="0" smtClean="0"/>
              <a:t>Main Point: </a:t>
            </a:r>
            <a:r>
              <a:rPr lang="en-US" dirty="0" smtClean="0"/>
              <a:t>It is time to Rethink,</a:t>
            </a:r>
            <a:r>
              <a:rPr lang="en-US" baseline="0" dirty="0" smtClean="0"/>
              <a:t> it is not just about having a that great looking mobile app and a framework that enables you to develop something quickly  --- it is also about the content, context and leveraging the Cloud to deliver, integrate, secure, deploy and analyze the performance of these mobile apps quickly and efficiently. It is time to:</a:t>
            </a:r>
          </a:p>
          <a:p>
            <a:pPr defTabSz="304747">
              <a:spcAft>
                <a:spcPts val="2400"/>
              </a:spcAft>
              <a:buClr>
                <a:srgbClr val="FF0000"/>
              </a:buClr>
              <a:buSzPct val="85000"/>
              <a:defRPr/>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Mobile interaction everywhere: voice, touch, messaging</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access to relevant and related information anywhere, anytime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securing the data instead of device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analysis anytime, enable action in real time</a:t>
            </a:r>
          </a:p>
          <a:p>
            <a:pPr defTabSz="304747">
              <a:spcAft>
                <a:spcPts val="2400"/>
              </a:spcAft>
              <a:buClr>
                <a:srgbClr val="FF0000"/>
              </a:buClr>
              <a:buSzPct val="85000"/>
            </a:pPr>
            <a:r>
              <a:rPr lang="en-US" sz="1100" b="1" dirty="0" smtClean="0">
                <a:solidFill>
                  <a:srgbClr val="FF1414"/>
                </a:solidFill>
                <a:cs typeface="Arial" pitchFamily="34" charset="0"/>
              </a:rPr>
              <a:t>Think</a:t>
            </a:r>
            <a:r>
              <a:rPr lang="en-US" sz="1100" dirty="0" smtClean="0">
                <a:solidFill>
                  <a:srgbClr val="000000"/>
                </a:solidFill>
                <a:cs typeface="Arial" pitchFamily="34" charset="0"/>
              </a:rPr>
              <a:t> accelerated agility, not perfection</a:t>
            </a:r>
            <a:endParaRPr lang="en-US" baseline="0" dirty="0" smtClean="0"/>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Beyond Mobile First</a:t>
            </a:r>
          </a:p>
          <a:p>
            <a:endParaRPr lang="en-US" dirty="0" smtClean="0"/>
          </a:p>
          <a:p>
            <a:r>
              <a:rPr lang="en-US" dirty="0" smtClean="0"/>
              <a:t>Talking</a:t>
            </a:r>
            <a:r>
              <a:rPr lang="en-US" baseline="0" dirty="0" smtClean="0"/>
              <a:t> enterprise mobile.. You need to address the front end mobile, back-end mobile infrastructure, and data strategy</a:t>
            </a:r>
          </a:p>
          <a:p>
            <a:r>
              <a:rPr lang="en-US" u="sng" baseline="0" dirty="0" smtClean="0"/>
              <a:t>Front end </a:t>
            </a:r>
            <a:r>
              <a:rPr lang="en-US" baseline="0" dirty="0" smtClean="0"/>
              <a:t>– who are you users, mobile app architecture (native, web, hybrid) and the skills needed to build these apps,  security on the device (SSO, data security), managing the device (or really the applications on the device)  depending on your device policies (BYOD, COPE), capabilities leverage on the device (often impacts the client architecture.. Not just the device capabilities like location services, scanning, </a:t>
            </a:r>
            <a:r>
              <a:rPr lang="en-US" baseline="0" dirty="0" err="1" smtClean="0"/>
              <a:t>pics</a:t>
            </a:r>
            <a:r>
              <a:rPr lang="en-US" baseline="0" dirty="0" smtClean="0"/>
              <a:t>, audio, etc.. But data synchronization for off line usage),  App portfolio (how many apps, users), etc.</a:t>
            </a:r>
          </a:p>
          <a:p>
            <a:endParaRPr lang="en-US" baseline="0" dirty="0" smtClean="0"/>
          </a:p>
          <a:p>
            <a:r>
              <a:rPr lang="en-US" u="sng" baseline="0" dirty="0" smtClean="0"/>
              <a:t>Backend Mobile </a:t>
            </a:r>
            <a:r>
              <a:rPr lang="en-US" baseline="0" dirty="0" smtClean="0"/>
              <a:t>- what are you integration policies, types of data your accessing, API’s and who is building &amp; managing those API’s (re-usability, security, skills, etc), security (data security, role based security and how it integrates with the app, security on data in transit, deploy the apps (public app store enterprise app store), governance around all this, </a:t>
            </a:r>
          </a:p>
          <a:p>
            <a:endParaRPr lang="en-US" baseline="0" dirty="0" smtClean="0"/>
          </a:p>
          <a:p>
            <a:r>
              <a:rPr lang="en-US" u="sng" baseline="0" dirty="0" smtClean="0"/>
              <a:t>Data strategies </a:t>
            </a:r>
            <a:r>
              <a:rPr lang="en-US" baseline="0" dirty="0" smtClean="0"/>
              <a:t>– and what you do with the data.  Integrating into your OLTP systems, tied in with your big data strategy (lots of data), analytics.. Customer loyalty.. How do you drive personalization based on the data, </a:t>
            </a:r>
            <a:r>
              <a:rPr lang="en-US" baseline="0" dirty="0" err="1" smtClean="0"/>
              <a:t>IoT</a:t>
            </a:r>
            <a:r>
              <a:rPr lang="en-US" baseline="0" dirty="0" smtClean="0"/>
              <a:t>… how does it tie into your product strategies or hw does the data impact your business processes?  What content are you exposing ?</a:t>
            </a:r>
          </a:p>
          <a:p>
            <a:endParaRPr lang="en-US" baseline="0" dirty="0" smtClean="0"/>
          </a:p>
          <a:p>
            <a:r>
              <a:rPr lang="en-US" baseline="0" dirty="0" smtClean="0"/>
              <a:t>Gartner – 25-30% of your effort on front end…. 70-75% effort on the backend</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994716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pPr/>
              <a:t>23</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a:buFont typeface="Arial"/>
              <a:buNone/>
            </a:pPr>
            <a:r>
              <a:rPr lang="en-US" sz="1100" b="1" kern="1200" dirty="0" smtClean="0">
                <a:solidFill>
                  <a:schemeClr val="tx1"/>
                </a:solidFill>
                <a:latin typeface="+mn-lt"/>
                <a:ea typeface="+mn-ea"/>
                <a:cs typeface="+mn-cs"/>
              </a:rPr>
              <a:t>Main</a:t>
            </a:r>
            <a:r>
              <a:rPr lang="en-US" sz="1100" b="1" kern="1200" baseline="0" dirty="0" smtClean="0">
                <a:solidFill>
                  <a:schemeClr val="tx1"/>
                </a:solidFill>
                <a:latin typeface="+mn-lt"/>
                <a:ea typeface="+mn-ea"/>
                <a:cs typeface="+mn-cs"/>
              </a:rPr>
              <a:t> Point: </a:t>
            </a:r>
            <a:r>
              <a:rPr lang="en-US" sz="1100" kern="1200" baseline="0" dirty="0" smtClean="0">
                <a:solidFill>
                  <a:schemeClr val="tx1"/>
                </a:solidFill>
                <a:latin typeface="+mn-lt"/>
                <a:ea typeface="+mn-ea"/>
                <a:cs typeface="+mn-cs"/>
              </a:rPr>
              <a:t>ORACLE’S MOBILE STRATEGY is to simplify enterprise mobility. Our complete offering includes a mobile platform that can be used to develop, connect and secure your own mobile apps. In addition, mobile security is integrated with the Oracle Mobile Platform and can be leveraged separately as part of your overall enterprise security architecture. Finally, Oracle and partners continue to deliver new, custom and or out-of-the-box mobile apps every day.</a:t>
            </a:r>
            <a:endParaRPr lang="en-US" sz="11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smtClean="0"/>
              <a:t>Main Point: </a:t>
            </a:r>
            <a:r>
              <a:rPr lang="en-US" sz="1200" kern="1200" dirty="0" smtClean="0">
                <a:solidFill>
                  <a:schemeClr val="tx1"/>
                </a:solidFill>
                <a:latin typeface="+mn-lt"/>
                <a:ea typeface="+mn-ea"/>
                <a:cs typeface="+mn-cs"/>
              </a:rPr>
              <a:t> Today Oracle offers many out of the box mobile apps across all of our product lines including E-Business Suite, PeopleSoft, Siebel, JD Edwards, </a:t>
            </a:r>
            <a:r>
              <a:rPr lang="en-US" sz="1200" kern="1200" dirty="0" err="1" smtClean="0">
                <a:solidFill>
                  <a:schemeClr val="tx1"/>
                </a:solidFill>
                <a:latin typeface="+mn-lt"/>
                <a:ea typeface="+mn-ea"/>
                <a:cs typeface="+mn-cs"/>
              </a:rPr>
              <a:t>RightNow</a:t>
            </a:r>
            <a:r>
              <a:rPr lang="en-US" sz="1200" kern="1200" dirty="0" smtClean="0">
                <a:solidFill>
                  <a:schemeClr val="tx1"/>
                </a:solidFill>
                <a:latin typeface="+mn-lt"/>
                <a:ea typeface="+mn-ea"/>
                <a:cs typeface="+mn-cs"/>
              </a:rPr>
              <a:t> and other packaged and cloud based apps. </a:t>
            </a:r>
          </a:p>
          <a:p>
            <a:r>
              <a:rPr lang="en-US" sz="1200" kern="1200" dirty="0" smtClean="0">
                <a:solidFill>
                  <a:schemeClr val="tx1"/>
                </a:solidFill>
                <a:latin typeface="+mn-lt"/>
                <a:ea typeface="+mn-ea"/>
                <a:cs typeface="+mn-cs"/>
              </a:rPr>
              <a:t> This number of mobile apps only continues to grow as we look into the future.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 point of this slide is not to look up the exact apps that are available and which are not – this graphic is changing all the time – Oracle’s Applications development team , partners and customers are developing apps all the time – the point of this slide is … if there is not app for something today then there easily can be one tomorrow- Mobile App Development happens in weeks rather than months or years.)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pPr/>
              <a:t>25</a:t>
            </a:fld>
            <a:endParaRPr lang="en-US"/>
          </a:p>
        </p:txBody>
      </p:sp>
    </p:spTree>
    <p:extLst>
      <p:ext uri="{BB962C8B-B14F-4D97-AF65-F5344CB8AC3E}">
        <p14:creationId xmlns:p14="http://schemas.microsoft.com/office/powerpoint/2010/main" val="4279167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latin typeface="+mn-lt"/>
                <a:ea typeface="+mn-ea"/>
                <a:cs typeface="+mn-cs"/>
              </a:rPr>
              <a:t>Main</a:t>
            </a:r>
            <a:r>
              <a:rPr lang="en-US" sz="1200" b="1" kern="1200" baseline="0" dirty="0" smtClean="0">
                <a:solidFill>
                  <a:schemeClr val="tx1"/>
                </a:solidFill>
                <a:latin typeface="+mn-lt"/>
                <a:ea typeface="+mn-ea"/>
                <a:cs typeface="+mn-cs"/>
              </a:rPr>
              <a:t> Point: </a:t>
            </a:r>
            <a:r>
              <a:rPr lang="en-US" sz="1200" b="0" kern="1200" dirty="0" smtClean="0">
                <a:solidFill>
                  <a:schemeClr val="tx1"/>
                </a:solidFill>
                <a:latin typeface="+mn-lt"/>
                <a:ea typeface="+mn-ea"/>
                <a:cs typeface="+mn-cs"/>
              </a:rPr>
              <a:t>As business demands have increased and the workforce has become more mobile, the need for enterprises to ensure users are connected via any device to their enterprise applications, at any time has become more critical. Oracle’s mobile platform addresses this challenge by simplifying application development and allowing developers to securely create and deliver more compelling user experiences. By simplifying this process, enterprises can maximize IT investments and lower application development costs. </a:t>
            </a: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1"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latin typeface="+mn-lt"/>
                <a:ea typeface="+mn-ea"/>
                <a:cs typeface="+mn-cs"/>
              </a:rPr>
              <a:t>Oracle provides One platform that</a:t>
            </a:r>
            <a:r>
              <a:rPr lang="en-US" sz="1200" kern="1200" baseline="0" dirty="0" smtClean="0">
                <a:solidFill>
                  <a:schemeClr val="tx1"/>
                </a:solidFill>
                <a:latin typeface="+mn-lt"/>
                <a:ea typeface="+mn-ea"/>
                <a:cs typeface="+mn-cs"/>
              </a:rPr>
              <a:t> can be used to build any application, securely connect any data source, on any device. The Oracle Mobile Platform provides a common technology framework for building, integrating, securing, deploying and managing mobile apps on any device. It supports a multichannel, </a:t>
            </a:r>
            <a:r>
              <a:rPr lang="en-US" sz="1200" kern="1200" baseline="0" dirty="0" err="1" smtClean="0">
                <a:solidFill>
                  <a:schemeClr val="tx1"/>
                </a:solidFill>
                <a:latin typeface="+mn-lt"/>
                <a:ea typeface="+mn-ea"/>
                <a:cs typeface="+mn-cs"/>
              </a:rPr>
              <a:t>multidevice</a:t>
            </a:r>
            <a:r>
              <a:rPr lang="en-US" sz="1200" kern="1200" baseline="0" dirty="0" smtClean="0">
                <a:solidFill>
                  <a:schemeClr val="tx1"/>
                </a:solidFill>
                <a:latin typeface="+mn-lt"/>
                <a:ea typeface="+mn-ea"/>
                <a:cs typeface="+mn-cs"/>
              </a:rPr>
              <a:t> framework that enables you to build apps once and deploy them to </a:t>
            </a:r>
            <a:r>
              <a:rPr lang="en-US" sz="1200" kern="1200" baseline="0" dirty="0" err="1" smtClean="0">
                <a:solidFill>
                  <a:schemeClr val="tx1"/>
                </a:solidFill>
                <a:latin typeface="+mn-lt"/>
                <a:ea typeface="+mn-ea"/>
                <a:cs typeface="+mn-cs"/>
              </a:rPr>
              <a:t>iOS</a:t>
            </a:r>
            <a:r>
              <a:rPr lang="en-US" sz="1200" kern="1200" baseline="0" dirty="0" smtClean="0">
                <a:solidFill>
                  <a:schemeClr val="tx1"/>
                </a:solidFill>
                <a:latin typeface="+mn-lt"/>
                <a:ea typeface="+mn-ea"/>
                <a:cs typeface="+mn-cs"/>
              </a:rPr>
              <a:t>, Android and other platforms—with Web, native and hybrid delivery.</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latin typeface="+mn-lt"/>
              <a:ea typeface="+mn-ea"/>
              <a:cs typeface="+mn-cs"/>
            </a:endParaRPr>
          </a:p>
          <a:p>
            <a:pPr lvl="1">
              <a:buFont typeface="Arial"/>
              <a:buChar char="•"/>
            </a:pP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Easily define mobile interfaces and APIs, and build mobile applications for your enterprise systems</a:t>
            </a:r>
          </a:p>
          <a:p>
            <a:pPr lvl="1">
              <a:buFont typeface="Arial"/>
              <a:buChar char="•"/>
            </a:pP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Extend by connecting mobile developers with enterprise data and back-end services via the cloud</a:t>
            </a:r>
          </a:p>
          <a:p>
            <a:pPr lvl="1">
              <a:buFont typeface="Arial"/>
              <a:buChar char="•"/>
            </a:pP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Empower developers, IT, and the business to deliver highly engaging mobile experiences</a:t>
            </a:r>
          </a:p>
          <a:p>
            <a:pPr marL="177356" indent="-153550" defTabSz="914004">
              <a:spcAft>
                <a:spcPts val="900"/>
              </a:spcAft>
              <a:buClr>
                <a:srgbClr val="FF1414"/>
              </a:buClr>
              <a:buSzPct val="85000"/>
              <a:buFont typeface="Wingdings" pitchFamily="2" charset="2"/>
              <a:buChar char="§"/>
            </a:pPr>
            <a:endParaRPr lang="en-US" dirty="0" smtClean="0">
              <a:solidFill>
                <a:srgbClr val="FF1414"/>
              </a:solidFill>
            </a:endParaRPr>
          </a:p>
          <a:p>
            <a:pPr marL="177356" indent="-153550" defTabSz="914004">
              <a:spcAft>
                <a:spcPts val="900"/>
              </a:spcAft>
              <a:buClr>
                <a:srgbClr val="FF1414"/>
              </a:buClr>
              <a:buSzPct val="85000"/>
              <a:buFont typeface="Wingdings" pitchFamily="2" charset="2"/>
              <a:buChar char="§"/>
            </a:pPr>
            <a:r>
              <a:rPr lang="en-US" dirty="0" smtClean="0">
                <a:solidFill>
                  <a:srgbClr val="FF1414"/>
                </a:solidFill>
              </a:rPr>
              <a:t>Develop </a:t>
            </a:r>
            <a:r>
              <a:rPr lang="en-US" dirty="0" smtClean="0">
                <a:solidFill>
                  <a:srgbClr val="000000"/>
                </a:solidFill>
              </a:rPr>
              <a:t>cross platform &amp; multi channel and multi device applications</a:t>
            </a:r>
          </a:p>
          <a:p>
            <a:pPr marL="177356" indent="-153550" defTabSz="914004">
              <a:spcAft>
                <a:spcPts val="900"/>
              </a:spcAft>
              <a:buClr>
                <a:srgbClr val="FF1414"/>
              </a:buClr>
              <a:buSzPct val="85000"/>
              <a:buFont typeface="Wingdings" pitchFamily="2" charset="2"/>
              <a:buChar char="§"/>
            </a:pPr>
            <a:r>
              <a:rPr lang="en-US" dirty="0" smtClean="0">
                <a:solidFill>
                  <a:srgbClr val="FF1414"/>
                </a:solidFill>
              </a:rPr>
              <a:t>Integrate</a:t>
            </a:r>
            <a:r>
              <a:rPr lang="en-US" dirty="0" smtClean="0">
                <a:solidFill>
                  <a:srgbClr val="000000"/>
                </a:solidFill>
              </a:rPr>
              <a:t> data and services across the Enterprise and Mobile devices </a:t>
            </a:r>
          </a:p>
          <a:p>
            <a:pPr marL="177356" indent="-153550" defTabSz="914004">
              <a:spcAft>
                <a:spcPts val="900"/>
              </a:spcAft>
              <a:buClr>
                <a:srgbClr val="FF1414"/>
              </a:buClr>
              <a:buSzPct val="85000"/>
              <a:buFont typeface="Wingdings" pitchFamily="2" charset="2"/>
              <a:buChar char="§"/>
            </a:pPr>
            <a:r>
              <a:rPr lang="en-US" dirty="0" smtClean="0">
                <a:solidFill>
                  <a:srgbClr val="FF1414"/>
                </a:solidFill>
              </a:rPr>
              <a:t>Secure</a:t>
            </a:r>
            <a:r>
              <a:rPr lang="en-US" dirty="0" smtClean="0">
                <a:solidFill>
                  <a:srgbClr val="000000"/>
                </a:solidFill>
              </a:rPr>
              <a:t> information uniformly across all layers of enterprise and mobile apps</a:t>
            </a:r>
          </a:p>
          <a:p>
            <a:pPr marL="177356" indent="-153550" defTabSz="914004">
              <a:spcAft>
                <a:spcPts val="900"/>
              </a:spcAft>
              <a:buClr>
                <a:srgbClr val="FF1414"/>
              </a:buClr>
              <a:buSzPct val="85000"/>
              <a:buFont typeface="Wingdings" pitchFamily="2" charset="2"/>
              <a:buChar char="§"/>
            </a:pPr>
            <a:r>
              <a:rPr lang="en-US" dirty="0" smtClean="0">
                <a:solidFill>
                  <a:srgbClr val="FF1414"/>
                </a:solidFill>
              </a:rPr>
              <a:t>Deploy &amp; Manage </a:t>
            </a:r>
            <a:r>
              <a:rPr lang="en-US" dirty="0" smtClean="0">
                <a:solidFill>
                  <a:srgbClr val="000000"/>
                </a:solidFill>
              </a:rPr>
              <a:t>cloud and on-premises for multi-channel delivery </a:t>
            </a:r>
          </a:p>
          <a:p>
            <a:pPr marL="177356" indent="-153550" defTabSz="914004">
              <a:spcAft>
                <a:spcPts val="900"/>
              </a:spcAft>
              <a:buClr>
                <a:srgbClr val="FF1414"/>
              </a:buClr>
              <a:buSzPct val="85000"/>
              <a:buFont typeface="Wingdings" pitchFamily="2" charset="2"/>
              <a:buNone/>
            </a:pPr>
            <a:endParaRPr kumimoji="0" lang="en-US"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lvl="0"/>
            <a:r>
              <a:rPr lang="en-US" sz="1200" kern="1200" dirty="0" smtClean="0">
                <a:solidFill>
                  <a:schemeClr val="tx1"/>
                </a:solidFill>
                <a:latin typeface="+mn-lt"/>
                <a:ea typeface="+mn-ea"/>
                <a:cs typeface="+mn-cs"/>
              </a:rPr>
              <a:t>The Oracle Mobile Platform is built for reliability, manageability and scalability across both large and small-scale enterprises. Extending Oracle Identity Management to mobile, enterprises can bridge the security gap between the enterprise and mobile devices by focusing on securing, controlling and managing the apps that run on these devices through a secure mobile app container to isolate corporate access and data from employee’s personal apps on popular mobile devices without compromising the rich user experience. </a:t>
            </a:r>
          </a:p>
          <a:p>
            <a:pPr lvl="0">
              <a:buFont typeface="Arial" pitchFamily="34" charset="0"/>
              <a:buNone/>
            </a:pPr>
            <a:endParaRPr 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10332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171450" indent="-171450">
              <a:buFont typeface="Arial"/>
              <a:buNone/>
            </a:pPr>
            <a:r>
              <a:rPr lang="en-US" b="1" dirty="0" smtClean="0"/>
              <a:t>Main Point</a:t>
            </a:r>
            <a:r>
              <a:rPr lang="en-US" b="0" dirty="0" smtClean="0"/>
              <a:t>: In addition to delivering</a:t>
            </a:r>
            <a:r>
              <a:rPr lang="en-US" b="0" baseline="0" dirty="0" smtClean="0"/>
              <a:t> a complete solution,  Oracle is committed to simplifying enterprise mobility. In Calendar year 2014, we released Oracle Mobile Application Framework and Oracle Mobile Suite.</a:t>
            </a:r>
          </a:p>
          <a:p>
            <a:pPr marL="171450" indent="-171450">
              <a:buFont typeface="Arial"/>
              <a:buNone/>
            </a:pPr>
            <a:endParaRPr lang="en-US" b="0" baseline="0" dirty="0" smtClean="0"/>
          </a:p>
          <a:p>
            <a:pPr marL="171450" indent="-171450">
              <a:buFont typeface="Arial"/>
              <a:buNone/>
            </a:pPr>
            <a:r>
              <a:rPr lang="en-US" b="0" baseline="0" dirty="0" smtClean="0"/>
              <a:t>As organizations strive to support an increasingly mobile workforce, application developers are challenged to keep up with demand across multiple mobile platforms. Empowering developers to create new, highly scalable, secure mobile applications faster and in an easier way, as part of the Oracle Mobile Platform, Oracle has released new innovations with Oracle Mobile Suite, which includes the new Oracle Mobile Application Framework (MAF) with an updated version of Oracle Service Bus optimized for mobile integration including native support for REST/JSON APIs. These enhancements enable customers to accelerate the delivery of new cross device mobile applications with access to on-premises, cloud and third party mobile services.</a:t>
            </a:r>
          </a:p>
          <a:p>
            <a:pPr marL="171450" indent="-171450">
              <a:buFont typeface="Arial"/>
              <a:buNone/>
            </a:pPr>
            <a:endParaRPr lang="en-US" b="0" baseline="0" dirty="0" smtClean="0"/>
          </a:p>
          <a:p>
            <a:pPr marL="171450" indent="-171450">
              <a:buFont typeface="Arial"/>
              <a:buNone/>
            </a:pPr>
            <a:r>
              <a:rPr lang="en-US" b="0" baseline="0" dirty="0" smtClean="0"/>
              <a:t>“Oracle Mobile Suite contains everything developers need to extend their enterprise systems to mobile phones and tablets,” said Chris </a:t>
            </a:r>
            <a:r>
              <a:rPr lang="en-US" b="0" baseline="0" dirty="0" err="1" smtClean="0"/>
              <a:t>Tonas</a:t>
            </a:r>
            <a:r>
              <a:rPr lang="en-US" b="0" baseline="0" dirty="0" smtClean="0"/>
              <a:t>, vice president, mobility and development tools, Oracle. “The new Oracle Mobile Application Framework offers an easy transition for Java developers to bring their development skills to the mobile world, leveraging their Java and JavaScript skills with the tools they already use. By integrating the mobile application developer experience on both the front and back end, we are helping developers deliver mobile applications to their organization faster and more efficiently.</a:t>
            </a:r>
          </a:p>
          <a:p>
            <a:pPr marL="171450" indent="-171450">
              <a:buFont typeface="Arial"/>
              <a:buChar char="•"/>
            </a:pPr>
            <a:endParaRPr lang="en-US" b="0" dirty="0" smtClean="0"/>
          </a:p>
          <a:p>
            <a:pPr marL="171450" indent="-171450">
              <a:buFont typeface="Arial"/>
              <a:buChar char="•"/>
            </a:pPr>
            <a:r>
              <a:rPr lang="en-US" b="0" dirty="0" smtClean="0"/>
              <a:t>Oracle Mobile Application Framework (MAF) designed to simplify the development of multiplatform on-device mobile applications.</a:t>
            </a:r>
          </a:p>
          <a:p>
            <a:pPr marL="171450" indent="-171450">
              <a:buFont typeface="Arial"/>
              <a:buChar char="•"/>
            </a:pPr>
            <a:r>
              <a:rPr lang="en-US" b="0" dirty="0" smtClean="0"/>
              <a:t>A new version of Oracle Service Bus, a core component of Oracle Mobile Suite, provides the foundation for an agile multi-channel and more specifically mobile strategy. Oracle Service</a:t>
            </a:r>
          </a:p>
          <a:p>
            <a:pPr marL="171450" indent="-171450">
              <a:buFont typeface="Arial"/>
              <a:buChar char="•"/>
            </a:pPr>
            <a:r>
              <a:rPr lang="en-US" b="0" dirty="0" smtClean="0"/>
              <a:t>Bus 12c simplifies mobile enablement by allowing backend applications, on the cloud or on-premises, to be exposed through JSON (JavaScript Object Notation) and REST</a:t>
            </a:r>
            <a:r>
              <a:rPr lang="en-US" b="0" baseline="0" dirty="0" smtClean="0"/>
              <a:t> </a:t>
            </a:r>
            <a:r>
              <a:rPr lang="en-US" b="0" dirty="0" smtClean="0"/>
              <a:t>(Representational State Transfer) APIs.</a:t>
            </a:r>
          </a:p>
          <a:p>
            <a:pPr marL="171450" indent="-171450">
              <a:buFont typeface="Arial"/>
              <a:buChar char="•"/>
            </a:pPr>
            <a:r>
              <a:rPr lang="en-US" b="0" dirty="0" smtClean="0"/>
              <a:t>Oracle MAF is tightly integrated with Oracle Mobile Security Suite, which secures corporate-owned applications and data on mobile devices, and secures deployment and management of any mobile application.</a:t>
            </a:r>
          </a:p>
          <a:p>
            <a:pPr marL="171450" indent="-171450">
              <a:buFont typeface="Arial"/>
              <a:buChar char="•"/>
            </a:pPr>
            <a:r>
              <a:rPr lang="en-US" b="0" dirty="0" smtClean="0"/>
              <a:t>Oracle Mobile Suite, an integrated solution designed to accelerate development and deployment of mobile applications across multiple mobile platforms, and that works with disparate enterprise systems.</a:t>
            </a:r>
          </a:p>
          <a:p>
            <a:pPr marL="171450" indent="-171450">
              <a:buFont typeface="Arial"/>
              <a:buNone/>
            </a:pPr>
            <a:endParaRPr lang="en-US" b="0" dirty="0" smtClean="0"/>
          </a:p>
          <a:p>
            <a:pPr marL="171450" indent="-171450">
              <a:buFont typeface="Arial"/>
              <a:buNone/>
            </a:pPr>
            <a:r>
              <a:rPr lang="en-US" b="0" dirty="0" smtClean="0"/>
              <a:t>For details: see press</a:t>
            </a:r>
            <a:r>
              <a:rPr lang="en-US" b="0" baseline="0" dirty="0" smtClean="0"/>
              <a:t> release at: http://www.oracle.com/us/corporate/press/2231841</a:t>
            </a:r>
          </a:p>
          <a:p>
            <a:pPr marL="171450" indent="-171450">
              <a:buFont typeface="Arial"/>
              <a:buNone/>
            </a:pPr>
            <a:r>
              <a:rPr lang="en-US" b="0" baseline="0" dirty="0" smtClean="0"/>
              <a:t>Data sheet at: http://www.oracle.com/us/technologies/mobile/oracle-mobile-suite-ds-2085011.pdf</a:t>
            </a: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5710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smtClean="0"/>
          </a:p>
          <a:p>
            <a:r>
              <a:rPr lang="en-US" b="1" dirty="0" smtClean="0"/>
              <a:t>Main Point: </a:t>
            </a:r>
            <a:r>
              <a:rPr lang="en-US" dirty="0" smtClean="0"/>
              <a:t>From the</a:t>
            </a:r>
            <a:r>
              <a:rPr lang="en-US" baseline="0" dirty="0" smtClean="0"/>
              <a:t> BYOD perspective, Oracle is focused on three things:</a:t>
            </a:r>
          </a:p>
          <a:p>
            <a:endParaRPr lang="en-US" baseline="0" dirty="0" smtClean="0"/>
          </a:p>
          <a:p>
            <a:pPr marL="228600" indent="-228600">
              <a:buAutoNum type="arabicPeriod"/>
            </a:pPr>
            <a:r>
              <a:rPr lang="en-US" baseline="0" dirty="0" smtClean="0"/>
              <a:t>Providing a secure container for IT owned apps and data, including the ability to add new applications to this container, that is separated from personal apps and data</a:t>
            </a:r>
          </a:p>
          <a:p>
            <a:pPr marL="228600" indent="-228600">
              <a:buAutoNum type="arabicPeriod"/>
            </a:pPr>
            <a:endParaRPr lang="en-US" baseline="0" dirty="0" smtClean="0"/>
          </a:p>
          <a:p>
            <a:pPr marL="228600" indent="-228600">
              <a:buAutoNum type="arabicPeriod"/>
            </a:pPr>
            <a:r>
              <a:rPr lang="en-US" baseline="0" dirty="0" smtClean="0"/>
              <a:t>Enabling secure connection and management of these mobile applications, including the ability to wipe apps and data without affecting personal data</a:t>
            </a:r>
          </a:p>
          <a:p>
            <a:pPr marL="228600" indent="-228600">
              <a:buAutoNum type="arabicPeriod"/>
            </a:pPr>
            <a:endParaRPr lang="en-US" baseline="0" dirty="0" smtClean="0"/>
          </a:p>
          <a:p>
            <a:pPr marL="228600" indent="-228600">
              <a:buAutoNum type="arabicPeriod"/>
            </a:pPr>
            <a:r>
              <a:rPr lang="en-US" baseline="0" dirty="0" smtClean="0"/>
              <a:t>Extending Identity services to these mobile applications so that users have the benefit of single sign-on and consistent entitlements across channels</a:t>
            </a:r>
          </a:p>
          <a:p>
            <a:pPr marL="228600" indent="-228600">
              <a:buAutoNum type="arabicPeriod"/>
            </a:pPr>
            <a:endParaRPr lang="en-US" baseline="0" dirty="0" smtClean="0"/>
          </a:p>
          <a:p>
            <a:pPr marL="228600" indent="-228600">
              <a:buNone/>
            </a:pPr>
            <a:endParaRPr lang="en-US" baseline="0" dirty="0" smtClean="0"/>
          </a:p>
          <a:p>
            <a:pPr marL="228600" indent="-228600">
              <a:buFont typeface="Arial"/>
              <a:buChar char="•"/>
            </a:pPr>
            <a:r>
              <a:rPr lang="en-US" b="1" dirty="0" smtClean="0"/>
              <a:t>Oracle Mobile Security Suite: </a:t>
            </a:r>
            <a:r>
              <a:rPr lang="en-US" dirty="0" smtClean="0"/>
              <a:t>Secures corporate applications and data on personal devices used for work purposes (BYOD) and delivers a consistent user experience across channels by extending identity services, such as fraud detection, user registration, access request, self-service password management and authorization management, to customer and employee digital interactions. Enables organizations to secure consumer facing mobile apps, distributed through popular app stores.</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28</a:t>
            </a:fld>
            <a:endParaRPr lang="en-US" dirty="0">
              <a:solidFill>
                <a:prstClr val="black"/>
              </a:solidFill>
              <a:latin typeface="Calibri"/>
            </a:endParaRPr>
          </a:p>
        </p:txBody>
      </p:sp>
    </p:spTree>
    <p:extLst>
      <p:ext uri="{BB962C8B-B14F-4D97-AF65-F5344CB8AC3E}">
        <p14:creationId xmlns:p14="http://schemas.microsoft.com/office/powerpoint/2010/main" val="1404138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baseline="0" dirty="0" smtClean="0"/>
              <a:t>Main Point: </a:t>
            </a:r>
            <a:r>
              <a:rPr lang="en-US" baseline="0" dirty="0" smtClean="0"/>
              <a:t>Just a few of the customers and partners using the Oracle Mobile Platform.</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70332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smtClean="0"/>
              <a:t>Main Points: </a:t>
            </a:r>
            <a:r>
              <a:rPr lang="en-US" b="1" baseline="0" dirty="0" smtClean="0"/>
              <a:t> </a:t>
            </a:r>
            <a:r>
              <a:rPr lang="en-US" b="0" baseline="0" dirty="0" smtClean="0"/>
              <a:t>Mobile and specifically enterprise mobility topic continues to be the topic on everyone’s mind. In today’s session and Mobile track we will go through the following agenda sections:</a:t>
            </a:r>
          </a:p>
          <a:p>
            <a:pPr lvl="1">
              <a:buFont typeface="Arial"/>
              <a:buChar char="•"/>
            </a:pPr>
            <a:r>
              <a:rPr lang="en-US" b="0" baseline="0" dirty="0" smtClean="0"/>
              <a:t>Transform The Enterprise – discuss </a:t>
            </a:r>
            <a:r>
              <a:rPr lang="en-US" baseline="0" dirty="0" smtClean="0"/>
              <a:t>how mobile is playing a key role in the digital and or mobile </a:t>
            </a:r>
            <a:r>
              <a:rPr lang="en-US" b="0" baseline="0" dirty="0" smtClean="0"/>
              <a:t>transformations across industries, with organizations large and small around the world</a:t>
            </a:r>
          </a:p>
          <a:p>
            <a:pPr lvl="1">
              <a:buFont typeface="Arial"/>
              <a:buChar char="•"/>
            </a:pPr>
            <a:r>
              <a:rPr lang="en-US" b="0" baseline="0" dirty="0" smtClean="0"/>
              <a:t>Rethink Mobile – discuss what we have learned especially in the past decade and discuss why it is time to Rethink Mobile … and look to thinking beyond having a Mobile-first strategy, </a:t>
            </a:r>
          </a:p>
          <a:p>
            <a:pPr lvl="1">
              <a:buFont typeface="Arial"/>
              <a:buChar char="•"/>
            </a:pPr>
            <a:r>
              <a:rPr lang="en-US" b="0" baseline="0" dirty="0" smtClean="0"/>
              <a:t>Simplify Enterprise Mobility – discuss Oracle Mobile’s core value proposition and strategy to simplify enterprise mobility.</a:t>
            </a:r>
          </a:p>
          <a:p>
            <a:pPr lvl="1">
              <a:buFont typeface="Arial"/>
              <a:buChar char="•"/>
            </a:pPr>
            <a:r>
              <a:rPr lang="en-US" b="0" baseline="0" dirty="0" smtClean="0"/>
              <a:t>In the Future… What next? –  discuss where we are going … how Oracle is continuing to invest in mobile platform to simplify enterprise mobility  </a:t>
            </a:r>
          </a:p>
          <a:p>
            <a:endParaRPr lang="en-US" b="0" baseline="0" dirty="0" smtClean="0"/>
          </a:p>
          <a:p>
            <a:r>
              <a:rPr lang="en-US" b="0" dirty="0" smtClean="0"/>
              <a:t>Let’s get started.</a:t>
            </a:r>
            <a:r>
              <a:rPr lang="en-US" b="0" baseline="0" dirty="0" smtClean="0"/>
              <a:t> </a:t>
            </a:r>
            <a:endParaRPr lang="en-US" b="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a:pPr/>
              <a:t>30</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b="1" i="0" dirty="0" smtClean="0">
                <a:solidFill>
                  <a:srgbClr val="333333"/>
                </a:solidFill>
                <a:latin typeface="+mn-lt"/>
              </a:rPr>
              <a:t>Main Point: </a:t>
            </a:r>
            <a:r>
              <a:rPr lang="en-US" b="0" i="0" dirty="0" smtClean="0">
                <a:solidFill>
                  <a:srgbClr val="333333"/>
                </a:solidFill>
                <a:latin typeface="+mn-lt"/>
              </a:rPr>
              <a:t>The Oracle Mobile Cloud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a:t>
            </a:r>
            <a:r>
              <a:rPr lang="en-US" sz="1200" b="0" i="0" kern="1200" baseline="0" dirty="0" err="1" smtClean="0">
                <a:solidFill>
                  <a:schemeClr val="tx1"/>
                </a:solidFill>
                <a:latin typeface="+mn-lt"/>
                <a:ea typeface="+mn-ea"/>
                <a:cs typeface="+mn-cs"/>
              </a:rPr>
              <a:t>Javascript</a:t>
            </a:r>
            <a:r>
              <a:rPr lang="en-US" sz="1200" b="0" i="0" kern="1200" baseline="0" dirty="0" smtClean="0">
                <a:solidFill>
                  <a:schemeClr val="tx1"/>
                </a:solidFill>
                <a:latin typeface="+mn-lt"/>
                <a:ea typeface="+mn-ea"/>
                <a:cs typeface="+mn-cs"/>
              </a:rPr>
              <a: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31</a:t>
            </a:fld>
            <a:endParaRPr lang="en-US"/>
          </a:p>
        </p:txBody>
      </p:sp>
    </p:spTree>
    <p:extLst>
      <p:ext uri="{BB962C8B-B14F-4D97-AF65-F5344CB8AC3E}">
        <p14:creationId xmlns:p14="http://schemas.microsoft.com/office/powerpoint/2010/main" val="2535746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endParaRPr lang="en-US" sz="1100" u="sng" kern="1200" dirty="0" smtClean="0">
              <a:solidFill>
                <a:schemeClr val="tx1"/>
              </a:solidFill>
              <a:latin typeface="+mn-lt"/>
              <a:ea typeface="+mn-ea"/>
              <a:cs typeface="+mn-cs"/>
            </a:endParaRPr>
          </a:p>
          <a:p>
            <a:r>
              <a:rPr lang="en-US" b="1" dirty="0" smtClean="0"/>
              <a:t>Main Point: </a:t>
            </a:r>
            <a:r>
              <a:rPr lang="en-US" sz="1100" kern="1200" dirty="0" smtClean="0">
                <a:solidFill>
                  <a:schemeClr val="tx1"/>
                </a:solidFill>
                <a:latin typeface="+mn-lt"/>
                <a:ea typeface="+mn-ea"/>
                <a:cs typeface="+mn-cs"/>
              </a:rPr>
              <a:t>As mobile devices become the primary means for accessing information, enterprises must find a way to accelerate mobilization. For many, the answer lies in giving business-side workers the ability to mobilize their own business processes. To address this requirement, Oracle is announcing the preview of Mobile Application Accelerator, a new capability in Oracle Mobile Cloud Service. Mobile Application Accelerator is a cloud-based offering that brings mobile application development capabilities to professionals with no previous software development experience. With Mobile Application Accelerator, program managers, power users, and business professionals can develop mobile applications quickly and visually through their web browser.</a:t>
            </a:r>
          </a:p>
          <a:p>
            <a:endParaRPr lang="en-US" sz="11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i="1" kern="1200" dirty="0" smtClean="0">
                <a:solidFill>
                  <a:schemeClr val="tx1"/>
                </a:solidFill>
                <a:latin typeface="+mn-lt"/>
                <a:ea typeface="+mn-ea"/>
                <a:cs typeface="+mn-cs"/>
              </a:rPr>
              <a:t>Additional</a:t>
            </a:r>
            <a:r>
              <a:rPr lang="en-US" sz="1100" i="1" kern="1200" baseline="0" dirty="0" smtClean="0">
                <a:solidFill>
                  <a:schemeClr val="tx1"/>
                </a:solidFill>
                <a:latin typeface="+mn-lt"/>
                <a:ea typeface="+mn-ea"/>
                <a:cs typeface="+mn-cs"/>
              </a:rPr>
              <a:t> info – if needed. </a:t>
            </a:r>
            <a:r>
              <a:rPr lang="en-US" sz="1100" kern="1200" baseline="0" dirty="0" smtClean="0">
                <a:solidFill>
                  <a:schemeClr val="tx1"/>
                </a:solidFill>
                <a:latin typeface="+mn-lt"/>
                <a:ea typeface="+mn-ea"/>
                <a:cs typeface="+mn-cs"/>
              </a:rPr>
              <a:t>At: </a:t>
            </a:r>
            <a:r>
              <a:rPr lang="en-US" sz="1100" kern="1200" dirty="0" smtClean="0">
                <a:solidFill>
                  <a:schemeClr val="tx1"/>
                </a:solidFill>
                <a:latin typeface="+mn-lt"/>
                <a:ea typeface="+mn-ea"/>
                <a:cs typeface="+mn-cs"/>
              </a:rPr>
              <a:t>Sept. 30, 2014: Oracle Previews Mobile Application Accelerator for Oracle Mobile Cloud Service</a:t>
            </a:r>
            <a:r>
              <a:rPr lang="en-US" sz="1100" u="sng" kern="1200" dirty="0" smtClean="0">
                <a:solidFill>
                  <a:schemeClr val="tx1"/>
                </a:solidFill>
                <a:latin typeface="+mn-lt"/>
                <a:ea typeface="+mn-ea"/>
                <a:cs typeface="+mn-cs"/>
                <a:hlinkClick r:id="rId3"/>
              </a:rPr>
              <a:t>http://www.oracle.com/us/corporate/press/2313779 </a:t>
            </a:r>
            <a:endParaRPr lang="en-US" sz="1100" u="sng" kern="1200" dirty="0" smtClean="0">
              <a:solidFill>
                <a:schemeClr val="tx1"/>
              </a:solidFill>
              <a:latin typeface="+mn-lt"/>
              <a:ea typeface="+mn-ea"/>
              <a:cs typeface="+mn-cs"/>
            </a:endParaRPr>
          </a:p>
          <a:p>
            <a:endParaRPr lang="en-US" sz="1100" kern="1200" dirty="0" smtClean="0">
              <a:solidFill>
                <a:schemeClr val="tx1"/>
              </a:solidFill>
              <a:latin typeface="+mn-lt"/>
              <a:ea typeface="+mn-ea"/>
              <a:cs typeface="+mn-cs"/>
            </a:endParaRPr>
          </a:p>
          <a:p>
            <a:pPr lvl="1">
              <a:buFont typeface="Arial"/>
              <a:buChar char="•"/>
            </a:pPr>
            <a:r>
              <a:rPr lang="en-US" sz="1050" kern="1200" dirty="0" smtClean="0">
                <a:solidFill>
                  <a:schemeClr val="tx1"/>
                </a:solidFill>
                <a:latin typeface="+mn-lt"/>
                <a:ea typeface="+mn-ea"/>
                <a:cs typeface="+mn-cs"/>
              </a:rPr>
              <a:t>Previewed today at Oracle </a:t>
            </a:r>
            <a:r>
              <a:rPr lang="en-US" sz="1050" kern="1200" dirty="0" err="1" smtClean="0">
                <a:solidFill>
                  <a:schemeClr val="tx1"/>
                </a:solidFill>
                <a:latin typeface="+mn-lt"/>
                <a:ea typeface="+mn-ea"/>
                <a:cs typeface="+mn-cs"/>
              </a:rPr>
              <a:t>OpenWorld</a:t>
            </a:r>
            <a:r>
              <a:rPr lang="en-US" sz="1050" kern="1200" dirty="0" smtClean="0">
                <a:solidFill>
                  <a:schemeClr val="tx1"/>
                </a:solidFill>
                <a:latin typeface="+mn-lt"/>
                <a:ea typeface="+mn-ea"/>
                <a:cs typeface="+mn-cs"/>
              </a:rPr>
              <a:t>, Mobile Application Accelerator, a new capability in Oracle Mobile Cloud Service, enables nontechnical staff to build their own mobile applications.</a:t>
            </a:r>
          </a:p>
          <a:p>
            <a:pPr lvl="1">
              <a:buFont typeface="Arial"/>
              <a:buChar char="•"/>
            </a:pPr>
            <a:r>
              <a:rPr lang="en-US" sz="1100" kern="1200" dirty="0" smtClean="0">
                <a:solidFill>
                  <a:schemeClr val="tx1"/>
                </a:solidFill>
                <a:latin typeface="+mn-lt"/>
                <a:ea typeface="+mn-ea"/>
                <a:cs typeface="+mn-cs"/>
              </a:rPr>
              <a:t>Oracle’s Mobile Application Accelerator feature allows users with no coding experience to rapidly and intuitively produce mobile applications without </a:t>
            </a:r>
            <a:r>
              <a:rPr lang="en-US" sz="1100" kern="1200" dirty="0" err="1" smtClean="0">
                <a:solidFill>
                  <a:schemeClr val="tx1"/>
                </a:solidFill>
                <a:latin typeface="+mn-lt"/>
                <a:ea typeface="+mn-ea"/>
                <a:cs typeface="+mn-cs"/>
              </a:rPr>
              <a:t>coding.Mobile</a:t>
            </a:r>
            <a:r>
              <a:rPr lang="en-US" sz="1100" kern="1200" dirty="0" smtClean="0">
                <a:solidFill>
                  <a:schemeClr val="tx1"/>
                </a:solidFill>
                <a:latin typeface="+mn-lt"/>
                <a:ea typeface="+mn-ea"/>
                <a:cs typeface="+mn-cs"/>
              </a:rPr>
              <a:t> Application Accelerator provides an instant, live view of the application even while editing, without requiring the typical development and release cycles. No deployment step is required.</a:t>
            </a:r>
          </a:p>
          <a:p>
            <a:pPr lvl="1">
              <a:buFont typeface="Arial"/>
              <a:buChar char="•"/>
            </a:pPr>
            <a:r>
              <a:rPr lang="en-US" sz="1100" kern="1200" dirty="0" smtClean="0">
                <a:solidFill>
                  <a:schemeClr val="tx1"/>
                </a:solidFill>
                <a:latin typeface="+mn-lt"/>
                <a:ea typeface="+mn-ea"/>
                <a:cs typeface="+mn-cs"/>
              </a:rPr>
              <a:t>The new mobile capability allows users to develop secure, user friendly, and engaging mobile applications that run on both </a:t>
            </a:r>
            <a:r>
              <a:rPr lang="en-US" sz="1100" kern="1200" dirty="0" err="1" smtClean="0">
                <a:solidFill>
                  <a:schemeClr val="tx1"/>
                </a:solidFill>
                <a:latin typeface="+mn-lt"/>
                <a:ea typeface="+mn-ea"/>
                <a:cs typeface="+mn-cs"/>
              </a:rPr>
              <a:t>iOS</a:t>
            </a:r>
            <a:r>
              <a:rPr lang="en-US" sz="1100" kern="1200" dirty="0" smtClean="0">
                <a:solidFill>
                  <a:schemeClr val="tx1"/>
                </a:solidFill>
                <a:latin typeface="+mn-lt"/>
                <a:ea typeface="+mn-ea"/>
                <a:cs typeface="+mn-cs"/>
              </a:rPr>
              <a:t> and Android phones and tablets by leveraging Oracle Mobile Application Framework and Oracle Mobile Cloud, part of the Oracle Cloud.</a:t>
            </a:r>
          </a:p>
          <a:p>
            <a:pPr lvl="1">
              <a:buFont typeface="Arial"/>
              <a:buChar char="•"/>
            </a:pPr>
            <a:r>
              <a:rPr lang="en-US" sz="1100" kern="1200" dirty="0" smtClean="0">
                <a:solidFill>
                  <a:schemeClr val="tx1"/>
                </a:solidFill>
                <a:latin typeface="+mn-lt"/>
                <a:ea typeface="+mn-ea"/>
                <a:cs typeface="+mn-cs"/>
              </a:rPr>
              <a:t>The Mobile Application Accelerator development environment offers the ability to develop mobile applications from both desktops and mobile devices without the need to install mobile development environments.</a:t>
            </a:r>
          </a:p>
          <a:p>
            <a:pPr lvl="1">
              <a:buFont typeface="Arial"/>
              <a:buChar char="•"/>
            </a:pPr>
            <a:r>
              <a:rPr lang="en-US" sz="1100" kern="1200" dirty="0" smtClean="0">
                <a:solidFill>
                  <a:schemeClr val="tx1"/>
                </a:solidFill>
                <a:latin typeface="+mn-lt"/>
                <a:ea typeface="+mn-ea"/>
                <a:cs typeface="+mn-cs"/>
              </a:rPr>
              <a:t>By giving new classes of professionals the power to create mobile applications, Mobile Application Accelerator reduces users’ ever-increasing demands on IT for mobile access to data and processes.</a:t>
            </a:r>
          </a:p>
          <a:p>
            <a:pPr lvl="1">
              <a:buFont typeface="Arial"/>
              <a:buChar char="•"/>
            </a:pPr>
            <a:r>
              <a:rPr lang="en-US" sz="1100" kern="1200" dirty="0" smtClean="0">
                <a:solidFill>
                  <a:schemeClr val="tx1"/>
                </a:solidFill>
                <a:latin typeface="+mn-lt"/>
                <a:ea typeface="+mn-ea"/>
                <a:cs typeface="+mn-cs"/>
              </a:rPr>
              <a:t>Based on a set of best practices for UI design, Mobile Application Accelerator makes it possible for users to create mobile applications leveraging multiple page templates and connect them to various back-end systems with Oracle Mobile Cloud.</a:t>
            </a:r>
          </a:p>
          <a:p>
            <a:pPr lvl="1">
              <a:buFont typeface="Arial"/>
              <a:buChar char="•"/>
            </a:pPr>
            <a:r>
              <a:rPr lang="en-US" sz="1100" kern="1200" dirty="0" smtClean="0">
                <a:solidFill>
                  <a:schemeClr val="tx1"/>
                </a:solidFill>
                <a:latin typeface="+mn-lt"/>
                <a:ea typeface="+mn-ea"/>
                <a:cs typeface="+mn-cs"/>
              </a:rPr>
              <a:t>Developers can use Oracle Mobile Application Framework to further enhance mobile applications created with Mobile Application Accelerator. This capability provides continuity of development tools and framework between power users and developers and increases collaboration.</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32</a:t>
            </a:fld>
            <a:endParaRPr lang="en-US"/>
          </a:p>
        </p:txBody>
      </p:sp>
    </p:spTree>
    <p:extLst>
      <p:ext uri="{BB962C8B-B14F-4D97-AF65-F5344CB8AC3E}">
        <p14:creationId xmlns:p14="http://schemas.microsoft.com/office/powerpoint/2010/main" val="3337290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Main Point: </a:t>
            </a:r>
            <a:r>
              <a:rPr lang="en-US" sz="1200" b="0" kern="1200" dirty="0" smtClean="0">
                <a:solidFill>
                  <a:schemeClr val="tx1"/>
                </a:solidFill>
                <a:latin typeface="+mn-lt"/>
                <a:ea typeface="+mn-ea"/>
                <a:cs typeface="+mn-cs"/>
              </a:rPr>
              <a:t>&lt;just read the quote&gt;</a:t>
            </a:r>
          </a:p>
          <a:p>
            <a:r>
              <a:rPr lang="en-US" sz="1200" b="1"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future of computing is mobile. Schmidt says that businesses should have their best developers working on their mobile applications… interoperability and security of mobile devices will be key factors for large businesses a few years down the road.”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don't have a mobile strategy, you don't have a strategy for growth" Eric Schmidt (CEO, Google)</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6E82501-53DA-4152-84B0-51135B15EEA8}" type="slidenum">
              <a:rPr lang="en-US" smtClean="0"/>
              <a:pPr/>
              <a:t>33</a:t>
            </a:fld>
            <a:endParaRPr lang="en-US" dirty="0"/>
          </a:p>
        </p:txBody>
      </p:sp>
    </p:spTree>
    <p:extLst>
      <p:ext uri="{BB962C8B-B14F-4D97-AF65-F5344CB8AC3E}">
        <p14:creationId xmlns:p14="http://schemas.microsoft.com/office/powerpoint/2010/main" val="3534635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With that please join us the rest of the day to learn more about Oracle’s Mobile Solution and our Mobile Platform. </a:t>
            </a:r>
          </a:p>
          <a:p>
            <a:r>
              <a:rPr lang="en-US" sz="1100" kern="1200" dirty="0" smtClean="0">
                <a:solidFill>
                  <a:schemeClr val="tx1"/>
                </a:solidFill>
                <a:latin typeface="+mn-lt"/>
                <a:ea typeface="+mn-ea"/>
                <a:cs typeface="+mn-cs"/>
              </a:rPr>
              <a:t> </a:t>
            </a:r>
          </a:p>
          <a:p>
            <a:r>
              <a:rPr lang="en-US" sz="1100" kern="1200" dirty="0" smtClean="0">
                <a:solidFill>
                  <a:schemeClr val="tx1"/>
                </a:solidFill>
                <a:latin typeface="+mn-lt"/>
                <a:ea typeface="+mn-ea"/>
                <a:cs typeface="+mn-cs"/>
              </a:rPr>
              <a:t>Visit our website to learn more:</a:t>
            </a:r>
          </a:p>
          <a:p>
            <a:r>
              <a:rPr lang="en-US" sz="1100" kern="1200" dirty="0" err="1" smtClean="0">
                <a:solidFill>
                  <a:schemeClr val="tx1"/>
                </a:solidFill>
                <a:latin typeface="+mn-lt"/>
                <a:ea typeface="+mn-ea"/>
                <a:cs typeface="+mn-cs"/>
              </a:rPr>
              <a:t>www.oracle.com</a:t>
            </a:r>
            <a:r>
              <a:rPr lang="en-US" sz="1100" kern="1200" dirty="0" smtClean="0">
                <a:solidFill>
                  <a:schemeClr val="tx1"/>
                </a:solidFill>
                <a:latin typeface="+mn-lt"/>
                <a:ea typeface="+mn-ea"/>
                <a:cs typeface="+mn-cs"/>
              </a:rPr>
              <a:t>/mobile</a:t>
            </a:r>
          </a:p>
          <a:p>
            <a:r>
              <a:rPr lang="en-US" sz="1100" kern="1200" dirty="0" smtClean="0">
                <a:solidFill>
                  <a:schemeClr val="tx1"/>
                </a:solidFill>
                <a:latin typeface="+mn-lt"/>
                <a:ea typeface="+mn-ea"/>
                <a:cs typeface="+mn-cs"/>
              </a:rPr>
              <a:t> </a:t>
            </a:r>
            <a:r>
              <a:rPr lang="en-US" sz="1100" u="sng" kern="1200" dirty="0" smtClean="0">
                <a:solidFill>
                  <a:schemeClr val="tx1"/>
                </a:solidFill>
                <a:latin typeface="+mn-lt"/>
                <a:ea typeface="+mn-ea"/>
                <a:cs typeface="+mn-cs"/>
                <a:hlinkClick r:id="rId3"/>
              </a:rPr>
              <a:t>www.oracle.com/mobileplatform</a:t>
            </a:r>
            <a:endParaRPr lang="en-US" sz="11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35</a:t>
            </a:fld>
            <a:endParaRPr lang="en-US"/>
          </a:p>
        </p:txBody>
      </p:sp>
    </p:spTree>
    <p:extLst>
      <p:ext uri="{BB962C8B-B14F-4D97-AF65-F5344CB8AC3E}">
        <p14:creationId xmlns:p14="http://schemas.microsoft.com/office/powerpoint/2010/main" val="248551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aseline="0" dirty="0" smtClean="0"/>
              <a:t>Mobility means from a solution perspective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378925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38034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6</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What</a:t>
            </a:r>
            <a:r>
              <a:rPr lang="en-US" baseline="0" dirty="0" smtClean="0"/>
              <a:t> I plan to cover this morning is share with you how mobile is playing a key role in the digital transformation, lessons we have learnt, our strategy at Oracle to simplify enterprise mobility and our investment in product and technology that is going to help you invent the future.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Main</a:t>
            </a:r>
            <a:r>
              <a:rPr lang="en-US" b="1" baseline="0" dirty="0" smtClean="0"/>
              <a:t> Point: </a:t>
            </a:r>
            <a:r>
              <a:rPr lang="en-US" baseline="0" dirty="0" smtClean="0"/>
              <a:t>&lt;this is an OPTIONAL slide and can easily be deleted if timing is an issue, and or if other slides prior to this have been used&gt;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Companies like:</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UBER-</a:t>
            </a:r>
            <a:r>
              <a:rPr lang="en-US" b="0" baseline="0" dirty="0" smtClean="0"/>
              <a:t>global, modern </a:t>
            </a:r>
            <a:r>
              <a:rPr lang="en-US" baseline="0" dirty="0" smtClean="0"/>
              <a:t>day transportation service - </a:t>
            </a:r>
            <a:r>
              <a:rPr lang="en-US" sz="1100" kern="1200" dirty="0" err="1" smtClean="0">
                <a:solidFill>
                  <a:schemeClr val="tx1"/>
                </a:solidFill>
                <a:latin typeface="+mn-lt"/>
                <a:ea typeface="+mn-ea"/>
                <a:cs typeface="+mn-cs"/>
              </a:rPr>
              <a:t>Uber</a:t>
            </a:r>
            <a:r>
              <a:rPr lang="en-US" sz="1100" kern="1200" dirty="0" smtClean="0">
                <a:solidFill>
                  <a:schemeClr val="tx1"/>
                </a:solidFill>
                <a:latin typeface="+mn-lt"/>
                <a:ea typeface="+mn-ea"/>
                <a:cs typeface="+mn-cs"/>
              </a:rPr>
              <a:t> is evolving the way the world moves. By seamlessly connecting riders to drivers through our apps, we make cities more accessible, opening up more possibilities for riders and more business for drivers. From our founding in 2009 to our launches in over 200 cities today, </a:t>
            </a:r>
            <a:r>
              <a:rPr lang="en-US" sz="1100" kern="1200" dirty="0" err="1" smtClean="0">
                <a:solidFill>
                  <a:schemeClr val="tx1"/>
                </a:solidFill>
                <a:latin typeface="+mn-lt"/>
                <a:ea typeface="+mn-ea"/>
                <a:cs typeface="+mn-cs"/>
              </a:rPr>
              <a:t>Uber's</a:t>
            </a:r>
            <a:r>
              <a:rPr lang="en-US" sz="1100" kern="1200" dirty="0" smtClean="0">
                <a:solidFill>
                  <a:schemeClr val="tx1"/>
                </a:solidFill>
                <a:latin typeface="+mn-lt"/>
                <a:ea typeface="+mn-ea"/>
                <a:cs typeface="+mn-cs"/>
              </a:rPr>
              <a:t> rapidly expanding global presence continues to bring people and their cities closer.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Tinder: </a:t>
            </a:r>
            <a:r>
              <a:rPr lang="en-US" baseline="0" dirty="0" smtClean="0"/>
              <a:t>The dating app … </a:t>
            </a:r>
            <a:r>
              <a:rPr lang="en-US" sz="1100" kern="1200" dirty="0" smtClean="0">
                <a:solidFill>
                  <a:schemeClr val="tx1"/>
                </a:solidFill>
                <a:latin typeface="+mn-lt"/>
                <a:ea typeface="+mn-ea"/>
                <a:cs typeface="+mn-cs"/>
              </a:rPr>
              <a:t>Tinder is the dating app that came out of nowhere and now completely dominates the UK dating scene -- Read more at http://www.marieclaire.co.uk/blogs/543941/tinder-the-online-dating-app-that-everyone-s-talking-about.html#KVWPgiTQmr0qF5d1.99</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err="1" smtClean="0"/>
              <a:t>GrubHub</a:t>
            </a:r>
            <a:r>
              <a:rPr lang="en-US" b="1" baseline="0" dirty="0" smtClean="0"/>
              <a:t>: </a:t>
            </a:r>
            <a:r>
              <a:rPr lang="en-US" sz="1100" kern="1200" dirty="0" err="1" smtClean="0">
                <a:solidFill>
                  <a:schemeClr val="tx1"/>
                </a:solidFill>
                <a:latin typeface="+mn-lt"/>
                <a:ea typeface="+mn-ea"/>
                <a:cs typeface="+mn-cs"/>
              </a:rPr>
              <a:t>GrubHub</a:t>
            </a:r>
            <a:r>
              <a:rPr lang="en-US" sz="1100" kern="1200" dirty="0" smtClean="0">
                <a:solidFill>
                  <a:schemeClr val="tx1"/>
                </a:solidFill>
                <a:latin typeface="+mn-lt"/>
                <a:ea typeface="+mn-ea"/>
                <a:cs typeface="+mn-cs"/>
              </a:rPr>
              <a:t> Inc. is the nation's leading online and mobile food ordering company dedicated to connecting hungry diners with local takeout restaurants. The company’s online and mobile ordering platforms allow diners to order directly from approximately 30,000 takeout restaurants in more than 700 U.S. cities and London. Every order is supported by the company’s 24/7 customer service teams. </a:t>
            </a:r>
            <a:r>
              <a:rPr lang="en-US" sz="1100" kern="1200" dirty="0" err="1" smtClean="0">
                <a:solidFill>
                  <a:schemeClr val="tx1"/>
                </a:solidFill>
                <a:latin typeface="+mn-lt"/>
                <a:ea typeface="+mn-ea"/>
                <a:cs typeface="+mn-cs"/>
              </a:rPr>
              <a:t>GrubHub</a:t>
            </a:r>
            <a:r>
              <a:rPr lang="en-US" sz="1100" kern="1200" dirty="0" smtClean="0">
                <a:solidFill>
                  <a:schemeClr val="tx1"/>
                </a:solidFill>
                <a:latin typeface="+mn-lt"/>
                <a:ea typeface="+mn-ea"/>
                <a:cs typeface="+mn-cs"/>
              </a:rPr>
              <a:t> Inc. has offices in Chicago, New York and London.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latin typeface="+mn-lt"/>
                <a:ea typeface="+mn-ea"/>
                <a:cs typeface="+mn-cs"/>
              </a:rPr>
              <a:t>These companies have built their business with a mobile-first strategy and their livelihood depends on the success, convenience of their Mobile Apps.</a:t>
            </a:r>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374055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baseline="0" dirty="0" smtClean="0"/>
              <a:t>Main Point</a:t>
            </a:r>
            <a:r>
              <a:rPr lang="en-US" baseline="0" dirty="0" smtClean="0"/>
              <a:t>: Our behaviors have evolved – today we cannot live without mobile devices. </a:t>
            </a:r>
          </a:p>
          <a:p>
            <a:endParaRPr lang="en-US" baseline="0" dirty="0" smtClean="0"/>
          </a:p>
          <a:p>
            <a:r>
              <a:rPr lang="en-US" baseline="0" dirty="0" smtClean="0"/>
              <a:t>I am sure we we all have had a mobile moment where we needed urgent access to something and we have whipped out our mobile device and said – thank – fill in the blank (your super power) in my case Steve Jobs for inventing this </a:t>
            </a:r>
            <a:r>
              <a:rPr lang="en-US" baseline="0" dirty="0" err="1" smtClean="0"/>
              <a:t>SmartPhone</a:t>
            </a:r>
            <a:r>
              <a:rPr lang="en-US" baseline="0" dirty="0" smtClean="0"/>
              <a:t>.  “A shout out to Martin Cooper who really invented the brick who I met a few years back when I worked for Motorola.”</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276635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4/23/2015</a:t>
            </a:fld>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solidFill>
                  <a:srgbClr val="5F5F5F">
                    <a:lumMod val="60000"/>
                    <a:lumOff val="40000"/>
                  </a:srgbClr>
                </a:solidFill>
              </a:rPr>
              <a:pPr/>
              <a:t>4/23/2015</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2" name="Group 4"/>
          <p:cNvGrpSpPr/>
          <p:nvPr userDrawn="1"/>
        </p:nvGrpSpPr>
        <p:grpSpPr>
          <a:xfrm>
            <a:off x="2804346" y="2365638"/>
            <a:ext cx="6580134" cy="2126727"/>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p14="http://schemas.microsoft.com/office/powerpoint/2010/main" val="29564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80" y="1772129"/>
            <a:ext cx="9751060" cy="2999232"/>
          </a:xfrm>
          <a:prstGeom prst="rect">
            <a:avLst/>
          </a:prstGeom>
        </p:spPr>
      </p:pic>
    </p:spTree>
    <p:extLst>
      <p:ext uri="{BB962C8B-B14F-4D97-AF65-F5344CB8AC3E}">
        <p14:creationId xmlns:p14="http://schemas.microsoft.com/office/powerpoint/2010/main" val="390830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1"/>
            <a:ext cx="1218882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Tree>
    <p:extLst>
      <p:ext uri="{BB962C8B-B14F-4D97-AF65-F5344CB8AC3E}">
        <p14:creationId xmlns:p14="http://schemas.microsoft.com/office/powerpoint/2010/main" val="3753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700">
                <a:solidFill>
                  <a:schemeClr val="accent1"/>
                </a:solidFill>
              </a:defRPr>
            </a:lvl1pPr>
            <a:lvl2pPr marL="609179" indent="0">
              <a:buFontTx/>
              <a:buNone/>
              <a:defRPr/>
            </a:lvl2pPr>
            <a:lvl3pPr marL="1218357" indent="0">
              <a:buFontTx/>
              <a:buNone/>
              <a:defRPr/>
            </a:lvl3pPr>
            <a:lvl4pPr marL="1827536" indent="0">
              <a:buFontTx/>
              <a:buNone/>
              <a:defRPr/>
            </a:lvl4pPr>
            <a:lvl5pPr marL="2436714"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3985746" y="1546584"/>
            <a:ext cx="8203079" cy="39624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0" name="Text Placeholder 9"/>
          <p:cNvSpPr>
            <a:spLocks noGrp="1"/>
          </p:cNvSpPr>
          <p:nvPr>
            <p:ph type="body" sz="quarter" idx="11"/>
          </p:nvPr>
        </p:nvSpPr>
        <p:spPr>
          <a:xfrm>
            <a:off x="4590566" y="1907042"/>
            <a:ext cx="7158107" cy="3364876"/>
          </a:xfrm>
        </p:spPr>
        <p:txBody>
          <a:bodyPr anchor="t" anchorCtr="0"/>
          <a:lstStyle>
            <a:lvl1pPr marL="0" indent="0">
              <a:buNone/>
              <a:defRPr sz="32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1072183" y="327384"/>
            <a:ext cx="10969924" cy="1027283"/>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8466" y="1546581"/>
            <a:ext cx="3924802" cy="39624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_DO NOT USE_Instructions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651237"/>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4/23/2015</a:t>
            </a:fld>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4/23/2015</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4/23/2015</a:t>
            </a:fld>
            <a:endParaRPr dirty="0"/>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4/23/2015</a:t>
            </a:fld>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4/23/2015</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4/23/2015</a:t>
            </a:fld>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4/23/2015</a:t>
            </a:fld>
            <a:endParaRPr dirty="0"/>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4/23/2015</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4/23/2015</a:t>
            </a:fld>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4/23/2015</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4/23/2015</a:t>
            </a:fld>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4/23/2015</a:t>
            </a:fld>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4/23/2015</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243393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2" name="Group 4"/>
          <p:cNvGrpSpPr/>
          <p:nvPr userDrawn="1"/>
        </p:nvGrpSpPr>
        <p:grpSpPr>
          <a:xfrm>
            <a:off x="2804346" y="2365638"/>
            <a:ext cx="6580134" cy="2126727"/>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p14="http://schemas.microsoft.com/office/powerpoint/2010/main" val="29564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1"/>
            <a:ext cx="1218882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Tree>
    <p:extLst>
      <p:ext uri="{BB962C8B-B14F-4D97-AF65-F5344CB8AC3E}">
        <p14:creationId xmlns:p14="http://schemas.microsoft.com/office/powerpoint/2010/main" val="3753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6"/>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68" indent="0">
              <a:buFontTx/>
              <a:buNone/>
              <a:defRPr/>
            </a:lvl2pPr>
            <a:lvl3pPr marL="1218936" indent="0">
              <a:buFontTx/>
              <a:buNone/>
              <a:defRPr/>
            </a:lvl3pPr>
            <a:lvl4pPr marL="1828404" indent="0">
              <a:buFontTx/>
              <a:buNone/>
              <a:defRPr/>
            </a:lvl4pPr>
            <a:lvl5pPr marL="2437872"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8376873"/>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4/23/2015</a:t>
            </a:fld>
            <a:endParaRPr dirty="0"/>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t="867" r="5712" b="1448"/>
          <a:stretch/>
        </p:blipFill>
        <p:spPr>
          <a:xfrm>
            <a:off x="-1" y="0"/>
            <a:ext cx="12188825" cy="6858000"/>
          </a:xfrm>
          <a:prstGeom prst="rect">
            <a:avLst/>
          </a:prstGeom>
        </p:spPr>
      </p:pic>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4/23/2015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4/23/2015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4/23/2015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5"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4/23/2015</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4/23/2015</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4/23/2015</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grpSp>
        <p:nvGrpSpPr>
          <p:cNvPr id="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solidFill>
                  <a:srgbClr val="5F5F5F"/>
                </a:solidFill>
              </a:endParaRPr>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solidFill>
                  <a:srgbClr val="5F5F5F">
                    <a:lumMod val="60000"/>
                    <a:lumOff val="40000"/>
                  </a:srgbClr>
                </a:solidFill>
              </a:rPr>
              <a:pPr/>
              <a:t>4/23/2015</a:t>
            </a:fld>
            <a:endParaRPr lang="en-US">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rPr>
              <a:pPr/>
              <a:t>‹#›</a:t>
            </a:fld>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New Template_Corp Tagline">
    <p:spTree>
      <p:nvGrpSpPr>
        <p:cNvPr id="1" name=""/>
        <p:cNvGrpSpPr/>
        <p:nvPr/>
      </p:nvGrpSpPr>
      <p:grpSpPr>
        <a:xfrm>
          <a:off x="0" y="0"/>
          <a:ext cx="0" cy="0"/>
          <a:chOff x="0" y="0"/>
          <a:chExt cx="0" cy="0"/>
        </a:xfrm>
      </p:grpSpPr>
      <p:pic>
        <p:nvPicPr>
          <p:cNvPr id="4"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2" name="Group 4"/>
          <p:cNvGrpSpPr/>
          <p:nvPr userDrawn="1"/>
        </p:nvGrpSpPr>
        <p:grpSpPr>
          <a:xfrm>
            <a:off x="2804346" y="2365638"/>
            <a:ext cx="6580134" cy="2126727"/>
            <a:chOff x="2113332" y="1464413"/>
            <a:chExt cx="4936386" cy="1595045"/>
          </a:xfrm>
        </p:grpSpPr>
        <p:pic>
          <p:nvPicPr>
            <p:cNvPr id="6" name="Picture 1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332" y="1464413"/>
              <a:ext cx="4936386" cy="159504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7" name="Picture 1034" descr="HSET_clr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1263" y="1700213"/>
              <a:ext cx="4179887" cy="1198562"/>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spTree>
    <p:extLst>
      <p:ext uri="{BB962C8B-B14F-4D97-AF65-F5344CB8AC3E}">
        <p14:creationId xmlns:p14="http://schemas.microsoft.com/office/powerpoint/2010/main" val="295646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New Template_Closing Slide">
    <p:spTree>
      <p:nvGrpSpPr>
        <p:cNvPr id="1" name=""/>
        <p:cNvGrpSpPr/>
        <p:nvPr/>
      </p:nvGrpSpPr>
      <p:grpSpPr>
        <a:xfrm>
          <a:off x="0" y="0"/>
          <a:ext cx="0" cy="0"/>
          <a:chOff x="0" y="0"/>
          <a:chExt cx="0" cy="0"/>
        </a:xfrm>
      </p:grpSpPr>
      <p:pic>
        <p:nvPicPr>
          <p:cNvPr id="13" name="Picture 1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pic>
        <p:nvPicPr>
          <p:cNvPr id="14" name="Picture 13" descr="O_signature_clr_rgb.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9880" y="1772129"/>
            <a:ext cx="9751060" cy="2999232"/>
          </a:xfrm>
          <a:prstGeom prst="rect">
            <a:avLst/>
          </a:prstGeom>
        </p:spPr>
      </p:pic>
    </p:spTree>
    <p:extLst>
      <p:ext uri="{BB962C8B-B14F-4D97-AF65-F5344CB8AC3E}">
        <p14:creationId xmlns:p14="http://schemas.microsoft.com/office/powerpoint/2010/main" val="390830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Rectangle 1"/>
          <p:cNvSpPr/>
          <p:nvPr userDrawn="1"/>
        </p:nvSpPr>
        <p:spPr>
          <a:xfrm>
            <a:off x="0" y="-1"/>
            <a:ext cx="12188825"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srgbClr val="FFFFFF"/>
              </a:solidFill>
            </a:endParaRPr>
          </a:p>
        </p:txBody>
      </p:sp>
    </p:spTree>
    <p:extLst>
      <p:ext uri="{BB962C8B-B14F-4D97-AF65-F5344CB8AC3E}">
        <p14:creationId xmlns:p14="http://schemas.microsoft.com/office/powerpoint/2010/main" val="3753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277220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New Template_Content 2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183" y="327390"/>
            <a:ext cx="10969924" cy="1025071"/>
          </a:xfrm>
        </p:spPr>
        <p:txBody>
          <a:bodyPr anchor="t" anchorCtr="0"/>
          <a:lstStyle/>
          <a:p>
            <a:r>
              <a:rPr lang="en-US" smtClean="0"/>
              <a:t>Click to edit Master title style</a:t>
            </a:r>
            <a:endParaRPr lang="en-US" dirty="0"/>
          </a:p>
        </p:txBody>
      </p:sp>
      <p:sp>
        <p:nvSpPr>
          <p:cNvPr id="6" name="Content Placeholder 5"/>
          <p:cNvSpPr>
            <a:spLocks noGrp="1"/>
          </p:cNvSpPr>
          <p:nvPr>
            <p:ph sz="quarter" idx="12"/>
          </p:nvPr>
        </p:nvSpPr>
        <p:spPr>
          <a:xfrm>
            <a:off x="1072183" y="2029469"/>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1372308"/>
            <a:ext cx="10969943" cy="406400"/>
          </a:xfrm>
        </p:spPr>
        <p:txBody>
          <a:bodyPr anchor="t" anchorCtr="0">
            <a:noAutofit/>
          </a:bodyPr>
          <a:lstStyle>
            <a:lvl1pPr marL="0" indent="0">
              <a:spcAft>
                <a:spcPts val="0"/>
              </a:spcAft>
              <a:buFontTx/>
              <a:buNone/>
              <a:defRPr sz="2700">
                <a:solidFill>
                  <a:schemeClr val="accent1"/>
                </a:solidFill>
              </a:defRPr>
            </a:lvl1pPr>
            <a:lvl2pPr marL="609179" indent="0">
              <a:buFontTx/>
              <a:buNone/>
              <a:defRPr/>
            </a:lvl2pPr>
            <a:lvl3pPr marL="1218357" indent="0">
              <a:buFontTx/>
              <a:buNone/>
              <a:defRPr/>
            </a:lvl3pPr>
            <a:lvl4pPr marL="1827536" indent="0">
              <a:buFontTx/>
              <a:buNone/>
              <a:defRPr/>
            </a:lvl4pPr>
            <a:lvl5pPr marL="2436714"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90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4/23/2015</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New Template_Announcement Key Features">
    <p:spTree>
      <p:nvGrpSpPr>
        <p:cNvPr id="1" name=""/>
        <p:cNvGrpSpPr/>
        <p:nvPr/>
      </p:nvGrpSpPr>
      <p:grpSpPr>
        <a:xfrm>
          <a:off x="0" y="0"/>
          <a:ext cx="0" cy="0"/>
          <a:chOff x="0" y="0"/>
          <a:chExt cx="0" cy="0"/>
        </a:xfrm>
      </p:grpSpPr>
      <p:sp>
        <p:nvSpPr>
          <p:cNvPr id="9" name="Rectangle 8"/>
          <p:cNvSpPr/>
          <p:nvPr userDrawn="1"/>
        </p:nvSpPr>
        <p:spPr>
          <a:xfrm>
            <a:off x="3985746" y="1546584"/>
            <a:ext cx="8203079" cy="3962400"/>
          </a:xfrm>
          <a:prstGeom prst="rect">
            <a:avLst/>
          </a:prstGeom>
          <a:gradFill flip="none" rotWithShape="1">
            <a:gsLst>
              <a:gs pos="0">
                <a:srgbClr val="B3B3B3"/>
              </a:gs>
              <a:gs pos="100000">
                <a:srgbClr val="F3F3F3"/>
              </a:gs>
            </a:gsLst>
            <a:lin ang="16200000" scaled="0"/>
            <a:tileRect/>
          </a:gradFill>
          <a:ln>
            <a:noFill/>
          </a:ln>
          <a:effectLst>
            <a:outerShdw blurRad="152400" dist="63500" dir="36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0" name="Text Placeholder 9"/>
          <p:cNvSpPr>
            <a:spLocks noGrp="1"/>
          </p:cNvSpPr>
          <p:nvPr>
            <p:ph type="body" sz="quarter" idx="11"/>
          </p:nvPr>
        </p:nvSpPr>
        <p:spPr>
          <a:xfrm>
            <a:off x="4590566" y="1907042"/>
            <a:ext cx="7158107" cy="3364876"/>
          </a:xfrm>
        </p:spPr>
        <p:txBody>
          <a:bodyPr anchor="t" anchorCtr="0"/>
          <a:lstStyle>
            <a:lvl1pPr marL="0" indent="0">
              <a:buNone/>
              <a:defRPr sz="3200" b="0" cap="all" baseline="0">
                <a:solidFill>
                  <a:schemeClr val="tx1"/>
                </a:solidFill>
              </a:defRPr>
            </a:lvl1pPr>
          </a:lstStyle>
          <a:p>
            <a:pPr lvl="0"/>
            <a:r>
              <a:rPr lang="en-US" smtClean="0"/>
              <a:t>Click to edit Master text styles</a:t>
            </a:r>
          </a:p>
        </p:txBody>
      </p:sp>
      <p:sp>
        <p:nvSpPr>
          <p:cNvPr id="8" name="Title 1"/>
          <p:cNvSpPr>
            <a:spLocks noGrp="1"/>
          </p:cNvSpPr>
          <p:nvPr>
            <p:ph type="title"/>
          </p:nvPr>
        </p:nvSpPr>
        <p:spPr>
          <a:xfrm>
            <a:off x="1072183" y="327384"/>
            <a:ext cx="10969924" cy="1027283"/>
          </a:xfrm>
        </p:spPr>
        <p:txBody>
          <a:bodyPr anchor="t" anchorCtr="0"/>
          <a:lstStyle>
            <a:lvl1pPr>
              <a:defRPr/>
            </a:lvl1pPr>
          </a:lstStyle>
          <a:p>
            <a:r>
              <a:rPr lang="en-US" smtClean="0"/>
              <a:t>Click to edit Master title style</a:t>
            </a:r>
            <a:endParaRPr lang="en-US" dirty="0"/>
          </a:p>
        </p:txBody>
      </p:sp>
      <p:sp>
        <p:nvSpPr>
          <p:cNvPr id="6" name="Picture Placeholder 11"/>
          <p:cNvSpPr>
            <a:spLocks noGrp="1"/>
          </p:cNvSpPr>
          <p:nvPr>
            <p:ph type="pic" sz="quarter" idx="13" hasCustomPrompt="1"/>
          </p:nvPr>
        </p:nvSpPr>
        <p:spPr>
          <a:xfrm>
            <a:off x="8466" y="1546581"/>
            <a:ext cx="3924802" cy="3962400"/>
          </a:xfrm>
          <a:ln>
            <a:noFill/>
          </a:ln>
          <a:effectLst>
            <a:reflection stA="30000" endPos="4000" dir="5400000" sy="-100000" algn="bl" rotWithShape="0"/>
          </a:effectLst>
        </p:spPr>
        <p:txBody>
          <a:bodyPr anchor="ctr" anchorCtr="0"/>
          <a:lstStyle>
            <a:lvl1pPr marL="0" indent="0" algn="ctr">
              <a:buNone/>
              <a:defRPr>
                <a:ln>
                  <a:noFill/>
                </a:ln>
                <a:solidFill>
                  <a:schemeClr val="tx1"/>
                </a:solidFill>
              </a:defRPr>
            </a:lvl1pPr>
          </a:lstStyle>
          <a:p>
            <a:r>
              <a:rPr lang="en-US" dirty="0" smtClean="0"/>
              <a:t>Insert Picture Here</a:t>
            </a:r>
            <a:endParaRPr lang="en-US" dirty="0"/>
          </a:p>
        </p:txBody>
      </p:sp>
    </p:spTree>
    <p:extLst>
      <p:ext uri="{BB962C8B-B14F-4D97-AF65-F5344CB8AC3E}">
        <p14:creationId xmlns:p14="http://schemas.microsoft.com/office/powerpoint/2010/main" val="37134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DO NOT USE_Instructions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651237"/>
      </p:ext>
    </p:extLst>
  </p:cSld>
  <p:clrMapOvr>
    <a:masterClrMapping/>
  </p:clrMapOvr>
  <p:transition spd="med"/>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solidFill>
                  <a:srgbClr val="FFFFFF">
                    <a:lumMod val="60000"/>
                    <a:lumOff val="40000"/>
                  </a:srgbClr>
                </a:solidFill>
              </a:rPr>
              <a:pPr/>
              <a:t>4/23/2015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4/23/2015</a:t>
            </a:fld>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4/23/2015</a:t>
            </a:fld>
            <a:endParaRPr dirty="0"/>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5"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theme" Target="../theme/theme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4/23/2015</a:t>
            </a:fld>
            <a:endParaRPr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pic>
        <p:nvPicPr>
          <p:cNvPr id="19" name="Picture 18" descr="1.5X red tab for PPT.png"/>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50" r:id="rId5"/>
    <p:sldLayoutId id="2147483663" r:id="rId6"/>
    <p:sldLayoutId id="2147483686" r:id="rId7"/>
    <p:sldLayoutId id="2147483651" r:id="rId8"/>
    <p:sldLayoutId id="2147483665" r:id="rId9"/>
    <p:sldLayoutId id="2147483669" r:id="rId10"/>
    <p:sldLayoutId id="2147483683" r:id="rId11"/>
    <p:sldLayoutId id="2147483670" r:id="rId12"/>
    <p:sldLayoutId id="2147483652" r:id="rId13"/>
    <p:sldLayoutId id="2147483671" r:id="rId14"/>
    <p:sldLayoutId id="2147483672" r:id="rId15"/>
    <p:sldLayoutId id="2147483679" r:id="rId16"/>
    <p:sldLayoutId id="2147483685" r:id="rId17"/>
    <p:sldLayoutId id="2147483688" r:id="rId18"/>
    <p:sldLayoutId id="2147483654" r:id="rId19"/>
    <p:sldLayoutId id="2147483666" r:id="rId20"/>
    <p:sldLayoutId id="2147483655" r:id="rId21"/>
    <p:sldLayoutId id="2147483656" r:id="rId22"/>
    <p:sldLayoutId id="2147483657" r:id="rId23"/>
    <p:sldLayoutId id="2147483673" r:id="rId24"/>
    <p:sldLayoutId id="2147483674" r:id="rId25"/>
    <p:sldLayoutId id="2147483682" r:id="rId26"/>
    <p:sldLayoutId id="2147483684" r:id="rId27"/>
    <p:sldLayoutId id="2147483668" r:id="rId28"/>
    <p:sldLayoutId id="2147483675" r:id="rId29"/>
    <p:sldLayoutId id="2147483676" r:id="rId30"/>
    <p:sldLayoutId id="2147483667" r:id="rId31"/>
    <p:sldLayoutId id="2147483661" r:id="rId32"/>
    <p:sldLayoutId id="2147483687" r:id="rId33"/>
    <p:sldLayoutId id="2147483659" r:id="rId34"/>
    <p:sldLayoutId id="2147483690" r:id="rId35"/>
    <p:sldLayoutId id="2147483691" r:id="rId36"/>
    <p:sldLayoutId id="2147483708" r:id="rId37"/>
    <p:sldLayoutId id="2147483797" r:id="rId38"/>
    <p:sldLayoutId id="2147483798"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71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pic>
        <p:nvPicPr>
          <p:cNvPr id="19" name="Picture 18" descr="1.5X red tab for PPT.pn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4/23/2015</a:t>
            </a:fld>
            <a:endParaRPr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2014 Oracle and/or its affiliates. All rights reserved.  |</a:t>
            </a:r>
          </a:p>
        </p:txBody>
      </p:sp>
      <p:pic>
        <p:nvPicPr>
          <p:cNvPr id="19" name="Picture 18" descr="1.5X red tab for PPT.pn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0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8" Type="http://schemas.microsoft.com/office/2007/relationships/hdphoto" Target="NULL"/><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68.emf"/></Relationships>
</file>

<file path=ppt/slides/_rels/slide2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2.xml"/><Relationship Id="rId1" Type="http://schemas.openxmlformats.org/officeDocument/2006/relationships/slideLayout" Target="../slideLayouts/slideLayout4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34" Type="http://schemas.openxmlformats.org/officeDocument/2006/relationships/image" Target="../media/image103.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2.png"/><Relationship Id="rId2" Type="http://schemas.openxmlformats.org/officeDocument/2006/relationships/notesSlide" Target="../notesSlides/notesSlide2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1" Type="http://schemas.openxmlformats.org/officeDocument/2006/relationships/slideLayout" Target="../slideLayouts/slideLayout39.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image" Target="../media/image101.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8.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8.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120.jpe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microsoft.com/office/2007/relationships/hdphoto" Target="../media/hdphoto2.wdp"/><Relationship Id="rId9" Type="http://schemas.openxmlformats.org/officeDocument/2006/relationships/image" Target="../media/image123.png"/></Relationships>
</file>

<file path=ppt/slides/_rels/slide29.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6.emf"/><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44.jpeg"/><Relationship Id="rId21" Type="http://schemas.openxmlformats.org/officeDocument/2006/relationships/image" Target="../media/image144.jpeg"/><Relationship Id="rId34" Type="http://schemas.openxmlformats.org/officeDocument/2006/relationships/image" Target="../media/image156.png"/><Relationship Id="rId7" Type="http://schemas.openxmlformats.org/officeDocument/2006/relationships/image" Target="../media/image130.jpeg"/><Relationship Id="rId12" Type="http://schemas.openxmlformats.org/officeDocument/2006/relationships/image" Target="../media/image135.png"/><Relationship Id="rId17" Type="http://schemas.openxmlformats.org/officeDocument/2006/relationships/image" Target="../media/image140.jpeg"/><Relationship Id="rId25" Type="http://schemas.openxmlformats.org/officeDocument/2006/relationships/image" Target="../media/image148.jpeg"/><Relationship Id="rId33" Type="http://schemas.openxmlformats.org/officeDocument/2006/relationships/image" Target="../media/image155.gif"/><Relationship Id="rId2" Type="http://schemas.openxmlformats.org/officeDocument/2006/relationships/notesSlide" Target="../notesSlides/notesSlide29.xml"/><Relationship Id="rId16" Type="http://schemas.openxmlformats.org/officeDocument/2006/relationships/image" Target="../media/image139.jpe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19.xml"/><Relationship Id="rId6" Type="http://schemas.openxmlformats.org/officeDocument/2006/relationships/image" Target="../media/image129.png"/><Relationship Id="rId11" Type="http://schemas.openxmlformats.org/officeDocument/2006/relationships/image" Target="../media/image134.jpeg"/><Relationship Id="rId24" Type="http://schemas.openxmlformats.org/officeDocument/2006/relationships/image" Target="../media/image147.jpeg"/><Relationship Id="rId32" Type="http://schemas.openxmlformats.org/officeDocument/2006/relationships/image" Target="../media/image48.png"/><Relationship Id="rId5" Type="http://schemas.openxmlformats.org/officeDocument/2006/relationships/image" Target="../media/image128.jpeg"/><Relationship Id="rId15" Type="http://schemas.openxmlformats.org/officeDocument/2006/relationships/image" Target="../media/image138.jpeg"/><Relationship Id="rId23" Type="http://schemas.openxmlformats.org/officeDocument/2006/relationships/image" Target="../media/image146.png"/><Relationship Id="rId28" Type="http://schemas.openxmlformats.org/officeDocument/2006/relationships/image" Target="../media/image151.png"/><Relationship Id="rId36" Type="http://schemas.openxmlformats.org/officeDocument/2006/relationships/image" Target="../media/image158.jpe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jpeg"/><Relationship Id="rId9" Type="http://schemas.openxmlformats.org/officeDocument/2006/relationships/image" Target="../media/image132.jpeg"/><Relationship Id="rId14" Type="http://schemas.openxmlformats.org/officeDocument/2006/relationships/image" Target="../media/image137.jpeg"/><Relationship Id="rId22" Type="http://schemas.openxmlformats.org/officeDocument/2006/relationships/image" Target="../media/image145.jpe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7.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59.png"/><Relationship Id="rId7" Type="http://schemas.openxmlformats.org/officeDocument/2006/relationships/image" Target="../media/image164.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33.xml.rels><?xml version="1.0" encoding="UTF-8" standalone="yes"?>
<Relationships xmlns="http://schemas.openxmlformats.org/package/2006/relationships"><Relationship Id="rId13" Type="http://schemas.openxmlformats.org/officeDocument/2006/relationships/image" Target="../media/image176.png"/><Relationship Id="rId18" Type="http://schemas.openxmlformats.org/officeDocument/2006/relationships/image" Target="../media/image181.png"/><Relationship Id="rId26" Type="http://schemas.openxmlformats.org/officeDocument/2006/relationships/image" Target="../media/image189.png"/><Relationship Id="rId39" Type="http://schemas.openxmlformats.org/officeDocument/2006/relationships/image" Target="../media/image202.png"/><Relationship Id="rId3" Type="http://schemas.openxmlformats.org/officeDocument/2006/relationships/image" Target="../media/image167.png"/><Relationship Id="rId21" Type="http://schemas.openxmlformats.org/officeDocument/2006/relationships/image" Target="../media/image184.png"/><Relationship Id="rId34" Type="http://schemas.openxmlformats.org/officeDocument/2006/relationships/image" Target="../media/image197.png"/><Relationship Id="rId42" Type="http://schemas.openxmlformats.org/officeDocument/2006/relationships/image" Target="../media/image205.png"/><Relationship Id="rId47" Type="http://schemas.openxmlformats.org/officeDocument/2006/relationships/image" Target="../media/image210.png"/><Relationship Id="rId50" Type="http://schemas.openxmlformats.org/officeDocument/2006/relationships/image" Target="../media/image213.pn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5" Type="http://schemas.openxmlformats.org/officeDocument/2006/relationships/image" Target="../media/image188.png"/><Relationship Id="rId33" Type="http://schemas.openxmlformats.org/officeDocument/2006/relationships/image" Target="../media/image196.png"/><Relationship Id="rId38" Type="http://schemas.openxmlformats.org/officeDocument/2006/relationships/image" Target="../media/image201.png"/><Relationship Id="rId46" Type="http://schemas.openxmlformats.org/officeDocument/2006/relationships/image" Target="../media/image209.png"/><Relationship Id="rId2" Type="http://schemas.openxmlformats.org/officeDocument/2006/relationships/notesSlide" Target="../notesSlides/notesSlide33.xml"/><Relationship Id="rId16" Type="http://schemas.openxmlformats.org/officeDocument/2006/relationships/image" Target="../media/image179.png"/><Relationship Id="rId20" Type="http://schemas.openxmlformats.org/officeDocument/2006/relationships/image" Target="../media/image183.png"/><Relationship Id="rId29" Type="http://schemas.openxmlformats.org/officeDocument/2006/relationships/image" Target="../media/image192.png"/><Relationship Id="rId41" Type="http://schemas.openxmlformats.org/officeDocument/2006/relationships/image" Target="../media/image204.png"/><Relationship Id="rId1" Type="http://schemas.openxmlformats.org/officeDocument/2006/relationships/slideLayout" Target="../slideLayouts/slideLayout37.xml"/><Relationship Id="rId6" Type="http://schemas.openxmlformats.org/officeDocument/2006/relationships/image" Target="../media/image169.png"/><Relationship Id="rId11" Type="http://schemas.openxmlformats.org/officeDocument/2006/relationships/image" Target="../media/image174.png"/><Relationship Id="rId24" Type="http://schemas.openxmlformats.org/officeDocument/2006/relationships/image" Target="../media/image187.png"/><Relationship Id="rId32" Type="http://schemas.openxmlformats.org/officeDocument/2006/relationships/image" Target="../media/image195.png"/><Relationship Id="rId37" Type="http://schemas.openxmlformats.org/officeDocument/2006/relationships/image" Target="../media/image200.png"/><Relationship Id="rId40" Type="http://schemas.openxmlformats.org/officeDocument/2006/relationships/image" Target="../media/image203.png"/><Relationship Id="rId45" Type="http://schemas.openxmlformats.org/officeDocument/2006/relationships/image" Target="../media/image208.png"/><Relationship Id="rId5" Type="http://schemas.openxmlformats.org/officeDocument/2006/relationships/image" Target="../media/image168.png"/><Relationship Id="rId15" Type="http://schemas.openxmlformats.org/officeDocument/2006/relationships/image" Target="../media/image178.png"/><Relationship Id="rId23" Type="http://schemas.openxmlformats.org/officeDocument/2006/relationships/image" Target="../media/image186.png"/><Relationship Id="rId28" Type="http://schemas.openxmlformats.org/officeDocument/2006/relationships/image" Target="../media/image191.png"/><Relationship Id="rId36" Type="http://schemas.openxmlformats.org/officeDocument/2006/relationships/image" Target="../media/image199.png"/><Relationship Id="rId49" Type="http://schemas.openxmlformats.org/officeDocument/2006/relationships/image" Target="../media/image212.png"/><Relationship Id="rId10" Type="http://schemas.openxmlformats.org/officeDocument/2006/relationships/image" Target="../media/image173.png"/><Relationship Id="rId19" Type="http://schemas.openxmlformats.org/officeDocument/2006/relationships/image" Target="../media/image182.png"/><Relationship Id="rId31" Type="http://schemas.openxmlformats.org/officeDocument/2006/relationships/image" Target="../media/image194.png"/><Relationship Id="rId44" Type="http://schemas.openxmlformats.org/officeDocument/2006/relationships/image" Target="../media/image207.png"/><Relationship Id="rId52" Type="http://schemas.openxmlformats.org/officeDocument/2006/relationships/image" Target="../media/image215.png"/><Relationship Id="rId4" Type="http://schemas.microsoft.com/office/2007/relationships/hdphoto" Target="NULL"/><Relationship Id="rId9" Type="http://schemas.openxmlformats.org/officeDocument/2006/relationships/image" Target="../media/image172.png"/><Relationship Id="rId14" Type="http://schemas.openxmlformats.org/officeDocument/2006/relationships/image" Target="../media/image177.png"/><Relationship Id="rId22" Type="http://schemas.openxmlformats.org/officeDocument/2006/relationships/image" Target="../media/image185.png"/><Relationship Id="rId27" Type="http://schemas.openxmlformats.org/officeDocument/2006/relationships/image" Target="../media/image190.png"/><Relationship Id="rId30" Type="http://schemas.openxmlformats.org/officeDocument/2006/relationships/image" Target="../media/image193.png"/><Relationship Id="rId35" Type="http://schemas.openxmlformats.org/officeDocument/2006/relationships/image" Target="../media/image198.png"/><Relationship Id="rId43" Type="http://schemas.openxmlformats.org/officeDocument/2006/relationships/image" Target="../media/image206.png"/><Relationship Id="rId48" Type="http://schemas.openxmlformats.org/officeDocument/2006/relationships/image" Target="../media/image211.png"/><Relationship Id="rId8" Type="http://schemas.openxmlformats.org/officeDocument/2006/relationships/image" Target="../media/image171.png"/><Relationship Id="rId51" Type="http://schemas.openxmlformats.org/officeDocument/2006/relationships/image" Target="../media/image214.png"/></Relationships>
</file>

<file path=ppt/slides/_rels/slide34.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e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3.jpeg"/><Relationship Id="rId4" Type="http://schemas.openxmlformats.org/officeDocument/2006/relationships/image" Target="../media/image18.pn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531814" y="292101"/>
            <a:ext cx="8763000" cy="1917700"/>
          </a:xfrm>
        </p:spPr>
        <p:txBody>
          <a:bodyPr/>
          <a:lstStyle/>
          <a:p>
            <a:r>
              <a:rPr lang="en-US" dirty="0" smtClean="0">
                <a:effectLst>
                  <a:outerShdw blurRad="38100" dist="38100" dir="2700000" algn="tl">
                    <a:srgbClr val="000000">
                      <a:alpha val="43137"/>
                    </a:srgbClr>
                  </a:outerShdw>
                </a:effectLst>
              </a:rPr>
              <a:t>Re-Think Mobile…</a:t>
            </a:r>
            <a:br>
              <a:rPr lang="en-US" dirty="0" smtClean="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Beyond Mobile-First</a:t>
            </a:r>
            <a:endParaRPr lang="en-US" dirty="0">
              <a:effectLst>
                <a:outerShdw blurRad="38100" dist="38100" dir="2700000" algn="tl">
                  <a:srgbClr val="000000">
                    <a:alpha val="43137"/>
                  </a:srgbClr>
                </a:outerShdw>
              </a:effectLst>
            </a:endParaRPr>
          </a:p>
        </p:txBody>
      </p:sp>
      <p:sp>
        <p:nvSpPr>
          <p:cNvPr id="11" name="Subtitle 10"/>
          <p:cNvSpPr>
            <a:spLocks noGrp="1"/>
          </p:cNvSpPr>
          <p:nvPr>
            <p:ph type="subTitle" idx="1"/>
          </p:nvPr>
        </p:nvSpPr>
        <p:spPr/>
        <p:txBody>
          <a:bodyPr/>
          <a:lstStyle/>
          <a:p>
            <a:r>
              <a:rPr lang="en-US" dirty="0">
                <a:effectLst>
                  <a:outerShdw blurRad="38100" dist="38100" dir="2700000" algn="tl">
                    <a:srgbClr val="000000">
                      <a:alpha val="43137"/>
                    </a:srgbClr>
                  </a:outerShdw>
                </a:effectLst>
              </a:rPr>
              <a:t>Oracle Mobile Strategy and Overview</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a:t>
            </a:fld>
            <a:endParaRPr lang="en-US" dirty="0"/>
          </a:p>
        </p:txBody>
      </p:sp>
      <p:sp>
        <p:nvSpPr>
          <p:cNvPr id="8" name="Text Placeholder 11"/>
          <p:cNvSpPr txBox="1">
            <a:spLocks/>
          </p:cNvSpPr>
          <p:nvPr/>
        </p:nvSpPr>
        <p:spPr>
          <a:xfrm>
            <a:off x="557214" y="3150051"/>
            <a:ext cx="8763000" cy="1040949"/>
          </a:xfrm>
          <a:prstGeom prst="rect">
            <a:avLst/>
          </a:prstGeom>
        </p:spPr>
        <p:txBody>
          <a:bodyPr vert="horz" lIns="0" tIns="0" rIns="0" bIns="0" rtlCol="0">
            <a:noAutofit/>
          </a:bodyPr>
          <a:lstStyle/>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lang="en-US" sz="2400" noProof="0" dirty="0" smtClean="0">
                <a:effectLst>
                  <a:outerShdw blurRad="38100" dist="38100" dir="2700000" algn="tl">
                    <a:srgbClr val="000000">
                      <a:alpha val="43137"/>
                    </a:srgbClr>
                  </a:outerShdw>
                </a:effectLst>
              </a:rPr>
              <a:t>Craig Mikus, CPA</a:t>
            </a:r>
            <a:endPar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r>
              <a:rPr lang="en-US" sz="2400" noProof="0" dirty="0" smtClean="0">
                <a:effectLst>
                  <a:outerShdw blurRad="38100" dist="38100" dir="2700000" algn="tl">
                    <a:srgbClr val="000000">
                      <a:alpha val="43137"/>
                    </a:srgbClr>
                  </a:outerShdw>
                </a:effectLst>
              </a:rPr>
              <a:t>Enterprise Mobile Strategy and GTM</a:t>
            </a:r>
            <a:endParaRPr kumimoji="0" lang="en-US" sz="24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mn-lt"/>
              <a:ea typeface="+mn-ea"/>
              <a:cs typeface="+mn-cs"/>
            </a:endParaRPr>
          </a:p>
        </p:txBody>
      </p:sp>
      <p:sp>
        <p:nvSpPr>
          <p:cNvPr id="6" name="Rectangle 5"/>
          <p:cNvSpPr/>
          <p:nvPr/>
        </p:nvSpPr>
        <p:spPr>
          <a:xfrm>
            <a:off x="582612" y="5080000"/>
            <a:ext cx="5462588" cy="492420"/>
          </a:xfrm>
          <a:prstGeom prst="rect">
            <a:avLst/>
          </a:prstGeom>
        </p:spPr>
        <p:txBody>
          <a:bodyPr wrap="square" lIns="121899" tIns="60949" rIns="121899" bIns="60949">
            <a:spAutoFit/>
          </a:bodyPr>
          <a:lstStyle/>
          <a:p>
            <a:r>
              <a:rPr lang="en-US" sz="2400" b="1" dirty="0" smtClean="0"/>
              <a:t>…</a:t>
            </a:r>
            <a:r>
              <a:rPr lang="en-US" sz="2400" dirty="0" smtClean="0"/>
              <a:t>you don't have a strategy for growth</a:t>
            </a:r>
            <a:r>
              <a:rPr lang="en-US" sz="2400" b="1" dirty="0" smtClean="0"/>
              <a:t>”</a:t>
            </a:r>
            <a:endParaRPr lang="en-US" sz="2400" baseline="24000" dirty="0">
              <a:ln w="6350">
                <a:noFill/>
              </a:ln>
            </a:endParaRPr>
          </a:p>
        </p:txBody>
      </p:sp>
      <p:sp>
        <p:nvSpPr>
          <p:cNvPr id="7" name="Rectangle 6"/>
          <p:cNvSpPr/>
          <p:nvPr/>
        </p:nvSpPr>
        <p:spPr>
          <a:xfrm>
            <a:off x="350756" y="4672755"/>
            <a:ext cx="4806786" cy="492420"/>
          </a:xfrm>
          <a:prstGeom prst="rect">
            <a:avLst/>
          </a:prstGeom>
        </p:spPr>
        <p:txBody>
          <a:bodyPr wrap="none" lIns="121899" tIns="60949" rIns="121899" bIns="60949">
            <a:spAutoFit/>
          </a:bodyPr>
          <a:lstStyle/>
          <a:p>
            <a:pPr algn="ctr"/>
            <a:r>
              <a:rPr lang="en-US" sz="2400" dirty="0" smtClean="0"/>
              <a:t>“If you don't have a mobile strategy, </a:t>
            </a:r>
            <a:endParaRPr lang="en-US" sz="2400" b="1" baseline="24000" dirty="0">
              <a:ln w="6350">
                <a:noFill/>
              </a:ln>
              <a:solidFill>
                <a:srgbClr val="FF0000"/>
              </a:solidFill>
            </a:endParaRPr>
          </a:p>
        </p:txBody>
      </p:sp>
      <p:sp>
        <p:nvSpPr>
          <p:cNvPr id="10" name="Rectangle 9"/>
          <p:cNvSpPr/>
          <p:nvPr/>
        </p:nvSpPr>
        <p:spPr>
          <a:xfrm>
            <a:off x="1314979" y="5586139"/>
            <a:ext cx="4527021" cy="430865"/>
          </a:xfrm>
          <a:prstGeom prst="rect">
            <a:avLst/>
          </a:prstGeom>
        </p:spPr>
        <p:txBody>
          <a:bodyPr wrap="square" lIns="121899" tIns="60949" rIns="121899" bIns="60949">
            <a:spAutoFit/>
          </a:bodyPr>
          <a:lstStyle/>
          <a:p>
            <a:r>
              <a:rPr lang="en-US" sz="2000" b="1" dirty="0" smtClean="0">
                <a:solidFill>
                  <a:schemeClr val="tx1">
                    <a:lumMod val="65000"/>
                  </a:schemeClr>
                </a:solidFill>
              </a:rPr>
              <a:t>Eric Schmidt, </a:t>
            </a:r>
            <a:r>
              <a:rPr lang="en-US" sz="2000" dirty="0" smtClean="0">
                <a:solidFill>
                  <a:schemeClr val="tx1">
                    <a:lumMod val="65000"/>
                  </a:schemeClr>
                </a:solidFill>
              </a:rPr>
              <a:t>Google Executive Chairman</a:t>
            </a:r>
            <a:endParaRPr lang="en-US" sz="2000" b="1" dirty="0" smtClean="0">
              <a:solidFill>
                <a:schemeClr val="tx1">
                  <a:lumMod val="65000"/>
                </a:schemeClr>
              </a:solidFill>
            </a:endParaRPr>
          </a:p>
        </p:txBody>
      </p:sp>
    </p:spTree>
    <p:extLst>
      <p:ext uri="{BB962C8B-B14F-4D97-AF65-F5344CB8AC3E}">
        <p14:creationId xmlns:p14="http://schemas.microsoft.com/office/powerpoint/2010/main" val="102532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0"/>
                                        <p:tgtEl>
                                          <p:spTgt spid="6"/>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strVal val="#ppt_w*0.70"/>
                                          </p:val>
                                        </p:tav>
                                        <p:tav tm="100000">
                                          <p:val>
                                            <p:strVal val="#ppt_w"/>
                                          </p:val>
                                        </p:tav>
                                      </p:tavLst>
                                    </p:anim>
                                    <p:anim calcmode="lin" valueType="num">
                                      <p:cBhvr>
                                        <p:cTn id="20" dur="1000" fill="hold"/>
                                        <p:tgtEl>
                                          <p:spTgt spid="10"/>
                                        </p:tgtEl>
                                        <p:attrNameLst>
                                          <p:attrName>ppt_h</p:attrName>
                                        </p:attrNameLst>
                                      </p:cBhvr>
                                      <p:tavLst>
                                        <p:tav tm="0">
                                          <p:val>
                                            <p:strVal val="#ppt_h"/>
                                          </p:val>
                                        </p:tav>
                                        <p:tav tm="100000">
                                          <p:val>
                                            <p:strVal val="#ppt_h"/>
                                          </p:val>
                                        </p:tav>
                                      </p:tavLst>
                                    </p:anim>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Connected Consumer</a:t>
            </a:r>
          </a:p>
        </p:txBody>
      </p:sp>
      <p:sp>
        <p:nvSpPr>
          <p:cNvPr id="5" name="Text Placeholder 4"/>
          <p:cNvSpPr>
            <a:spLocks noGrp="1"/>
          </p:cNvSpPr>
          <p:nvPr>
            <p:ph type="body" sz="quarter" idx="13"/>
          </p:nvPr>
        </p:nvSpPr>
        <p:spPr/>
        <p:txBody>
          <a:bodyPr/>
          <a:lstStyle/>
          <a:p>
            <a:r>
              <a:rPr lang="en-US" dirty="0"/>
              <a:t>Transforming Convenience</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10</a:t>
            </a:fld>
            <a:endParaRPr lang="en-US" dirty="0"/>
          </a:p>
        </p:txBody>
      </p:sp>
      <p:sp>
        <p:nvSpPr>
          <p:cNvPr id="9" name="Text Placeholder 6"/>
          <p:cNvSpPr txBox="1">
            <a:spLocks/>
          </p:cNvSpPr>
          <p:nvPr/>
        </p:nvSpPr>
        <p:spPr>
          <a:xfrm>
            <a:off x="531812" y="2057400"/>
            <a:ext cx="4419600" cy="4199467"/>
          </a:xfrm>
          <a:prstGeom prst="rect">
            <a:avLst/>
          </a:prstGeom>
        </p:spPr>
        <p:txBody>
          <a:bodyPr>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80459" indent="0">
              <a:buNone/>
            </a:pPr>
            <a:r>
              <a:rPr lang="en-US" b="1" cap="all" dirty="0" smtClean="0">
                <a:solidFill>
                  <a:srgbClr val="FF0000"/>
                </a:solidFill>
              </a:rPr>
              <a:t>Customer Convenience AT YOUR Fingertips</a:t>
            </a:r>
          </a:p>
          <a:p>
            <a:pPr indent="-148141"/>
            <a:r>
              <a:rPr lang="en-US" dirty="0" smtClean="0"/>
              <a:t>The 7-Eleven App keeps up with you, customizing and personalizing your experience from the minute you open it. </a:t>
            </a:r>
            <a:endParaRPr lang="en-US" dirty="0"/>
          </a:p>
        </p:txBody>
      </p:sp>
      <p:pic>
        <p:nvPicPr>
          <p:cNvPr id="10" name="Picture 2" descr="http://ww1.prweb.com/prfiles/2010/05/02/222634/711Logo.jpg"/>
          <p:cNvPicPr>
            <a:picLocks noChangeAspect="1" noChangeArrowheads="1"/>
          </p:cNvPicPr>
          <p:nvPr/>
        </p:nvPicPr>
        <p:blipFill>
          <a:blip r:embed="rId3" cstate="print"/>
          <a:srcRect/>
          <a:stretch>
            <a:fillRect/>
          </a:stretch>
        </p:blipFill>
        <p:spPr bwMode="auto">
          <a:xfrm>
            <a:off x="10590212" y="457200"/>
            <a:ext cx="1143092" cy="1105408"/>
          </a:xfrm>
          <a:prstGeom prst="rect">
            <a:avLst/>
          </a:prstGeom>
          <a:ln>
            <a:noFill/>
          </a:ln>
          <a:effectLst/>
        </p:spPr>
      </p:pic>
      <p:pic>
        <p:nvPicPr>
          <p:cNvPr id="8" name="Picture 7"/>
          <p:cNvPicPr>
            <a:picLocks noChangeAspect="1"/>
          </p:cNvPicPr>
          <p:nvPr/>
        </p:nvPicPr>
        <p:blipFill>
          <a:blip r:embed="rId4" cstate="print"/>
          <a:stretch>
            <a:fillRect/>
          </a:stretch>
        </p:blipFill>
        <p:spPr>
          <a:xfrm>
            <a:off x="5385287" y="1647273"/>
            <a:ext cx="6472271" cy="3632200"/>
          </a:xfrm>
          <a:prstGeom prst="rect">
            <a:avLst/>
          </a:prstGeom>
        </p:spPr>
      </p:pic>
      <p:pic>
        <p:nvPicPr>
          <p:cNvPr id="11" name="Picture 10" descr="Screen Shot 2014-10-13 at 9.40.53 AM.png"/>
          <p:cNvPicPr>
            <a:picLocks noChangeAspect="1"/>
          </p:cNvPicPr>
          <p:nvPr/>
        </p:nvPicPr>
        <p:blipFill rotWithShape="1">
          <a:blip r:embed="rId5" cstate="print">
            <a:extLst>
              <a:ext uri="{28A0092B-C50C-407E-A947-70E740481C1C}">
                <a14:useLocalDpi xmlns:a14="http://schemas.microsoft.com/office/drawing/2010/main" val="0"/>
              </a:ext>
            </a:extLst>
          </a:blip>
          <a:srcRect l="28496" t="23333" r="16429" b="21103"/>
          <a:stretch/>
        </p:blipFill>
        <p:spPr>
          <a:xfrm>
            <a:off x="7723003" y="2142065"/>
            <a:ext cx="4164531" cy="2625966"/>
          </a:xfrm>
          <a:prstGeom prst="rect">
            <a:avLst/>
          </a:prstGeom>
        </p:spPr>
      </p:pic>
    </p:spTree>
    <p:extLst>
      <p:ext uri="{BB962C8B-B14F-4D97-AF65-F5344CB8AC3E}">
        <p14:creationId xmlns:p14="http://schemas.microsoft.com/office/powerpoint/2010/main" val="8079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Connected Community</a:t>
            </a:r>
          </a:p>
        </p:txBody>
      </p:sp>
      <p:sp>
        <p:nvSpPr>
          <p:cNvPr id="5" name="Text Placeholder 4"/>
          <p:cNvSpPr>
            <a:spLocks noGrp="1"/>
          </p:cNvSpPr>
          <p:nvPr>
            <p:ph type="body" sz="quarter" idx="13"/>
          </p:nvPr>
        </p:nvSpPr>
        <p:spPr/>
        <p:txBody>
          <a:bodyPr/>
          <a:lstStyle/>
          <a:p>
            <a:r>
              <a:rPr lang="en-US" dirty="0"/>
              <a:t>Transforming the City</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11</a:t>
            </a:fld>
            <a:endParaRPr lang="en-US" dirty="0"/>
          </a:p>
        </p:txBody>
      </p:sp>
      <p:sp>
        <p:nvSpPr>
          <p:cNvPr id="13" name="Text Placeholder 6"/>
          <p:cNvSpPr txBox="1">
            <a:spLocks/>
          </p:cNvSpPr>
          <p:nvPr/>
        </p:nvSpPr>
        <p:spPr>
          <a:xfrm>
            <a:off x="531812" y="1981200"/>
            <a:ext cx="4267200" cy="4172270"/>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80459" indent="0">
              <a:buNone/>
            </a:pPr>
            <a:r>
              <a:rPr lang="en-US" b="1" cap="all" dirty="0" smtClean="0">
                <a:solidFill>
                  <a:srgbClr val="FF0000"/>
                </a:solidFill>
              </a:rPr>
              <a:t>Connected Community</a:t>
            </a:r>
          </a:p>
          <a:p>
            <a:r>
              <a:rPr lang="en-US" sz="2400" dirty="0" smtClean="0"/>
              <a:t>MyLA311 puts the power of an open, smarter, more accessible City Hall in the palm of your hand. </a:t>
            </a:r>
          </a:p>
          <a:p>
            <a:r>
              <a:rPr lang="en-US" sz="2400" dirty="0" smtClean="0"/>
              <a:t>With MyLA311, City of Los Angeles information and services are just a few taps away.</a:t>
            </a:r>
          </a:p>
        </p:txBody>
      </p:sp>
      <p:pic>
        <p:nvPicPr>
          <p:cNvPr id="14" name="Picture 4" descr="http://ita.lacity.org/stellent/groups/departments/@ita_contributor/documents/contributor_web_content/lacitydv_015828.jpg"/>
          <p:cNvPicPr>
            <a:picLocks noChangeAspect="1" noChangeArrowheads="1"/>
          </p:cNvPicPr>
          <p:nvPr/>
        </p:nvPicPr>
        <p:blipFill>
          <a:blip r:embed="rId3" cstate="print"/>
          <a:srcRect t="-3739" b="-3739"/>
          <a:stretch>
            <a:fillRect/>
          </a:stretch>
        </p:blipFill>
        <p:spPr bwMode="auto">
          <a:xfrm>
            <a:off x="5180012" y="1981200"/>
            <a:ext cx="6600543" cy="3973689"/>
          </a:xfrm>
          <a:prstGeom prst="rect">
            <a:avLst/>
          </a:prstGeom>
          <a:ln>
            <a:noFill/>
          </a:ln>
          <a:effectLst/>
        </p:spPr>
      </p:pic>
      <p:pic>
        <p:nvPicPr>
          <p:cNvPr id="15" name="Picture 7"/>
          <p:cNvPicPr>
            <a:picLocks noChangeAspect="1" noChangeArrowheads="1"/>
          </p:cNvPicPr>
          <p:nvPr/>
        </p:nvPicPr>
        <p:blipFill>
          <a:blip r:embed="rId4" cstate="print"/>
          <a:srcRect/>
          <a:stretch>
            <a:fillRect/>
          </a:stretch>
        </p:blipFill>
        <p:spPr bwMode="auto">
          <a:xfrm>
            <a:off x="8990012" y="457200"/>
            <a:ext cx="2717092" cy="657477"/>
          </a:xfrm>
          <a:prstGeom prst="rect">
            <a:avLst/>
          </a:prstGeom>
          <a:ln>
            <a:noFill/>
          </a:ln>
          <a:effectLst/>
        </p:spPr>
      </p:pic>
    </p:spTree>
    <p:extLst>
      <p:ext uri="{BB962C8B-B14F-4D97-AF65-F5344CB8AC3E}">
        <p14:creationId xmlns:p14="http://schemas.microsoft.com/office/powerpoint/2010/main" val="368508257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Connected Suppliers &amp; Customers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12</a:t>
            </a:fld>
            <a:endParaRPr lang="en-US" dirty="0"/>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l="13391" t="9015" r="18436" b="4438"/>
          <a:stretch>
            <a:fillRect/>
          </a:stretch>
        </p:blipFill>
        <p:spPr bwMode="auto">
          <a:xfrm>
            <a:off x="6170612" y="1981200"/>
            <a:ext cx="5410200" cy="3864428"/>
          </a:xfrm>
          <a:prstGeom prst="rect">
            <a:avLst/>
          </a:prstGeom>
          <a:noFill/>
          <a:ln w="9525">
            <a:noFill/>
            <a:miter lim="800000"/>
            <a:headEnd/>
            <a:tailEnd/>
          </a:ln>
        </p:spPr>
      </p:pic>
      <p:sp>
        <p:nvSpPr>
          <p:cNvPr id="11" name="Text Placeholder 6"/>
          <p:cNvSpPr txBox="1">
            <a:spLocks/>
          </p:cNvSpPr>
          <p:nvPr/>
        </p:nvSpPr>
        <p:spPr>
          <a:xfrm>
            <a:off x="609442" y="1885756"/>
            <a:ext cx="5180170" cy="4199467"/>
          </a:xfrm>
          <a:prstGeom prst="rect">
            <a:avLst/>
          </a:prstGeom>
        </p:spPr>
        <p:txBody>
          <a:bodyPr>
            <a:noAutofit/>
          </a:bodyPr>
          <a:lstStyle/>
          <a:p>
            <a:pPr marL="228600" marR="0" lvl="0" indent="-148141" defTabSz="914400" rtl="0" eaLnBrk="1" fontAlgn="auto" latinLnBrk="0" hangingPunct="1">
              <a:lnSpc>
                <a:spcPct val="90000"/>
              </a:lnSpc>
              <a:spcBef>
                <a:spcPts val="1200"/>
              </a:spcBef>
              <a:spcAft>
                <a:spcPts val="0"/>
              </a:spcAft>
              <a:buClr>
                <a:schemeClr val="tx1">
                  <a:lumMod val="60000"/>
                  <a:lumOff val="40000"/>
                </a:schemeClr>
              </a:buClr>
              <a:buSzTx/>
              <a:tabLst/>
              <a:defRPr/>
            </a:pPr>
            <a:r>
              <a:rPr kumimoji="0" lang="en-US" sz="3200" b="1" i="0" u="none" strike="noStrike" kern="1200" cap="all" spc="0" normalizeH="0" baseline="0" noProof="0" dirty="0" smtClean="0">
                <a:ln>
                  <a:noFill/>
                </a:ln>
                <a:solidFill>
                  <a:srgbClr val="FF0000"/>
                </a:solidFill>
                <a:effectLst/>
                <a:uLnTx/>
                <a:uFillTx/>
                <a:latin typeface="+mn-lt"/>
                <a:ea typeface="+mn-ea"/>
                <a:cs typeface="+mn-cs"/>
              </a:rPr>
              <a:t>Connected Suppliers</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2000" dirty="0" smtClean="0"/>
              <a:t>READYTRAC provides customers with access to real time delivery information.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2000" dirty="0" smtClean="0"/>
              <a:t>Delivers online information -- enables managers, superintendents and dispatchers to track ready-mix orders on a real time basis.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2000" dirty="0" smtClean="0"/>
              <a:t>Access to crucial order information, customers are able to improve crew efficiency and productivity by allocating on site resources accordingly.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2" name="Picture 3"/>
          <p:cNvPicPr>
            <a:picLocks noChangeAspect="1" noChangeArrowheads="1"/>
          </p:cNvPicPr>
          <p:nvPr/>
        </p:nvPicPr>
        <p:blipFill>
          <a:blip r:embed="rId4" cstate="email"/>
          <a:srcRect/>
          <a:stretch>
            <a:fillRect/>
          </a:stretch>
        </p:blipFill>
        <p:spPr bwMode="auto">
          <a:xfrm>
            <a:off x="10666412" y="381000"/>
            <a:ext cx="1122272" cy="1122565"/>
          </a:xfrm>
          <a:prstGeom prst="rect">
            <a:avLst/>
          </a:prstGeom>
          <a:ln>
            <a:noFill/>
          </a:ln>
          <a:effectLst/>
        </p:spPr>
      </p:pic>
    </p:spTree>
    <p:extLst>
      <p:ext uri="{BB962C8B-B14F-4D97-AF65-F5344CB8AC3E}">
        <p14:creationId xmlns:p14="http://schemas.microsoft.com/office/powerpoint/2010/main" val="288365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Connected Enterprise </a:t>
            </a:r>
          </a:p>
        </p:txBody>
      </p:sp>
      <p:sp>
        <p:nvSpPr>
          <p:cNvPr id="5" name="Text Placeholder 4"/>
          <p:cNvSpPr>
            <a:spLocks noGrp="1"/>
          </p:cNvSpPr>
          <p:nvPr>
            <p:ph type="body" sz="quarter" idx="13"/>
          </p:nvPr>
        </p:nvSpPr>
        <p:spPr/>
        <p:txBody>
          <a:bodyPr/>
          <a:lstStyle/>
          <a:p>
            <a:r>
              <a:rPr lang="en-US" dirty="0"/>
              <a:t>Transforming the Productivity</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13</a:t>
            </a:fld>
            <a:endParaRPr lang="en-US" dirty="0"/>
          </a:p>
        </p:txBody>
      </p:sp>
      <p:sp>
        <p:nvSpPr>
          <p:cNvPr id="14" name="Text Placeholder 6"/>
          <p:cNvSpPr txBox="1">
            <a:spLocks/>
          </p:cNvSpPr>
          <p:nvPr/>
        </p:nvSpPr>
        <p:spPr>
          <a:xfrm>
            <a:off x="609442" y="2133600"/>
            <a:ext cx="4646769" cy="3963680"/>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80459" indent="0">
              <a:buNone/>
            </a:pPr>
            <a:r>
              <a:rPr lang="en-US" b="1" cap="all" dirty="0" smtClean="0">
                <a:solidFill>
                  <a:srgbClr val="FF0000"/>
                </a:solidFill>
              </a:rPr>
              <a:t>Empowered Employees, 24/7</a:t>
            </a:r>
          </a:p>
          <a:p>
            <a:pPr marL="0" indent="0">
              <a:spcAft>
                <a:spcPts val="2400"/>
              </a:spcAft>
              <a:buNone/>
            </a:pPr>
            <a:r>
              <a:rPr lang="en-US" sz="2000" dirty="0" smtClean="0"/>
              <a:t>“</a:t>
            </a:r>
            <a:r>
              <a:rPr lang="en-US" sz="2400" i="1" dirty="0" smtClean="0"/>
              <a:t>We wanted to move beyond productivity and efficiency gains</a:t>
            </a:r>
            <a:r>
              <a:rPr lang="en-US" sz="2400" dirty="0" smtClean="0"/>
              <a:t> to mobilize sales order fulfillment, inventory management, and centralized content management delivery.</a:t>
            </a:r>
            <a:r>
              <a:rPr lang="en-US" sz="2000" dirty="0" smtClean="0"/>
              <a:t>”</a:t>
            </a:r>
          </a:p>
        </p:txBody>
      </p:sp>
      <p:pic>
        <p:nvPicPr>
          <p:cNvPr id="15" name="Picture 2"/>
          <p:cNvPicPr>
            <a:picLocks noChangeAspect="1" noChangeArrowheads="1"/>
          </p:cNvPicPr>
          <p:nvPr/>
        </p:nvPicPr>
        <p:blipFill>
          <a:blip r:embed="rId3" cstate="print"/>
          <a:srcRect/>
          <a:stretch>
            <a:fillRect/>
          </a:stretch>
        </p:blipFill>
        <p:spPr bwMode="auto">
          <a:xfrm>
            <a:off x="8695307" y="721861"/>
            <a:ext cx="3103573" cy="648003"/>
          </a:xfrm>
          <a:prstGeom prst="rect">
            <a:avLst/>
          </a:prstGeom>
          <a:noFill/>
          <a:ln w="9525">
            <a:noFill/>
            <a:miter lim="800000"/>
            <a:headEnd/>
            <a:tailEnd/>
          </a:ln>
          <a:effectLst/>
        </p:spPr>
      </p:pic>
      <p:pic>
        <p:nvPicPr>
          <p:cNvPr id="6" name="Picture 5"/>
          <p:cNvPicPr>
            <a:picLocks noChangeAspect="1"/>
          </p:cNvPicPr>
          <p:nvPr/>
        </p:nvPicPr>
        <p:blipFill rotWithShape="1">
          <a:blip r:embed="rId4" cstate="print"/>
          <a:srcRect l="11964"/>
          <a:stretch/>
        </p:blipFill>
        <p:spPr>
          <a:xfrm>
            <a:off x="5381975" y="2133600"/>
            <a:ext cx="6275037" cy="4034646"/>
          </a:xfrm>
          <a:prstGeom prst="rect">
            <a:avLst/>
          </a:prstGeom>
        </p:spPr>
      </p:pic>
    </p:spTree>
    <p:extLst>
      <p:ext uri="{BB962C8B-B14F-4D97-AF65-F5344CB8AC3E}">
        <p14:creationId xmlns:p14="http://schemas.microsoft.com/office/powerpoint/2010/main" val="387743995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The New Frontier . . . </a:t>
            </a:r>
          </a:p>
        </p:txBody>
      </p:sp>
      <p:sp>
        <p:nvSpPr>
          <p:cNvPr id="4" name="Slide Number Placeholder 3"/>
          <p:cNvSpPr>
            <a:spLocks noGrp="1"/>
          </p:cNvSpPr>
          <p:nvPr>
            <p:ph type="sldNum" sz="quarter" idx="12"/>
          </p:nvPr>
        </p:nvSpPr>
        <p:spPr/>
        <p:txBody>
          <a:bodyPr/>
          <a:lstStyle/>
          <a:p>
            <a:fld id="{C51EAA63-D034-42AE-91FA-B13B9518C7BE}" type="slidenum">
              <a:rPr lang="en-US" smtClean="0"/>
              <a:pPr/>
              <a:t>14</a:t>
            </a:fld>
            <a:endParaRPr lang="en-US" dirty="0"/>
          </a:p>
        </p:txBody>
      </p:sp>
      <p:grpSp>
        <p:nvGrpSpPr>
          <p:cNvPr id="5" name="Group 3"/>
          <p:cNvGrpSpPr/>
          <p:nvPr/>
        </p:nvGrpSpPr>
        <p:grpSpPr>
          <a:xfrm>
            <a:off x="3759733" y="3310227"/>
            <a:ext cx="1081986" cy="1124036"/>
            <a:chOff x="2474939" y="1840213"/>
            <a:chExt cx="811701" cy="843027"/>
          </a:xfrm>
          <a:solidFill>
            <a:schemeClr val="accent1"/>
          </a:solidFill>
        </p:grpSpPr>
        <p:sp>
          <p:nvSpPr>
            <p:cNvPr id="236" name="Freeform 235"/>
            <p:cNvSpPr>
              <a:spLocks noEditPoints="1"/>
            </p:cNvSpPr>
            <p:nvPr/>
          </p:nvSpPr>
          <p:spPr bwMode="auto">
            <a:xfrm>
              <a:off x="3025901" y="1908393"/>
              <a:ext cx="260739" cy="143729"/>
            </a:xfrm>
            <a:custGeom>
              <a:avLst/>
              <a:gdLst>
                <a:gd name="T0" fmla="*/ 110 w 120"/>
                <a:gd name="T1" fmla="*/ 0 h 66"/>
                <a:gd name="T2" fmla="*/ 0 w 120"/>
                <a:gd name="T3" fmla="*/ 0 h 66"/>
                <a:gd name="T4" fmla="*/ 0 w 120"/>
                <a:gd name="T5" fmla="*/ 66 h 66"/>
                <a:gd name="T6" fmla="*/ 120 w 120"/>
                <a:gd name="T7" fmla="*/ 66 h 66"/>
                <a:gd name="T8" fmla="*/ 120 w 120"/>
                <a:gd name="T9" fmla="*/ 10 h 66"/>
                <a:gd name="T10" fmla="*/ 110 w 120"/>
                <a:gd name="T11" fmla="*/ 0 h 66"/>
                <a:gd name="T12" fmla="*/ 92 w 120"/>
                <a:gd name="T13" fmla="*/ 44 h 66"/>
                <a:gd name="T14" fmla="*/ 82 w 120"/>
                <a:gd name="T15" fmla="*/ 33 h 66"/>
                <a:gd name="T16" fmla="*/ 92 w 120"/>
                <a:gd name="T17" fmla="*/ 22 h 66"/>
                <a:gd name="T18" fmla="*/ 103 w 120"/>
                <a:gd name="T19" fmla="*/ 33 h 66"/>
                <a:gd name="T20" fmla="*/ 92 w 120"/>
                <a:gd name="T2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6">
                  <a:moveTo>
                    <a:pt x="110" y="0"/>
                  </a:moveTo>
                  <a:cubicBezTo>
                    <a:pt x="0" y="0"/>
                    <a:pt x="0" y="0"/>
                    <a:pt x="0" y="0"/>
                  </a:cubicBezTo>
                  <a:cubicBezTo>
                    <a:pt x="0" y="66"/>
                    <a:pt x="0" y="66"/>
                    <a:pt x="0" y="66"/>
                  </a:cubicBezTo>
                  <a:cubicBezTo>
                    <a:pt x="120" y="66"/>
                    <a:pt x="120" y="66"/>
                    <a:pt x="120" y="66"/>
                  </a:cubicBezTo>
                  <a:cubicBezTo>
                    <a:pt x="120" y="10"/>
                    <a:pt x="120" y="10"/>
                    <a:pt x="120" y="10"/>
                  </a:cubicBezTo>
                  <a:cubicBezTo>
                    <a:pt x="120" y="5"/>
                    <a:pt x="116" y="0"/>
                    <a:pt x="110" y="0"/>
                  </a:cubicBezTo>
                  <a:close/>
                  <a:moveTo>
                    <a:pt x="92" y="44"/>
                  </a:moveTo>
                  <a:cubicBezTo>
                    <a:pt x="87" y="44"/>
                    <a:pt x="82" y="39"/>
                    <a:pt x="82" y="33"/>
                  </a:cubicBezTo>
                  <a:cubicBezTo>
                    <a:pt x="82" y="27"/>
                    <a:pt x="87" y="22"/>
                    <a:pt x="92" y="22"/>
                  </a:cubicBezTo>
                  <a:cubicBezTo>
                    <a:pt x="98" y="22"/>
                    <a:pt x="103" y="27"/>
                    <a:pt x="103" y="33"/>
                  </a:cubicBezTo>
                  <a:cubicBezTo>
                    <a:pt x="103" y="39"/>
                    <a:pt x="98" y="44"/>
                    <a:pt x="9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noEditPoints="1"/>
            </p:cNvSpPr>
            <p:nvPr/>
          </p:nvSpPr>
          <p:spPr bwMode="auto">
            <a:xfrm>
              <a:off x="3025901" y="2095425"/>
              <a:ext cx="260739" cy="130830"/>
            </a:xfrm>
            <a:custGeom>
              <a:avLst/>
              <a:gdLst>
                <a:gd name="T0" fmla="*/ 0 w 120"/>
                <a:gd name="T1" fmla="*/ 60 h 60"/>
                <a:gd name="T2" fmla="*/ 120 w 120"/>
                <a:gd name="T3" fmla="*/ 60 h 60"/>
                <a:gd name="T4" fmla="*/ 120 w 120"/>
                <a:gd name="T5" fmla="*/ 0 h 60"/>
                <a:gd name="T6" fmla="*/ 0 w 120"/>
                <a:gd name="T7" fmla="*/ 0 h 60"/>
                <a:gd name="T8" fmla="*/ 0 w 120"/>
                <a:gd name="T9" fmla="*/ 60 h 60"/>
                <a:gd name="T10" fmla="*/ 92 w 120"/>
                <a:gd name="T11" fmla="*/ 20 h 60"/>
                <a:gd name="T12" fmla="*/ 103 w 120"/>
                <a:gd name="T13" fmla="*/ 30 h 60"/>
                <a:gd name="T14" fmla="*/ 92 w 120"/>
                <a:gd name="T15" fmla="*/ 41 h 60"/>
                <a:gd name="T16" fmla="*/ 82 w 120"/>
                <a:gd name="T17" fmla="*/ 30 h 60"/>
                <a:gd name="T18" fmla="*/ 92 w 120"/>
                <a:gd name="T1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0">
                  <a:moveTo>
                    <a:pt x="0" y="60"/>
                  </a:moveTo>
                  <a:cubicBezTo>
                    <a:pt x="120" y="60"/>
                    <a:pt x="120" y="60"/>
                    <a:pt x="120" y="60"/>
                  </a:cubicBezTo>
                  <a:cubicBezTo>
                    <a:pt x="120" y="0"/>
                    <a:pt x="120" y="0"/>
                    <a:pt x="120" y="0"/>
                  </a:cubicBezTo>
                  <a:cubicBezTo>
                    <a:pt x="0" y="0"/>
                    <a:pt x="0" y="0"/>
                    <a:pt x="0" y="0"/>
                  </a:cubicBezTo>
                  <a:lnTo>
                    <a:pt x="0" y="60"/>
                  </a:lnTo>
                  <a:close/>
                  <a:moveTo>
                    <a:pt x="92" y="20"/>
                  </a:moveTo>
                  <a:cubicBezTo>
                    <a:pt x="98" y="20"/>
                    <a:pt x="103" y="24"/>
                    <a:pt x="103" y="30"/>
                  </a:cubicBezTo>
                  <a:cubicBezTo>
                    <a:pt x="103" y="36"/>
                    <a:pt x="98" y="41"/>
                    <a:pt x="92" y="41"/>
                  </a:cubicBezTo>
                  <a:cubicBezTo>
                    <a:pt x="87" y="41"/>
                    <a:pt x="82" y="36"/>
                    <a:pt x="82" y="30"/>
                  </a:cubicBezTo>
                  <a:cubicBezTo>
                    <a:pt x="82" y="24"/>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noEditPoints="1"/>
            </p:cNvSpPr>
            <p:nvPr/>
          </p:nvSpPr>
          <p:spPr bwMode="auto">
            <a:xfrm>
              <a:off x="3025901" y="2276008"/>
              <a:ext cx="260739" cy="132673"/>
            </a:xfrm>
            <a:custGeom>
              <a:avLst/>
              <a:gdLst>
                <a:gd name="T0" fmla="*/ 0 w 120"/>
                <a:gd name="T1" fmla="*/ 61 h 61"/>
                <a:gd name="T2" fmla="*/ 120 w 120"/>
                <a:gd name="T3" fmla="*/ 61 h 61"/>
                <a:gd name="T4" fmla="*/ 120 w 120"/>
                <a:gd name="T5" fmla="*/ 0 h 61"/>
                <a:gd name="T6" fmla="*/ 0 w 120"/>
                <a:gd name="T7" fmla="*/ 0 h 61"/>
                <a:gd name="T8" fmla="*/ 0 w 120"/>
                <a:gd name="T9" fmla="*/ 61 h 61"/>
                <a:gd name="T10" fmla="*/ 92 w 120"/>
                <a:gd name="T11" fmla="*/ 20 h 61"/>
                <a:gd name="T12" fmla="*/ 103 w 120"/>
                <a:gd name="T13" fmla="*/ 31 h 61"/>
                <a:gd name="T14" fmla="*/ 92 w 120"/>
                <a:gd name="T15" fmla="*/ 41 h 61"/>
                <a:gd name="T16" fmla="*/ 82 w 120"/>
                <a:gd name="T17" fmla="*/ 31 h 61"/>
                <a:gd name="T18" fmla="*/ 92 w 120"/>
                <a:gd name="T19"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1">
                  <a:moveTo>
                    <a:pt x="0" y="61"/>
                  </a:moveTo>
                  <a:cubicBezTo>
                    <a:pt x="120" y="61"/>
                    <a:pt x="120" y="61"/>
                    <a:pt x="120" y="61"/>
                  </a:cubicBezTo>
                  <a:cubicBezTo>
                    <a:pt x="120" y="0"/>
                    <a:pt x="120" y="0"/>
                    <a:pt x="120" y="0"/>
                  </a:cubicBezTo>
                  <a:cubicBezTo>
                    <a:pt x="0" y="0"/>
                    <a:pt x="0" y="0"/>
                    <a:pt x="0" y="0"/>
                  </a:cubicBezTo>
                  <a:lnTo>
                    <a:pt x="0" y="61"/>
                  </a:lnTo>
                  <a:close/>
                  <a:moveTo>
                    <a:pt x="92" y="20"/>
                  </a:moveTo>
                  <a:cubicBezTo>
                    <a:pt x="98" y="20"/>
                    <a:pt x="103" y="25"/>
                    <a:pt x="103" y="31"/>
                  </a:cubicBezTo>
                  <a:cubicBezTo>
                    <a:pt x="103" y="36"/>
                    <a:pt x="98" y="41"/>
                    <a:pt x="92" y="41"/>
                  </a:cubicBezTo>
                  <a:cubicBezTo>
                    <a:pt x="87" y="41"/>
                    <a:pt x="82" y="36"/>
                    <a:pt x="82" y="31"/>
                  </a:cubicBezTo>
                  <a:cubicBezTo>
                    <a:pt x="82" y="25"/>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3025901" y="2458433"/>
              <a:ext cx="260739" cy="130830"/>
            </a:xfrm>
            <a:custGeom>
              <a:avLst/>
              <a:gdLst>
                <a:gd name="T0" fmla="*/ 0 w 120"/>
                <a:gd name="T1" fmla="*/ 60 h 60"/>
                <a:gd name="T2" fmla="*/ 110 w 120"/>
                <a:gd name="T3" fmla="*/ 60 h 60"/>
                <a:gd name="T4" fmla="*/ 120 w 120"/>
                <a:gd name="T5" fmla="*/ 50 h 60"/>
                <a:gd name="T6" fmla="*/ 120 w 120"/>
                <a:gd name="T7" fmla="*/ 0 h 60"/>
                <a:gd name="T8" fmla="*/ 0 w 120"/>
                <a:gd name="T9" fmla="*/ 0 h 60"/>
                <a:gd name="T10" fmla="*/ 0 w 120"/>
                <a:gd name="T11" fmla="*/ 60 h 60"/>
                <a:gd name="T12" fmla="*/ 92 w 120"/>
                <a:gd name="T13" fmla="*/ 19 h 60"/>
                <a:gd name="T14" fmla="*/ 103 w 120"/>
                <a:gd name="T15" fmla="*/ 30 h 60"/>
                <a:gd name="T16" fmla="*/ 92 w 120"/>
                <a:gd name="T17" fmla="*/ 40 h 60"/>
                <a:gd name="T18" fmla="*/ 82 w 120"/>
                <a:gd name="T19" fmla="*/ 30 h 60"/>
                <a:gd name="T20" fmla="*/ 92 w 120"/>
                <a:gd name="T21"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0">
                  <a:moveTo>
                    <a:pt x="0" y="60"/>
                  </a:moveTo>
                  <a:cubicBezTo>
                    <a:pt x="110" y="60"/>
                    <a:pt x="110" y="60"/>
                    <a:pt x="110" y="60"/>
                  </a:cubicBezTo>
                  <a:cubicBezTo>
                    <a:pt x="116" y="60"/>
                    <a:pt x="120" y="55"/>
                    <a:pt x="120" y="50"/>
                  </a:cubicBezTo>
                  <a:cubicBezTo>
                    <a:pt x="120" y="0"/>
                    <a:pt x="120" y="0"/>
                    <a:pt x="120" y="0"/>
                  </a:cubicBezTo>
                  <a:cubicBezTo>
                    <a:pt x="0" y="0"/>
                    <a:pt x="0" y="0"/>
                    <a:pt x="0" y="0"/>
                  </a:cubicBezTo>
                  <a:lnTo>
                    <a:pt x="0" y="60"/>
                  </a:lnTo>
                  <a:close/>
                  <a:moveTo>
                    <a:pt x="92" y="19"/>
                  </a:moveTo>
                  <a:cubicBezTo>
                    <a:pt x="98" y="19"/>
                    <a:pt x="103" y="24"/>
                    <a:pt x="103" y="30"/>
                  </a:cubicBezTo>
                  <a:cubicBezTo>
                    <a:pt x="103" y="36"/>
                    <a:pt x="98" y="40"/>
                    <a:pt x="92" y="40"/>
                  </a:cubicBezTo>
                  <a:cubicBezTo>
                    <a:pt x="87" y="40"/>
                    <a:pt x="82" y="36"/>
                    <a:pt x="82" y="30"/>
                  </a:cubicBezTo>
                  <a:cubicBezTo>
                    <a:pt x="82" y="24"/>
                    <a:pt x="87" y="19"/>
                    <a:pt x="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noEditPoints="1"/>
            </p:cNvSpPr>
            <p:nvPr/>
          </p:nvSpPr>
          <p:spPr bwMode="auto">
            <a:xfrm>
              <a:off x="2474939" y="1840213"/>
              <a:ext cx="504895" cy="167684"/>
            </a:xfrm>
            <a:custGeom>
              <a:avLst/>
              <a:gdLst>
                <a:gd name="T0" fmla="*/ 220 w 232"/>
                <a:gd name="T1" fmla="*/ 0 h 77"/>
                <a:gd name="T2" fmla="*/ 12 w 232"/>
                <a:gd name="T3" fmla="*/ 0 h 77"/>
                <a:gd name="T4" fmla="*/ 0 w 232"/>
                <a:gd name="T5" fmla="*/ 12 h 77"/>
                <a:gd name="T6" fmla="*/ 0 w 232"/>
                <a:gd name="T7" fmla="*/ 77 h 77"/>
                <a:gd name="T8" fmla="*/ 232 w 232"/>
                <a:gd name="T9" fmla="*/ 77 h 77"/>
                <a:gd name="T10" fmla="*/ 232 w 232"/>
                <a:gd name="T11" fmla="*/ 12 h 77"/>
                <a:gd name="T12" fmla="*/ 220 w 232"/>
                <a:gd name="T13" fmla="*/ 0 h 77"/>
                <a:gd name="T14" fmla="*/ 198 w 232"/>
                <a:gd name="T15" fmla="*/ 52 h 77"/>
                <a:gd name="T16" fmla="*/ 185 w 232"/>
                <a:gd name="T17" fmla="*/ 39 h 77"/>
                <a:gd name="T18" fmla="*/ 198 w 232"/>
                <a:gd name="T19" fmla="*/ 25 h 77"/>
                <a:gd name="T20" fmla="*/ 211 w 232"/>
                <a:gd name="T21" fmla="*/ 39 h 77"/>
                <a:gd name="T22" fmla="*/ 198 w 232"/>
                <a:gd name="T2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7">
                  <a:moveTo>
                    <a:pt x="220" y="0"/>
                  </a:moveTo>
                  <a:cubicBezTo>
                    <a:pt x="12" y="0"/>
                    <a:pt x="12" y="0"/>
                    <a:pt x="12" y="0"/>
                  </a:cubicBezTo>
                  <a:cubicBezTo>
                    <a:pt x="5" y="0"/>
                    <a:pt x="0" y="6"/>
                    <a:pt x="0" y="12"/>
                  </a:cubicBezTo>
                  <a:cubicBezTo>
                    <a:pt x="0" y="77"/>
                    <a:pt x="0" y="77"/>
                    <a:pt x="0" y="77"/>
                  </a:cubicBezTo>
                  <a:cubicBezTo>
                    <a:pt x="232" y="77"/>
                    <a:pt x="232" y="77"/>
                    <a:pt x="232" y="77"/>
                  </a:cubicBezTo>
                  <a:cubicBezTo>
                    <a:pt x="232" y="12"/>
                    <a:pt x="232" y="12"/>
                    <a:pt x="232" y="12"/>
                  </a:cubicBezTo>
                  <a:cubicBezTo>
                    <a:pt x="232" y="6"/>
                    <a:pt x="227" y="0"/>
                    <a:pt x="220" y="0"/>
                  </a:cubicBezTo>
                  <a:close/>
                  <a:moveTo>
                    <a:pt x="198" y="52"/>
                  </a:moveTo>
                  <a:cubicBezTo>
                    <a:pt x="190" y="52"/>
                    <a:pt x="185" y="46"/>
                    <a:pt x="185" y="39"/>
                  </a:cubicBezTo>
                  <a:cubicBezTo>
                    <a:pt x="185" y="31"/>
                    <a:pt x="190" y="25"/>
                    <a:pt x="198" y="25"/>
                  </a:cubicBezTo>
                  <a:cubicBezTo>
                    <a:pt x="205" y="25"/>
                    <a:pt x="211" y="31"/>
                    <a:pt x="211" y="39"/>
                  </a:cubicBezTo>
                  <a:cubicBezTo>
                    <a:pt x="211" y="46"/>
                    <a:pt x="205" y="52"/>
                    <a:pt x="19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noEditPoints="1"/>
            </p:cNvSpPr>
            <p:nvPr/>
          </p:nvSpPr>
          <p:spPr bwMode="auto">
            <a:xfrm>
              <a:off x="2474939" y="2071470"/>
              <a:ext cx="504895" cy="158471"/>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7 h 73"/>
                <a:gd name="T14" fmla="*/ 198 w 232"/>
                <a:gd name="T15" fmla="*/ 50 h 73"/>
                <a:gd name="T16" fmla="*/ 185 w 232"/>
                <a:gd name="T17" fmla="*/ 37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7"/>
                  </a:cubicBezTo>
                  <a:cubicBezTo>
                    <a:pt x="211" y="44"/>
                    <a:pt x="205" y="50"/>
                    <a:pt x="198" y="50"/>
                  </a:cubicBezTo>
                  <a:cubicBezTo>
                    <a:pt x="190" y="50"/>
                    <a:pt x="185" y="44"/>
                    <a:pt x="185" y="37"/>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41"/>
            <p:cNvSpPr>
              <a:spLocks noEditPoints="1"/>
            </p:cNvSpPr>
            <p:nvPr/>
          </p:nvSpPr>
          <p:spPr bwMode="auto">
            <a:xfrm>
              <a:off x="2474939" y="2297199"/>
              <a:ext cx="504895" cy="159392"/>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6 h 73"/>
                <a:gd name="T14" fmla="*/ 198 w 232"/>
                <a:gd name="T15" fmla="*/ 50 h 73"/>
                <a:gd name="T16" fmla="*/ 185 w 232"/>
                <a:gd name="T17" fmla="*/ 36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p:cNvSpPr>
              <a:spLocks noEditPoints="1"/>
            </p:cNvSpPr>
            <p:nvPr/>
          </p:nvSpPr>
          <p:spPr bwMode="auto">
            <a:xfrm>
              <a:off x="2474939" y="2523848"/>
              <a:ext cx="504895" cy="159392"/>
            </a:xfrm>
            <a:custGeom>
              <a:avLst/>
              <a:gdLst>
                <a:gd name="T0" fmla="*/ 0 w 232"/>
                <a:gd name="T1" fmla="*/ 61 h 73"/>
                <a:gd name="T2" fmla="*/ 12 w 232"/>
                <a:gd name="T3" fmla="*/ 73 h 73"/>
                <a:gd name="T4" fmla="*/ 220 w 232"/>
                <a:gd name="T5" fmla="*/ 73 h 73"/>
                <a:gd name="T6" fmla="*/ 232 w 232"/>
                <a:gd name="T7" fmla="*/ 61 h 73"/>
                <a:gd name="T8" fmla="*/ 232 w 232"/>
                <a:gd name="T9" fmla="*/ 0 h 73"/>
                <a:gd name="T10" fmla="*/ 0 w 232"/>
                <a:gd name="T11" fmla="*/ 0 h 73"/>
                <a:gd name="T12" fmla="*/ 0 w 232"/>
                <a:gd name="T13" fmla="*/ 61 h 73"/>
                <a:gd name="T14" fmla="*/ 198 w 232"/>
                <a:gd name="T15" fmla="*/ 23 h 73"/>
                <a:gd name="T16" fmla="*/ 211 w 232"/>
                <a:gd name="T17" fmla="*/ 36 h 73"/>
                <a:gd name="T18" fmla="*/ 198 w 232"/>
                <a:gd name="T19" fmla="*/ 50 h 73"/>
                <a:gd name="T20" fmla="*/ 185 w 232"/>
                <a:gd name="T21" fmla="*/ 36 h 73"/>
                <a:gd name="T22" fmla="*/ 198 w 232"/>
                <a:gd name="T23"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3">
                  <a:moveTo>
                    <a:pt x="0" y="61"/>
                  </a:moveTo>
                  <a:cubicBezTo>
                    <a:pt x="0" y="67"/>
                    <a:pt x="5" y="73"/>
                    <a:pt x="12" y="73"/>
                  </a:cubicBezTo>
                  <a:cubicBezTo>
                    <a:pt x="220" y="73"/>
                    <a:pt x="220" y="73"/>
                    <a:pt x="220" y="73"/>
                  </a:cubicBezTo>
                  <a:cubicBezTo>
                    <a:pt x="227" y="73"/>
                    <a:pt x="232" y="67"/>
                    <a:pt x="232" y="61"/>
                  </a:cubicBezTo>
                  <a:cubicBezTo>
                    <a:pt x="232" y="0"/>
                    <a:pt x="232" y="0"/>
                    <a:pt x="232" y="0"/>
                  </a:cubicBezTo>
                  <a:cubicBezTo>
                    <a:pt x="0" y="0"/>
                    <a:pt x="0" y="0"/>
                    <a:pt x="0" y="0"/>
                  </a:cubicBezTo>
                  <a:lnTo>
                    <a:pt x="0" y="61"/>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32"/>
          <p:cNvGrpSpPr/>
          <p:nvPr/>
        </p:nvGrpSpPr>
        <p:grpSpPr>
          <a:xfrm>
            <a:off x="5765065" y="4260159"/>
            <a:ext cx="915590" cy="993819"/>
            <a:chOff x="1282724" y="3392673"/>
            <a:chExt cx="378671" cy="410918"/>
          </a:xfrm>
          <a:solidFill>
            <a:schemeClr val="accent1"/>
          </a:solidFill>
        </p:grpSpPr>
        <p:sp>
          <p:nvSpPr>
            <p:cNvPr id="245" name="Freeform 7"/>
            <p:cNvSpPr>
              <a:spLocks noEditPoints="1"/>
            </p:cNvSpPr>
            <p:nvPr/>
          </p:nvSpPr>
          <p:spPr bwMode="auto">
            <a:xfrm>
              <a:off x="1282724" y="3549301"/>
              <a:ext cx="378671" cy="132673"/>
            </a:xfrm>
            <a:custGeom>
              <a:avLst/>
              <a:gdLst>
                <a:gd name="T0" fmla="*/ 147 w 174"/>
                <a:gd name="T1" fmla="*/ 12 h 61"/>
                <a:gd name="T2" fmla="*/ 87 w 174"/>
                <a:gd name="T3" fmla="*/ 17 h 61"/>
                <a:gd name="T4" fmla="*/ 27 w 174"/>
                <a:gd name="T5" fmla="*/ 12 h 61"/>
                <a:gd name="T6" fmla="*/ 0 w 174"/>
                <a:gd name="T7" fmla="*/ 0 h 61"/>
                <a:gd name="T8" fmla="*/ 0 w 174"/>
                <a:gd name="T9" fmla="*/ 43 h 61"/>
                <a:gd name="T10" fmla="*/ 87 w 174"/>
                <a:gd name="T11" fmla="*/ 61 h 61"/>
                <a:gd name="T12" fmla="*/ 174 w 174"/>
                <a:gd name="T13" fmla="*/ 43 h 61"/>
                <a:gd name="T14" fmla="*/ 174 w 174"/>
                <a:gd name="T15" fmla="*/ 0 h 61"/>
                <a:gd name="T16" fmla="*/ 147 w 174"/>
                <a:gd name="T17" fmla="*/ 12 h 61"/>
                <a:gd name="T18" fmla="*/ 160 w 174"/>
                <a:gd name="T19" fmla="*/ 28 h 61"/>
                <a:gd name="T20" fmla="*/ 116 w 174"/>
                <a:gd name="T21" fmla="*/ 35 h 61"/>
                <a:gd name="T22" fmla="*/ 116 w 174"/>
                <a:gd name="T23" fmla="*/ 35 h 61"/>
                <a:gd name="T24" fmla="*/ 112 w 174"/>
                <a:gd name="T25" fmla="*/ 31 h 61"/>
                <a:gd name="T26" fmla="*/ 116 w 174"/>
                <a:gd name="T27" fmla="*/ 27 h 61"/>
                <a:gd name="T28" fmla="*/ 157 w 174"/>
                <a:gd name="T29" fmla="*/ 20 h 61"/>
                <a:gd name="T30" fmla="*/ 163 w 174"/>
                <a:gd name="T31" fmla="*/ 23 h 61"/>
                <a:gd name="T32" fmla="*/ 160 w 174"/>
                <a:gd name="T33" fmla="*/ 2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61">
                  <a:moveTo>
                    <a:pt x="147" y="12"/>
                  </a:moveTo>
                  <a:cubicBezTo>
                    <a:pt x="131" y="15"/>
                    <a:pt x="109" y="17"/>
                    <a:pt x="87" y="17"/>
                  </a:cubicBezTo>
                  <a:cubicBezTo>
                    <a:pt x="64" y="17"/>
                    <a:pt x="43" y="15"/>
                    <a:pt x="27" y="12"/>
                  </a:cubicBezTo>
                  <a:cubicBezTo>
                    <a:pt x="12" y="9"/>
                    <a:pt x="3" y="5"/>
                    <a:pt x="0" y="0"/>
                  </a:cubicBezTo>
                  <a:cubicBezTo>
                    <a:pt x="0" y="43"/>
                    <a:pt x="0" y="43"/>
                    <a:pt x="0" y="43"/>
                  </a:cubicBezTo>
                  <a:cubicBezTo>
                    <a:pt x="5" y="61"/>
                    <a:pt x="83" y="61"/>
                    <a:pt x="87" y="61"/>
                  </a:cubicBezTo>
                  <a:cubicBezTo>
                    <a:pt x="90" y="61"/>
                    <a:pt x="168" y="61"/>
                    <a:pt x="174" y="43"/>
                  </a:cubicBezTo>
                  <a:cubicBezTo>
                    <a:pt x="174" y="0"/>
                    <a:pt x="174" y="0"/>
                    <a:pt x="174" y="0"/>
                  </a:cubicBezTo>
                  <a:cubicBezTo>
                    <a:pt x="170" y="5"/>
                    <a:pt x="161" y="9"/>
                    <a:pt x="147" y="12"/>
                  </a:cubicBezTo>
                  <a:moveTo>
                    <a:pt x="160" y="28"/>
                  </a:moveTo>
                  <a:cubicBezTo>
                    <a:pt x="151" y="32"/>
                    <a:pt x="137" y="34"/>
                    <a:pt x="116" y="35"/>
                  </a:cubicBezTo>
                  <a:cubicBezTo>
                    <a:pt x="116" y="35"/>
                    <a:pt x="116" y="35"/>
                    <a:pt x="116" y="35"/>
                  </a:cubicBezTo>
                  <a:cubicBezTo>
                    <a:pt x="114" y="35"/>
                    <a:pt x="112" y="33"/>
                    <a:pt x="112" y="31"/>
                  </a:cubicBezTo>
                  <a:cubicBezTo>
                    <a:pt x="112" y="29"/>
                    <a:pt x="113" y="27"/>
                    <a:pt x="116" y="27"/>
                  </a:cubicBezTo>
                  <a:cubicBezTo>
                    <a:pt x="135" y="26"/>
                    <a:pt x="149" y="24"/>
                    <a:pt x="157" y="20"/>
                  </a:cubicBezTo>
                  <a:cubicBezTo>
                    <a:pt x="159" y="20"/>
                    <a:pt x="162" y="21"/>
                    <a:pt x="163" y="23"/>
                  </a:cubicBezTo>
                  <a:cubicBezTo>
                    <a:pt x="163" y="25"/>
                    <a:pt x="162" y="27"/>
                    <a:pt x="160" y="28"/>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6" name="Freeform 8"/>
            <p:cNvSpPr>
              <a:spLocks noEditPoints="1"/>
            </p:cNvSpPr>
            <p:nvPr/>
          </p:nvSpPr>
          <p:spPr bwMode="auto">
            <a:xfrm>
              <a:off x="1282724" y="3670918"/>
              <a:ext cx="378671" cy="132673"/>
            </a:xfrm>
            <a:custGeom>
              <a:avLst/>
              <a:gdLst>
                <a:gd name="T0" fmla="*/ 147 w 174"/>
                <a:gd name="T1" fmla="*/ 11 h 61"/>
                <a:gd name="T2" fmla="*/ 87 w 174"/>
                <a:gd name="T3" fmla="*/ 16 h 61"/>
                <a:gd name="T4" fmla="*/ 27 w 174"/>
                <a:gd name="T5" fmla="*/ 11 h 61"/>
                <a:gd name="T6" fmla="*/ 0 w 174"/>
                <a:gd name="T7" fmla="*/ 0 h 61"/>
                <a:gd name="T8" fmla="*/ 0 w 174"/>
                <a:gd name="T9" fmla="*/ 41 h 61"/>
                <a:gd name="T10" fmla="*/ 87 w 174"/>
                <a:gd name="T11" fmla="*/ 61 h 61"/>
                <a:gd name="T12" fmla="*/ 174 w 174"/>
                <a:gd name="T13" fmla="*/ 41 h 61"/>
                <a:gd name="T14" fmla="*/ 174 w 174"/>
                <a:gd name="T15" fmla="*/ 0 h 61"/>
                <a:gd name="T16" fmla="*/ 147 w 174"/>
                <a:gd name="T17" fmla="*/ 11 h 61"/>
                <a:gd name="T18" fmla="*/ 160 w 174"/>
                <a:gd name="T19" fmla="*/ 27 h 61"/>
                <a:gd name="T20" fmla="*/ 116 w 174"/>
                <a:gd name="T21" fmla="*/ 34 h 61"/>
                <a:gd name="T22" fmla="*/ 116 w 174"/>
                <a:gd name="T23" fmla="*/ 34 h 61"/>
                <a:gd name="T24" fmla="*/ 112 w 174"/>
                <a:gd name="T25" fmla="*/ 31 h 61"/>
                <a:gd name="T26" fmla="*/ 116 w 174"/>
                <a:gd name="T27" fmla="*/ 26 h 61"/>
                <a:gd name="T28" fmla="*/ 157 w 174"/>
                <a:gd name="T29" fmla="*/ 19 h 61"/>
                <a:gd name="T30" fmla="*/ 163 w 174"/>
                <a:gd name="T31" fmla="*/ 22 h 61"/>
                <a:gd name="T32" fmla="*/ 160 w 174"/>
                <a:gd name="T3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61">
                  <a:moveTo>
                    <a:pt x="147" y="11"/>
                  </a:moveTo>
                  <a:cubicBezTo>
                    <a:pt x="131" y="14"/>
                    <a:pt x="109" y="16"/>
                    <a:pt x="87" y="16"/>
                  </a:cubicBezTo>
                  <a:cubicBezTo>
                    <a:pt x="64" y="16"/>
                    <a:pt x="43" y="14"/>
                    <a:pt x="27" y="11"/>
                  </a:cubicBezTo>
                  <a:cubicBezTo>
                    <a:pt x="12" y="8"/>
                    <a:pt x="3" y="4"/>
                    <a:pt x="0" y="0"/>
                  </a:cubicBezTo>
                  <a:cubicBezTo>
                    <a:pt x="0" y="41"/>
                    <a:pt x="0" y="41"/>
                    <a:pt x="0" y="41"/>
                  </a:cubicBezTo>
                  <a:cubicBezTo>
                    <a:pt x="0" y="60"/>
                    <a:pt x="83" y="61"/>
                    <a:pt x="87" y="61"/>
                  </a:cubicBezTo>
                  <a:cubicBezTo>
                    <a:pt x="90" y="61"/>
                    <a:pt x="174" y="60"/>
                    <a:pt x="174" y="41"/>
                  </a:cubicBezTo>
                  <a:cubicBezTo>
                    <a:pt x="174" y="0"/>
                    <a:pt x="174" y="0"/>
                    <a:pt x="174" y="0"/>
                  </a:cubicBezTo>
                  <a:cubicBezTo>
                    <a:pt x="170" y="4"/>
                    <a:pt x="161" y="8"/>
                    <a:pt x="147" y="11"/>
                  </a:cubicBezTo>
                  <a:moveTo>
                    <a:pt x="160" y="27"/>
                  </a:moveTo>
                  <a:cubicBezTo>
                    <a:pt x="151" y="31"/>
                    <a:pt x="137" y="33"/>
                    <a:pt x="116" y="34"/>
                  </a:cubicBezTo>
                  <a:cubicBezTo>
                    <a:pt x="116" y="34"/>
                    <a:pt x="116" y="34"/>
                    <a:pt x="116" y="34"/>
                  </a:cubicBezTo>
                  <a:cubicBezTo>
                    <a:pt x="114" y="34"/>
                    <a:pt x="112" y="33"/>
                    <a:pt x="112" y="31"/>
                  </a:cubicBezTo>
                  <a:cubicBezTo>
                    <a:pt x="112" y="28"/>
                    <a:pt x="113" y="26"/>
                    <a:pt x="116" y="26"/>
                  </a:cubicBezTo>
                  <a:cubicBezTo>
                    <a:pt x="135" y="25"/>
                    <a:pt x="149" y="23"/>
                    <a:pt x="157" y="19"/>
                  </a:cubicBezTo>
                  <a:cubicBezTo>
                    <a:pt x="159" y="19"/>
                    <a:pt x="162" y="20"/>
                    <a:pt x="163" y="22"/>
                  </a:cubicBezTo>
                  <a:cubicBezTo>
                    <a:pt x="163" y="24"/>
                    <a:pt x="162" y="26"/>
                    <a:pt x="160" y="27"/>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7" name="Freeform 9"/>
            <p:cNvSpPr>
              <a:spLocks noEditPoints="1"/>
            </p:cNvSpPr>
            <p:nvPr/>
          </p:nvSpPr>
          <p:spPr bwMode="auto">
            <a:xfrm>
              <a:off x="1282724" y="3392673"/>
              <a:ext cx="378671" cy="169527"/>
            </a:xfrm>
            <a:custGeom>
              <a:avLst/>
              <a:gdLst>
                <a:gd name="T0" fmla="*/ 87 w 174"/>
                <a:gd name="T1" fmla="*/ 0 h 78"/>
                <a:gd name="T2" fmla="*/ 0 w 174"/>
                <a:gd name="T3" fmla="*/ 21 h 78"/>
                <a:gd name="T4" fmla="*/ 0 w 174"/>
                <a:gd name="T5" fmla="*/ 58 h 78"/>
                <a:gd name="T6" fmla="*/ 87 w 174"/>
                <a:gd name="T7" fmla="*/ 78 h 78"/>
                <a:gd name="T8" fmla="*/ 174 w 174"/>
                <a:gd name="T9" fmla="*/ 58 h 78"/>
                <a:gd name="T10" fmla="*/ 174 w 174"/>
                <a:gd name="T11" fmla="*/ 21 h 78"/>
                <a:gd name="T12" fmla="*/ 87 w 174"/>
                <a:gd name="T13" fmla="*/ 0 h 78"/>
                <a:gd name="T14" fmla="*/ 160 w 174"/>
                <a:gd name="T15" fmla="*/ 45 h 78"/>
                <a:gd name="T16" fmla="*/ 116 w 174"/>
                <a:gd name="T17" fmla="*/ 52 h 78"/>
                <a:gd name="T18" fmla="*/ 116 w 174"/>
                <a:gd name="T19" fmla="*/ 52 h 78"/>
                <a:gd name="T20" fmla="*/ 112 w 174"/>
                <a:gd name="T21" fmla="*/ 48 h 78"/>
                <a:gd name="T22" fmla="*/ 116 w 174"/>
                <a:gd name="T23" fmla="*/ 44 h 78"/>
                <a:gd name="T24" fmla="*/ 157 w 174"/>
                <a:gd name="T25" fmla="*/ 37 h 78"/>
                <a:gd name="T26" fmla="*/ 163 w 174"/>
                <a:gd name="T27" fmla="*/ 39 h 78"/>
                <a:gd name="T28" fmla="*/ 160 w 174"/>
                <a:gd name="T29" fmla="*/ 45 h 78"/>
                <a:gd name="T30" fmla="*/ 166 w 174"/>
                <a:gd name="T31" fmla="*/ 21 h 78"/>
                <a:gd name="T32" fmla="*/ 87 w 174"/>
                <a:gd name="T33" fmla="*/ 33 h 78"/>
                <a:gd name="T34" fmla="*/ 8 w 174"/>
                <a:gd name="T35" fmla="*/ 21 h 78"/>
                <a:gd name="T36" fmla="*/ 8 w 174"/>
                <a:gd name="T37" fmla="*/ 21 h 78"/>
                <a:gd name="T38" fmla="*/ 87 w 174"/>
                <a:gd name="T39" fmla="*/ 9 h 78"/>
                <a:gd name="T40" fmla="*/ 166 w 174"/>
                <a:gd name="T41" fmla="*/ 21 h 78"/>
                <a:gd name="T42" fmla="*/ 166 w 174"/>
                <a:gd name="T43" fmla="*/ 2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78">
                  <a:moveTo>
                    <a:pt x="87" y="0"/>
                  </a:moveTo>
                  <a:cubicBezTo>
                    <a:pt x="83" y="0"/>
                    <a:pt x="0" y="1"/>
                    <a:pt x="0" y="21"/>
                  </a:cubicBezTo>
                  <a:cubicBezTo>
                    <a:pt x="0" y="58"/>
                    <a:pt x="0" y="58"/>
                    <a:pt x="0" y="58"/>
                  </a:cubicBezTo>
                  <a:cubicBezTo>
                    <a:pt x="0" y="78"/>
                    <a:pt x="83" y="78"/>
                    <a:pt x="87" y="78"/>
                  </a:cubicBezTo>
                  <a:cubicBezTo>
                    <a:pt x="90" y="78"/>
                    <a:pt x="174" y="78"/>
                    <a:pt x="174" y="58"/>
                  </a:cubicBezTo>
                  <a:cubicBezTo>
                    <a:pt x="174" y="21"/>
                    <a:pt x="174" y="21"/>
                    <a:pt x="174" y="21"/>
                  </a:cubicBezTo>
                  <a:cubicBezTo>
                    <a:pt x="174" y="1"/>
                    <a:pt x="90" y="0"/>
                    <a:pt x="87" y="0"/>
                  </a:cubicBezTo>
                  <a:moveTo>
                    <a:pt x="160" y="45"/>
                  </a:moveTo>
                  <a:cubicBezTo>
                    <a:pt x="151" y="48"/>
                    <a:pt x="137" y="51"/>
                    <a:pt x="116" y="52"/>
                  </a:cubicBezTo>
                  <a:cubicBezTo>
                    <a:pt x="116" y="52"/>
                    <a:pt x="116" y="52"/>
                    <a:pt x="116" y="52"/>
                  </a:cubicBezTo>
                  <a:cubicBezTo>
                    <a:pt x="114" y="52"/>
                    <a:pt x="112" y="50"/>
                    <a:pt x="112" y="48"/>
                  </a:cubicBezTo>
                  <a:cubicBezTo>
                    <a:pt x="112" y="46"/>
                    <a:pt x="113" y="44"/>
                    <a:pt x="116" y="44"/>
                  </a:cubicBezTo>
                  <a:cubicBezTo>
                    <a:pt x="135" y="43"/>
                    <a:pt x="149" y="40"/>
                    <a:pt x="157" y="37"/>
                  </a:cubicBezTo>
                  <a:cubicBezTo>
                    <a:pt x="159" y="36"/>
                    <a:pt x="162" y="37"/>
                    <a:pt x="163" y="39"/>
                  </a:cubicBezTo>
                  <a:cubicBezTo>
                    <a:pt x="163" y="41"/>
                    <a:pt x="162" y="44"/>
                    <a:pt x="160" y="45"/>
                  </a:cubicBezTo>
                  <a:moveTo>
                    <a:pt x="166" y="21"/>
                  </a:moveTo>
                  <a:cubicBezTo>
                    <a:pt x="163" y="25"/>
                    <a:pt x="135" y="33"/>
                    <a:pt x="87" y="33"/>
                  </a:cubicBezTo>
                  <a:cubicBezTo>
                    <a:pt x="39" y="33"/>
                    <a:pt x="11" y="25"/>
                    <a:pt x="8" y="21"/>
                  </a:cubicBezTo>
                  <a:cubicBezTo>
                    <a:pt x="8" y="21"/>
                    <a:pt x="8" y="21"/>
                    <a:pt x="8" y="21"/>
                  </a:cubicBezTo>
                  <a:cubicBezTo>
                    <a:pt x="11" y="16"/>
                    <a:pt x="39" y="9"/>
                    <a:pt x="87" y="9"/>
                  </a:cubicBezTo>
                  <a:cubicBezTo>
                    <a:pt x="135" y="9"/>
                    <a:pt x="163" y="16"/>
                    <a:pt x="166" y="21"/>
                  </a:cubicBezTo>
                  <a:cubicBezTo>
                    <a:pt x="166" y="21"/>
                    <a:pt x="166" y="21"/>
                    <a:pt x="166" y="21"/>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48" name="Freeform 247"/>
          <p:cNvSpPr>
            <a:spLocks noEditPoints="1"/>
          </p:cNvSpPr>
          <p:nvPr/>
        </p:nvSpPr>
        <p:spPr bwMode="auto">
          <a:xfrm>
            <a:off x="3051181" y="4729879"/>
            <a:ext cx="739890" cy="555261"/>
          </a:xfrm>
          <a:custGeom>
            <a:avLst/>
            <a:gdLst>
              <a:gd name="T0" fmla="*/ 344 w 393"/>
              <a:gd name="T1" fmla="*/ 209 h 295"/>
              <a:gd name="T2" fmla="*/ 344 w 393"/>
              <a:gd name="T3" fmla="*/ 209 h 295"/>
              <a:gd name="T4" fmla="*/ 344 w 393"/>
              <a:gd name="T5" fmla="*/ 0 h 295"/>
              <a:gd name="T6" fmla="*/ 49 w 393"/>
              <a:gd name="T7" fmla="*/ 0 h 295"/>
              <a:gd name="T8" fmla="*/ 49 w 393"/>
              <a:gd name="T9" fmla="*/ 209 h 295"/>
              <a:gd name="T10" fmla="*/ 0 w 393"/>
              <a:gd name="T11" fmla="*/ 258 h 295"/>
              <a:gd name="T12" fmla="*/ 37 w 393"/>
              <a:gd name="T13" fmla="*/ 295 h 295"/>
              <a:gd name="T14" fmla="*/ 357 w 393"/>
              <a:gd name="T15" fmla="*/ 295 h 295"/>
              <a:gd name="T16" fmla="*/ 393 w 393"/>
              <a:gd name="T17" fmla="*/ 258 h 295"/>
              <a:gd name="T18" fmla="*/ 344 w 393"/>
              <a:gd name="T19" fmla="*/ 209 h 295"/>
              <a:gd name="T20" fmla="*/ 148 w 393"/>
              <a:gd name="T21" fmla="*/ 258 h 295"/>
              <a:gd name="T22" fmla="*/ 156 w 393"/>
              <a:gd name="T23" fmla="*/ 233 h 295"/>
              <a:gd name="T24" fmla="*/ 238 w 393"/>
              <a:gd name="T25" fmla="*/ 233 h 295"/>
              <a:gd name="T26" fmla="*/ 246 w 393"/>
              <a:gd name="T27" fmla="*/ 258 h 295"/>
              <a:gd name="T28" fmla="*/ 148 w 393"/>
              <a:gd name="T29" fmla="*/ 258 h 295"/>
              <a:gd name="T30" fmla="*/ 320 w 393"/>
              <a:gd name="T31" fmla="*/ 196 h 295"/>
              <a:gd name="T32" fmla="*/ 74 w 393"/>
              <a:gd name="T33" fmla="*/ 196 h 295"/>
              <a:gd name="T34" fmla="*/ 74 w 393"/>
              <a:gd name="T35" fmla="*/ 24 h 295"/>
              <a:gd name="T36" fmla="*/ 320 w 393"/>
              <a:gd name="T37" fmla="*/ 24 h 295"/>
              <a:gd name="T38" fmla="*/ 320 w 393"/>
              <a:gd name="T39" fmla="*/ 19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295">
                <a:moveTo>
                  <a:pt x="344" y="209"/>
                </a:moveTo>
                <a:cubicBezTo>
                  <a:pt x="344" y="209"/>
                  <a:pt x="344" y="209"/>
                  <a:pt x="344" y="209"/>
                </a:cubicBezTo>
                <a:cubicBezTo>
                  <a:pt x="344" y="0"/>
                  <a:pt x="344" y="0"/>
                  <a:pt x="344" y="0"/>
                </a:cubicBezTo>
                <a:cubicBezTo>
                  <a:pt x="49" y="0"/>
                  <a:pt x="49" y="0"/>
                  <a:pt x="49" y="0"/>
                </a:cubicBezTo>
                <a:cubicBezTo>
                  <a:pt x="49" y="209"/>
                  <a:pt x="49" y="209"/>
                  <a:pt x="49" y="209"/>
                </a:cubicBezTo>
                <a:cubicBezTo>
                  <a:pt x="0" y="258"/>
                  <a:pt x="0" y="258"/>
                  <a:pt x="0" y="258"/>
                </a:cubicBezTo>
                <a:cubicBezTo>
                  <a:pt x="0" y="278"/>
                  <a:pt x="17" y="295"/>
                  <a:pt x="37" y="295"/>
                </a:cubicBezTo>
                <a:cubicBezTo>
                  <a:pt x="357" y="295"/>
                  <a:pt x="357" y="295"/>
                  <a:pt x="357" y="295"/>
                </a:cubicBezTo>
                <a:cubicBezTo>
                  <a:pt x="377" y="295"/>
                  <a:pt x="393" y="278"/>
                  <a:pt x="393" y="258"/>
                </a:cubicBezTo>
                <a:lnTo>
                  <a:pt x="344" y="209"/>
                </a:lnTo>
                <a:close/>
                <a:moveTo>
                  <a:pt x="148" y="258"/>
                </a:moveTo>
                <a:cubicBezTo>
                  <a:pt x="156" y="233"/>
                  <a:pt x="156" y="233"/>
                  <a:pt x="156" y="233"/>
                </a:cubicBezTo>
                <a:cubicBezTo>
                  <a:pt x="238" y="233"/>
                  <a:pt x="238" y="233"/>
                  <a:pt x="238" y="233"/>
                </a:cubicBezTo>
                <a:cubicBezTo>
                  <a:pt x="246" y="258"/>
                  <a:pt x="246" y="258"/>
                  <a:pt x="246" y="258"/>
                </a:cubicBezTo>
                <a:lnTo>
                  <a:pt x="148" y="258"/>
                </a:lnTo>
                <a:close/>
                <a:moveTo>
                  <a:pt x="320" y="196"/>
                </a:moveTo>
                <a:cubicBezTo>
                  <a:pt x="74" y="196"/>
                  <a:pt x="74" y="196"/>
                  <a:pt x="74" y="196"/>
                </a:cubicBezTo>
                <a:cubicBezTo>
                  <a:pt x="74" y="24"/>
                  <a:pt x="74" y="24"/>
                  <a:pt x="74" y="24"/>
                </a:cubicBezTo>
                <a:cubicBezTo>
                  <a:pt x="320" y="24"/>
                  <a:pt x="320" y="24"/>
                  <a:pt x="320" y="24"/>
                </a:cubicBezTo>
                <a:lnTo>
                  <a:pt x="320" y="196"/>
                </a:lnTo>
                <a:close/>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grpSp>
        <p:nvGrpSpPr>
          <p:cNvPr id="8" name="Group 47"/>
          <p:cNvGrpSpPr/>
          <p:nvPr/>
        </p:nvGrpSpPr>
        <p:grpSpPr>
          <a:xfrm>
            <a:off x="9127794" y="4780410"/>
            <a:ext cx="908205" cy="943501"/>
            <a:chOff x="2474939" y="1840213"/>
            <a:chExt cx="811701" cy="843027"/>
          </a:xfrm>
          <a:solidFill>
            <a:schemeClr val="accent1"/>
          </a:solidFill>
        </p:grpSpPr>
        <p:sp>
          <p:nvSpPr>
            <p:cNvPr id="250" name="Freeform 249"/>
            <p:cNvSpPr>
              <a:spLocks noEditPoints="1"/>
            </p:cNvSpPr>
            <p:nvPr/>
          </p:nvSpPr>
          <p:spPr bwMode="auto">
            <a:xfrm>
              <a:off x="3025901" y="1908393"/>
              <a:ext cx="260739" cy="143729"/>
            </a:xfrm>
            <a:custGeom>
              <a:avLst/>
              <a:gdLst>
                <a:gd name="T0" fmla="*/ 110 w 120"/>
                <a:gd name="T1" fmla="*/ 0 h 66"/>
                <a:gd name="T2" fmla="*/ 0 w 120"/>
                <a:gd name="T3" fmla="*/ 0 h 66"/>
                <a:gd name="T4" fmla="*/ 0 w 120"/>
                <a:gd name="T5" fmla="*/ 66 h 66"/>
                <a:gd name="T6" fmla="*/ 120 w 120"/>
                <a:gd name="T7" fmla="*/ 66 h 66"/>
                <a:gd name="T8" fmla="*/ 120 w 120"/>
                <a:gd name="T9" fmla="*/ 10 h 66"/>
                <a:gd name="T10" fmla="*/ 110 w 120"/>
                <a:gd name="T11" fmla="*/ 0 h 66"/>
                <a:gd name="T12" fmla="*/ 92 w 120"/>
                <a:gd name="T13" fmla="*/ 44 h 66"/>
                <a:gd name="T14" fmla="*/ 82 w 120"/>
                <a:gd name="T15" fmla="*/ 33 h 66"/>
                <a:gd name="T16" fmla="*/ 92 w 120"/>
                <a:gd name="T17" fmla="*/ 22 h 66"/>
                <a:gd name="T18" fmla="*/ 103 w 120"/>
                <a:gd name="T19" fmla="*/ 33 h 66"/>
                <a:gd name="T20" fmla="*/ 92 w 120"/>
                <a:gd name="T2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6">
                  <a:moveTo>
                    <a:pt x="110" y="0"/>
                  </a:moveTo>
                  <a:cubicBezTo>
                    <a:pt x="0" y="0"/>
                    <a:pt x="0" y="0"/>
                    <a:pt x="0" y="0"/>
                  </a:cubicBezTo>
                  <a:cubicBezTo>
                    <a:pt x="0" y="66"/>
                    <a:pt x="0" y="66"/>
                    <a:pt x="0" y="66"/>
                  </a:cubicBezTo>
                  <a:cubicBezTo>
                    <a:pt x="120" y="66"/>
                    <a:pt x="120" y="66"/>
                    <a:pt x="120" y="66"/>
                  </a:cubicBezTo>
                  <a:cubicBezTo>
                    <a:pt x="120" y="10"/>
                    <a:pt x="120" y="10"/>
                    <a:pt x="120" y="10"/>
                  </a:cubicBezTo>
                  <a:cubicBezTo>
                    <a:pt x="120" y="5"/>
                    <a:pt x="116" y="0"/>
                    <a:pt x="110" y="0"/>
                  </a:cubicBezTo>
                  <a:close/>
                  <a:moveTo>
                    <a:pt x="92" y="44"/>
                  </a:moveTo>
                  <a:cubicBezTo>
                    <a:pt x="87" y="44"/>
                    <a:pt x="82" y="39"/>
                    <a:pt x="82" y="33"/>
                  </a:cubicBezTo>
                  <a:cubicBezTo>
                    <a:pt x="82" y="27"/>
                    <a:pt x="87" y="22"/>
                    <a:pt x="92" y="22"/>
                  </a:cubicBezTo>
                  <a:cubicBezTo>
                    <a:pt x="98" y="22"/>
                    <a:pt x="103" y="27"/>
                    <a:pt x="103" y="33"/>
                  </a:cubicBezTo>
                  <a:cubicBezTo>
                    <a:pt x="103" y="39"/>
                    <a:pt x="98" y="44"/>
                    <a:pt x="92"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0"/>
            <p:cNvSpPr>
              <a:spLocks noEditPoints="1"/>
            </p:cNvSpPr>
            <p:nvPr/>
          </p:nvSpPr>
          <p:spPr bwMode="auto">
            <a:xfrm>
              <a:off x="3025901" y="2095425"/>
              <a:ext cx="260739" cy="130830"/>
            </a:xfrm>
            <a:custGeom>
              <a:avLst/>
              <a:gdLst>
                <a:gd name="T0" fmla="*/ 0 w 120"/>
                <a:gd name="T1" fmla="*/ 60 h 60"/>
                <a:gd name="T2" fmla="*/ 120 w 120"/>
                <a:gd name="T3" fmla="*/ 60 h 60"/>
                <a:gd name="T4" fmla="*/ 120 w 120"/>
                <a:gd name="T5" fmla="*/ 0 h 60"/>
                <a:gd name="T6" fmla="*/ 0 w 120"/>
                <a:gd name="T7" fmla="*/ 0 h 60"/>
                <a:gd name="T8" fmla="*/ 0 w 120"/>
                <a:gd name="T9" fmla="*/ 60 h 60"/>
                <a:gd name="T10" fmla="*/ 92 w 120"/>
                <a:gd name="T11" fmla="*/ 20 h 60"/>
                <a:gd name="T12" fmla="*/ 103 w 120"/>
                <a:gd name="T13" fmla="*/ 30 h 60"/>
                <a:gd name="T14" fmla="*/ 92 w 120"/>
                <a:gd name="T15" fmla="*/ 41 h 60"/>
                <a:gd name="T16" fmla="*/ 82 w 120"/>
                <a:gd name="T17" fmla="*/ 30 h 60"/>
                <a:gd name="T18" fmla="*/ 92 w 120"/>
                <a:gd name="T1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0">
                  <a:moveTo>
                    <a:pt x="0" y="60"/>
                  </a:moveTo>
                  <a:cubicBezTo>
                    <a:pt x="120" y="60"/>
                    <a:pt x="120" y="60"/>
                    <a:pt x="120" y="60"/>
                  </a:cubicBezTo>
                  <a:cubicBezTo>
                    <a:pt x="120" y="0"/>
                    <a:pt x="120" y="0"/>
                    <a:pt x="120" y="0"/>
                  </a:cubicBezTo>
                  <a:cubicBezTo>
                    <a:pt x="0" y="0"/>
                    <a:pt x="0" y="0"/>
                    <a:pt x="0" y="0"/>
                  </a:cubicBezTo>
                  <a:lnTo>
                    <a:pt x="0" y="60"/>
                  </a:lnTo>
                  <a:close/>
                  <a:moveTo>
                    <a:pt x="92" y="20"/>
                  </a:moveTo>
                  <a:cubicBezTo>
                    <a:pt x="98" y="20"/>
                    <a:pt x="103" y="24"/>
                    <a:pt x="103" y="30"/>
                  </a:cubicBezTo>
                  <a:cubicBezTo>
                    <a:pt x="103" y="36"/>
                    <a:pt x="98" y="41"/>
                    <a:pt x="92" y="41"/>
                  </a:cubicBezTo>
                  <a:cubicBezTo>
                    <a:pt x="87" y="41"/>
                    <a:pt x="82" y="36"/>
                    <a:pt x="82" y="30"/>
                  </a:cubicBezTo>
                  <a:cubicBezTo>
                    <a:pt x="82" y="24"/>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1"/>
            <p:cNvSpPr>
              <a:spLocks noEditPoints="1"/>
            </p:cNvSpPr>
            <p:nvPr/>
          </p:nvSpPr>
          <p:spPr bwMode="auto">
            <a:xfrm>
              <a:off x="3025901" y="2276008"/>
              <a:ext cx="260739" cy="132673"/>
            </a:xfrm>
            <a:custGeom>
              <a:avLst/>
              <a:gdLst>
                <a:gd name="T0" fmla="*/ 0 w 120"/>
                <a:gd name="T1" fmla="*/ 61 h 61"/>
                <a:gd name="T2" fmla="*/ 120 w 120"/>
                <a:gd name="T3" fmla="*/ 61 h 61"/>
                <a:gd name="T4" fmla="*/ 120 w 120"/>
                <a:gd name="T5" fmla="*/ 0 h 61"/>
                <a:gd name="T6" fmla="*/ 0 w 120"/>
                <a:gd name="T7" fmla="*/ 0 h 61"/>
                <a:gd name="T8" fmla="*/ 0 w 120"/>
                <a:gd name="T9" fmla="*/ 61 h 61"/>
                <a:gd name="T10" fmla="*/ 92 w 120"/>
                <a:gd name="T11" fmla="*/ 20 h 61"/>
                <a:gd name="T12" fmla="*/ 103 w 120"/>
                <a:gd name="T13" fmla="*/ 31 h 61"/>
                <a:gd name="T14" fmla="*/ 92 w 120"/>
                <a:gd name="T15" fmla="*/ 41 h 61"/>
                <a:gd name="T16" fmla="*/ 82 w 120"/>
                <a:gd name="T17" fmla="*/ 31 h 61"/>
                <a:gd name="T18" fmla="*/ 92 w 120"/>
                <a:gd name="T19" fmla="*/ 2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61">
                  <a:moveTo>
                    <a:pt x="0" y="61"/>
                  </a:moveTo>
                  <a:cubicBezTo>
                    <a:pt x="120" y="61"/>
                    <a:pt x="120" y="61"/>
                    <a:pt x="120" y="61"/>
                  </a:cubicBezTo>
                  <a:cubicBezTo>
                    <a:pt x="120" y="0"/>
                    <a:pt x="120" y="0"/>
                    <a:pt x="120" y="0"/>
                  </a:cubicBezTo>
                  <a:cubicBezTo>
                    <a:pt x="0" y="0"/>
                    <a:pt x="0" y="0"/>
                    <a:pt x="0" y="0"/>
                  </a:cubicBezTo>
                  <a:lnTo>
                    <a:pt x="0" y="61"/>
                  </a:lnTo>
                  <a:close/>
                  <a:moveTo>
                    <a:pt x="92" y="20"/>
                  </a:moveTo>
                  <a:cubicBezTo>
                    <a:pt x="98" y="20"/>
                    <a:pt x="103" y="25"/>
                    <a:pt x="103" y="31"/>
                  </a:cubicBezTo>
                  <a:cubicBezTo>
                    <a:pt x="103" y="36"/>
                    <a:pt x="98" y="41"/>
                    <a:pt x="92" y="41"/>
                  </a:cubicBezTo>
                  <a:cubicBezTo>
                    <a:pt x="87" y="41"/>
                    <a:pt x="82" y="36"/>
                    <a:pt x="82" y="31"/>
                  </a:cubicBezTo>
                  <a:cubicBezTo>
                    <a:pt x="82" y="25"/>
                    <a:pt x="87" y="20"/>
                    <a:pt x="9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252"/>
            <p:cNvSpPr>
              <a:spLocks noEditPoints="1"/>
            </p:cNvSpPr>
            <p:nvPr/>
          </p:nvSpPr>
          <p:spPr bwMode="auto">
            <a:xfrm>
              <a:off x="3025901" y="2458433"/>
              <a:ext cx="260739" cy="130830"/>
            </a:xfrm>
            <a:custGeom>
              <a:avLst/>
              <a:gdLst>
                <a:gd name="T0" fmla="*/ 0 w 120"/>
                <a:gd name="T1" fmla="*/ 60 h 60"/>
                <a:gd name="T2" fmla="*/ 110 w 120"/>
                <a:gd name="T3" fmla="*/ 60 h 60"/>
                <a:gd name="T4" fmla="*/ 120 w 120"/>
                <a:gd name="T5" fmla="*/ 50 h 60"/>
                <a:gd name="T6" fmla="*/ 120 w 120"/>
                <a:gd name="T7" fmla="*/ 0 h 60"/>
                <a:gd name="T8" fmla="*/ 0 w 120"/>
                <a:gd name="T9" fmla="*/ 0 h 60"/>
                <a:gd name="T10" fmla="*/ 0 w 120"/>
                <a:gd name="T11" fmla="*/ 60 h 60"/>
                <a:gd name="T12" fmla="*/ 92 w 120"/>
                <a:gd name="T13" fmla="*/ 19 h 60"/>
                <a:gd name="T14" fmla="*/ 103 w 120"/>
                <a:gd name="T15" fmla="*/ 30 h 60"/>
                <a:gd name="T16" fmla="*/ 92 w 120"/>
                <a:gd name="T17" fmla="*/ 40 h 60"/>
                <a:gd name="T18" fmla="*/ 82 w 120"/>
                <a:gd name="T19" fmla="*/ 30 h 60"/>
                <a:gd name="T20" fmla="*/ 92 w 120"/>
                <a:gd name="T21"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60">
                  <a:moveTo>
                    <a:pt x="0" y="60"/>
                  </a:moveTo>
                  <a:cubicBezTo>
                    <a:pt x="110" y="60"/>
                    <a:pt x="110" y="60"/>
                    <a:pt x="110" y="60"/>
                  </a:cubicBezTo>
                  <a:cubicBezTo>
                    <a:pt x="116" y="60"/>
                    <a:pt x="120" y="55"/>
                    <a:pt x="120" y="50"/>
                  </a:cubicBezTo>
                  <a:cubicBezTo>
                    <a:pt x="120" y="0"/>
                    <a:pt x="120" y="0"/>
                    <a:pt x="120" y="0"/>
                  </a:cubicBezTo>
                  <a:cubicBezTo>
                    <a:pt x="0" y="0"/>
                    <a:pt x="0" y="0"/>
                    <a:pt x="0" y="0"/>
                  </a:cubicBezTo>
                  <a:lnTo>
                    <a:pt x="0" y="60"/>
                  </a:lnTo>
                  <a:close/>
                  <a:moveTo>
                    <a:pt x="92" y="19"/>
                  </a:moveTo>
                  <a:cubicBezTo>
                    <a:pt x="98" y="19"/>
                    <a:pt x="103" y="24"/>
                    <a:pt x="103" y="30"/>
                  </a:cubicBezTo>
                  <a:cubicBezTo>
                    <a:pt x="103" y="36"/>
                    <a:pt x="98" y="40"/>
                    <a:pt x="92" y="40"/>
                  </a:cubicBezTo>
                  <a:cubicBezTo>
                    <a:pt x="87" y="40"/>
                    <a:pt x="82" y="36"/>
                    <a:pt x="82" y="30"/>
                  </a:cubicBezTo>
                  <a:cubicBezTo>
                    <a:pt x="82" y="24"/>
                    <a:pt x="87" y="19"/>
                    <a:pt x="9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253"/>
            <p:cNvSpPr>
              <a:spLocks noEditPoints="1"/>
            </p:cNvSpPr>
            <p:nvPr/>
          </p:nvSpPr>
          <p:spPr bwMode="auto">
            <a:xfrm>
              <a:off x="2474939" y="1840213"/>
              <a:ext cx="504895" cy="167684"/>
            </a:xfrm>
            <a:custGeom>
              <a:avLst/>
              <a:gdLst>
                <a:gd name="T0" fmla="*/ 220 w 232"/>
                <a:gd name="T1" fmla="*/ 0 h 77"/>
                <a:gd name="T2" fmla="*/ 12 w 232"/>
                <a:gd name="T3" fmla="*/ 0 h 77"/>
                <a:gd name="T4" fmla="*/ 0 w 232"/>
                <a:gd name="T5" fmla="*/ 12 h 77"/>
                <a:gd name="T6" fmla="*/ 0 w 232"/>
                <a:gd name="T7" fmla="*/ 77 h 77"/>
                <a:gd name="T8" fmla="*/ 232 w 232"/>
                <a:gd name="T9" fmla="*/ 77 h 77"/>
                <a:gd name="T10" fmla="*/ 232 w 232"/>
                <a:gd name="T11" fmla="*/ 12 h 77"/>
                <a:gd name="T12" fmla="*/ 220 w 232"/>
                <a:gd name="T13" fmla="*/ 0 h 77"/>
                <a:gd name="T14" fmla="*/ 198 w 232"/>
                <a:gd name="T15" fmla="*/ 52 h 77"/>
                <a:gd name="T16" fmla="*/ 185 w 232"/>
                <a:gd name="T17" fmla="*/ 39 h 77"/>
                <a:gd name="T18" fmla="*/ 198 w 232"/>
                <a:gd name="T19" fmla="*/ 25 h 77"/>
                <a:gd name="T20" fmla="*/ 211 w 232"/>
                <a:gd name="T21" fmla="*/ 39 h 77"/>
                <a:gd name="T22" fmla="*/ 198 w 232"/>
                <a:gd name="T23"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7">
                  <a:moveTo>
                    <a:pt x="220" y="0"/>
                  </a:moveTo>
                  <a:cubicBezTo>
                    <a:pt x="12" y="0"/>
                    <a:pt x="12" y="0"/>
                    <a:pt x="12" y="0"/>
                  </a:cubicBezTo>
                  <a:cubicBezTo>
                    <a:pt x="5" y="0"/>
                    <a:pt x="0" y="6"/>
                    <a:pt x="0" y="12"/>
                  </a:cubicBezTo>
                  <a:cubicBezTo>
                    <a:pt x="0" y="77"/>
                    <a:pt x="0" y="77"/>
                    <a:pt x="0" y="77"/>
                  </a:cubicBezTo>
                  <a:cubicBezTo>
                    <a:pt x="232" y="77"/>
                    <a:pt x="232" y="77"/>
                    <a:pt x="232" y="77"/>
                  </a:cubicBezTo>
                  <a:cubicBezTo>
                    <a:pt x="232" y="12"/>
                    <a:pt x="232" y="12"/>
                    <a:pt x="232" y="12"/>
                  </a:cubicBezTo>
                  <a:cubicBezTo>
                    <a:pt x="232" y="6"/>
                    <a:pt x="227" y="0"/>
                    <a:pt x="220" y="0"/>
                  </a:cubicBezTo>
                  <a:close/>
                  <a:moveTo>
                    <a:pt x="198" y="52"/>
                  </a:moveTo>
                  <a:cubicBezTo>
                    <a:pt x="190" y="52"/>
                    <a:pt x="185" y="46"/>
                    <a:pt x="185" y="39"/>
                  </a:cubicBezTo>
                  <a:cubicBezTo>
                    <a:pt x="185" y="31"/>
                    <a:pt x="190" y="25"/>
                    <a:pt x="198" y="25"/>
                  </a:cubicBezTo>
                  <a:cubicBezTo>
                    <a:pt x="205" y="25"/>
                    <a:pt x="211" y="31"/>
                    <a:pt x="211" y="39"/>
                  </a:cubicBezTo>
                  <a:cubicBezTo>
                    <a:pt x="211" y="46"/>
                    <a:pt x="205" y="52"/>
                    <a:pt x="19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4"/>
            <p:cNvSpPr>
              <a:spLocks noEditPoints="1"/>
            </p:cNvSpPr>
            <p:nvPr/>
          </p:nvSpPr>
          <p:spPr bwMode="auto">
            <a:xfrm>
              <a:off x="2474939" y="2071470"/>
              <a:ext cx="504895" cy="158471"/>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7 h 73"/>
                <a:gd name="T14" fmla="*/ 198 w 232"/>
                <a:gd name="T15" fmla="*/ 50 h 73"/>
                <a:gd name="T16" fmla="*/ 185 w 232"/>
                <a:gd name="T17" fmla="*/ 37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7"/>
                  </a:cubicBezTo>
                  <a:cubicBezTo>
                    <a:pt x="211" y="44"/>
                    <a:pt x="205" y="50"/>
                    <a:pt x="198" y="50"/>
                  </a:cubicBezTo>
                  <a:cubicBezTo>
                    <a:pt x="190" y="50"/>
                    <a:pt x="185" y="44"/>
                    <a:pt x="185" y="37"/>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5"/>
            <p:cNvSpPr>
              <a:spLocks noEditPoints="1"/>
            </p:cNvSpPr>
            <p:nvPr/>
          </p:nvSpPr>
          <p:spPr bwMode="auto">
            <a:xfrm>
              <a:off x="2474939" y="2297199"/>
              <a:ext cx="504895" cy="159392"/>
            </a:xfrm>
            <a:custGeom>
              <a:avLst/>
              <a:gdLst>
                <a:gd name="T0" fmla="*/ 0 w 232"/>
                <a:gd name="T1" fmla="*/ 73 h 73"/>
                <a:gd name="T2" fmla="*/ 232 w 232"/>
                <a:gd name="T3" fmla="*/ 73 h 73"/>
                <a:gd name="T4" fmla="*/ 232 w 232"/>
                <a:gd name="T5" fmla="*/ 0 h 73"/>
                <a:gd name="T6" fmla="*/ 0 w 232"/>
                <a:gd name="T7" fmla="*/ 0 h 73"/>
                <a:gd name="T8" fmla="*/ 0 w 232"/>
                <a:gd name="T9" fmla="*/ 73 h 73"/>
                <a:gd name="T10" fmla="*/ 198 w 232"/>
                <a:gd name="T11" fmla="*/ 23 h 73"/>
                <a:gd name="T12" fmla="*/ 211 w 232"/>
                <a:gd name="T13" fmla="*/ 36 h 73"/>
                <a:gd name="T14" fmla="*/ 198 w 232"/>
                <a:gd name="T15" fmla="*/ 50 h 73"/>
                <a:gd name="T16" fmla="*/ 185 w 232"/>
                <a:gd name="T17" fmla="*/ 36 h 73"/>
                <a:gd name="T18" fmla="*/ 198 w 232"/>
                <a:gd name="T19"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73">
                  <a:moveTo>
                    <a:pt x="0" y="73"/>
                  </a:moveTo>
                  <a:cubicBezTo>
                    <a:pt x="232" y="73"/>
                    <a:pt x="232" y="73"/>
                    <a:pt x="232" y="73"/>
                  </a:cubicBezTo>
                  <a:cubicBezTo>
                    <a:pt x="232" y="0"/>
                    <a:pt x="232" y="0"/>
                    <a:pt x="232" y="0"/>
                  </a:cubicBezTo>
                  <a:cubicBezTo>
                    <a:pt x="0" y="0"/>
                    <a:pt x="0" y="0"/>
                    <a:pt x="0" y="0"/>
                  </a:cubicBezTo>
                  <a:lnTo>
                    <a:pt x="0" y="73"/>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6"/>
            <p:cNvSpPr>
              <a:spLocks noEditPoints="1"/>
            </p:cNvSpPr>
            <p:nvPr/>
          </p:nvSpPr>
          <p:spPr bwMode="auto">
            <a:xfrm>
              <a:off x="2474939" y="2523848"/>
              <a:ext cx="504895" cy="159392"/>
            </a:xfrm>
            <a:custGeom>
              <a:avLst/>
              <a:gdLst>
                <a:gd name="T0" fmla="*/ 0 w 232"/>
                <a:gd name="T1" fmla="*/ 61 h 73"/>
                <a:gd name="T2" fmla="*/ 12 w 232"/>
                <a:gd name="T3" fmla="*/ 73 h 73"/>
                <a:gd name="T4" fmla="*/ 220 w 232"/>
                <a:gd name="T5" fmla="*/ 73 h 73"/>
                <a:gd name="T6" fmla="*/ 232 w 232"/>
                <a:gd name="T7" fmla="*/ 61 h 73"/>
                <a:gd name="T8" fmla="*/ 232 w 232"/>
                <a:gd name="T9" fmla="*/ 0 h 73"/>
                <a:gd name="T10" fmla="*/ 0 w 232"/>
                <a:gd name="T11" fmla="*/ 0 h 73"/>
                <a:gd name="T12" fmla="*/ 0 w 232"/>
                <a:gd name="T13" fmla="*/ 61 h 73"/>
                <a:gd name="T14" fmla="*/ 198 w 232"/>
                <a:gd name="T15" fmla="*/ 23 h 73"/>
                <a:gd name="T16" fmla="*/ 211 w 232"/>
                <a:gd name="T17" fmla="*/ 36 h 73"/>
                <a:gd name="T18" fmla="*/ 198 w 232"/>
                <a:gd name="T19" fmla="*/ 50 h 73"/>
                <a:gd name="T20" fmla="*/ 185 w 232"/>
                <a:gd name="T21" fmla="*/ 36 h 73"/>
                <a:gd name="T22" fmla="*/ 198 w 232"/>
                <a:gd name="T23"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73">
                  <a:moveTo>
                    <a:pt x="0" y="61"/>
                  </a:moveTo>
                  <a:cubicBezTo>
                    <a:pt x="0" y="67"/>
                    <a:pt x="5" y="73"/>
                    <a:pt x="12" y="73"/>
                  </a:cubicBezTo>
                  <a:cubicBezTo>
                    <a:pt x="220" y="73"/>
                    <a:pt x="220" y="73"/>
                    <a:pt x="220" y="73"/>
                  </a:cubicBezTo>
                  <a:cubicBezTo>
                    <a:pt x="227" y="73"/>
                    <a:pt x="232" y="67"/>
                    <a:pt x="232" y="61"/>
                  </a:cubicBezTo>
                  <a:cubicBezTo>
                    <a:pt x="232" y="0"/>
                    <a:pt x="232" y="0"/>
                    <a:pt x="232" y="0"/>
                  </a:cubicBezTo>
                  <a:cubicBezTo>
                    <a:pt x="0" y="0"/>
                    <a:pt x="0" y="0"/>
                    <a:pt x="0" y="0"/>
                  </a:cubicBezTo>
                  <a:lnTo>
                    <a:pt x="0" y="61"/>
                  </a:lnTo>
                  <a:close/>
                  <a:moveTo>
                    <a:pt x="198" y="23"/>
                  </a:moveTo>
                  <a:cubicBezTo>
                    <a:pt x="205" y="23"/>
                    <a:pt x="211" y="29"/>
                    <a:pt x="211" y="36"/>
                  </a:cubicBezTo>
                  <a:cubicBezTo>
                    <a:pt x="211" y="44"/>
                    <a:pt x="205" y="50"/>
                    <a:pt x="198" y="50"/>
                  </a:cubicBezTo>
                  <a:cubicBezTo>
                    <a:pt x="190" y="50"/>
                    <a:pt x="185" y="44"/>
                    <a:pt x="185" y="36"/>
                  </a:cubicBezTo>
                  <a:cubicBezTo>
                    <a:pt x="185" y="29"/>
                    <a:pt x="190" y="23"/>
                    <a:pt x="19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8" name="Freeform 257"/>
          <p:cNvSpPr>
            <a:spLocks noEditPoints="1"/>
          </p:cNvSpPr>
          <p:nvPr/>
        </p:nvSpPr>
        <p:spPr bwMode="auto">
          <a:xfrm>
            <a:off x="6026511" y="5666854"/>
            <a:ext cx="592284" cy="591049"/>
          </a:xfrm>
          <a:custGeom>
            <a:avLst/>
            <a:gdLst>
              <a:gd name="T0" fmla="*/ 361 w 361"/>
              <a:gd name="T1" fmla="*/ 332 h 360"/>
              <a:gd name="T2" fmla="*/ 332 w 361"/>
              <a:gd name="T3" fmla="*/ 360 h 360"/>
              <a:gd name="T4" fmla="*/ 29 w 361"/>
              <a:gd name="T5" fmla="*/ 360 h 360"/>
              <a:gd name="T6" fmla="*/ 0 w 361"/>
              <a:gd name="T7" fmla="*/ 332 h 360"/>
              <a:gd name="T8" fmla="*/ 0 w 361"/>
              <a:gd name="T9" fmla="*/ 28 h 360"/>
              <a:gd name="T10" fmla="*/ 29 w 361"/>
              <a:gd name="T11" fmla="*/ 0 h 360"/>
              <a:gd name="T12" fmla="*/ 332 w 361"/>
              <a:gd name="T13" fmla="*/ 0 h 360"/>
              <a:gd name="T14" fmla="*/ 361 w 361"/>
              <a:gd name="T15" fmla="*/ 28 h 360"/>
              <a:gd name="T16" fmla="*/ 361 w 361"/>
              <a:gd name="T17" fmla="*/ 332 h 360"/>
              <a:gd name="T18" fmla="*/ 332 w 361"/>
              <a:gd name="T19" fmla="*/ 300 h 360"/>
              <a:gd name="T20" fmla="*/ 332 w 361"/>
              <a:gd name="T21" fmla="*/ 59 h 360"/>
              <a:gd name="T22" fmla="*/ 301 w 361"/>
              <a:gd name="T23" fmla="*/ 28 h 360"/>
              <a:gd name="T24" fmla="*/ 119 w 361"/>
              <a:gd name="T25" fmla="*/ 28 h 360"/>
              <a:gd name="T26" fmla="*/ 29 w 361"/>
              <a:gd name="T27" fmla="*/ 119 h 360"/>
              <a:gd name="T28" fmla="*/ 29 w 361"/>
              <a:gd name="T29" fmla="*/ 300 h 360"/>
              <a:gd name="T30" fmla="*/ 60 w 361"/>
              <a:gd name="T31" fmla="*/ 332 h 360"/>
              <a:gd name="T32" fmla="*/ 301 w 361"/>
              <a:gd name="T33" fmla="*/ 332 h 360"/>
              <a:gd name="T34" fmla="*/ 332 w 361"/>
              <a:gd name="T35" fmla="*/ 300 h 360"/>
              <a:gd name="T36" fmla="*/ 126 w 361"/>
              <a:gd name="T37" fmla="*/ 45 h 360"/>
              <a:gd name="T38" fmla="*/ 301 w 361"/>
              <a:gd name="T39" fmla="*/ 45 h 360"/>
              <a:gd name="T40" fmla="*/ 316 w 361"/>
              <a:gd name="T41" fmla="*/ 59 h 360"/>
              <a:gd name="T42" fmla="*/ 316 w 361"/>
              <a:gd name="T43" fmla="*/ 300 h 360"/>
              <a:gd name="T44" fmla="*/ 301 w 361"/>
              <a:gd name="T45" fmla="*/ 315 h 360"/>
              <a:gd name="T46" fmla="*/ 60 w 361"/>
              <a:gd name="T47" fmla="*/ 315 h 360"/>
              <a:gd name="T48" fmla="*/ 45 w 361"/>
              <a:gd name="T49" fmla="*/ 300 h 360"/>
              <a:gd name="T50" fmla="*/ 45 w 361"/>
              <a:gd name="T51" fmla="*/ 125 h 360"/>
              <a:gd name="T52" fmla="*/ 126 w 361"/>
              <a:gd name="T53" fmla="*/ 45 h 360"/>
              <a:gd name="T54" fmla="*/ 282 w 361"/>
              <a:gd name="T55" fmla="*/ 260 h 360"/>
              <a:gd name="T56" fmla="*/ 282 w 361"/>
              <a:gd name="T57" fmla="*/ 100 h 360"/>
              <a:gd name="T58" fmla="*/ 261 w 361"/>
              <a:gd name="T59" fmla="*/ 78 h 360"/>
              <a:gd name="T60" fmla="*/ 141 w 361"/>
              <a:gd name="T61" fmla="*/ 78 h 360"/>
              <a:gd name="T62" fmla="*/ 79 w 361"/>
              <a:gd name="T63" fmla="*/ 140 h 360"/>
              <a:gd name="T64" fmla="*/ 79 w 361"/>
              <a:gd name="T65" fmla="*/ 260 h 360"/>
              <a:gd name="T66" fmla="*/ 100 w 361"/>
              <a:gd name="T67" fmla="*/ 281 h 360"/>
              <a:gd name="T68" fmla="*/ 261 w 361"/>
              <a:gd name="T69" fmla="*/ 281 h 360"/>
              <a:gd name="T70" fmla="*/ 282 w 361"/>
              <a:gd name="T71" fmla="*/ 260 h 360"/>
              <a:gd name="T72" fmla="*/ 95 w 361"/>
              <a:gd name="T73" fmla="*/ 260 h 360"/>
              <a:gd name="T74" fmla="*/ 95 w 361"/>
              <a:gd name="T75" fmla="*/ 147 h 360"/>
              <a:gd name="T76" fmla="*/ 148 w 361"/>
              <a:gd name="T77" fmla="*/ 95 h 360"/>
              <a:gd name="T78" fmla="*/ 261 w 361"/>
              <a:gd name="T79" fmla="*/ 95 h 360"/>
              <a:gd name="T80" fmla="*/ 265 w 361"/>
              <a:gd name="T81" fmla="*/ 95 h 360"/>
              <a:gd name="T82" fmla="*/ 265 w 361"/>
              <a:gd name="T83" fmla="*/ 100 h 360"/>
              <a:gd name="T84" fmla="*/ 265 w 361"/>
              <a:gd name="T85" fmla="*/ 260 h 360"/>
              <a:gd name="T86" fmla="*/ 265 w 361"/>
              <a:gd name="T87" fmla="*/ 264 h 360"/>
              <a:gd name="T88" fmla="*/ 261 w 361"/>
              <a:gd name="T89" fmla="*/ 265 h 360"/>
              <a:gd name="T90" fmla="*/ 100 w 361"/>
              <a:gd name="T91" fmla="*/ 265 h 360"/>
              <a:gd name="T92" fmla="*/ 96 w 361"/>
              <a:gd name="T93" fmla="*/ 264 h 360"/>
              <a:gd name="T94" fmla="*/ 95 w 361"/>
              <a:gd name="T95" fmla="*/ 260 h 360"/>
              <a:gd name="T96" fmla="*/ 225 w 361"/>
              <a:gd name="T97" fmla="*/ 124 h 360"/>
              <a:gd name="T98" fmla="*/ 164 w 361"/>
              <a:gd name="T99" fmla="*/ 124 h 360"/>
              <a:gd name="T100" fmla="*/ 124 w 361"/>
              <a:gd name="T101" fmla="*/ 163 h 360"/>
              <a:gd name="T102" fmla="*/ 124 w 361"/>
              <a:gd name="T103" fmla="*/ 225 h 360"/>
              <a:gd name="T104" fmla="*/ 135 w 361"/>
              <a:gd name="T105" fmla="*/ 236 h 360"/>
              <a:gd name="T106" fmla="*/ 225 w 361"/>
              <a:gd name="T107" fmla="*/ 236 h 360"/>
              <a:gd name="T108" fmla="*/ 237 w 361"/>
              <a:gd name="T109" fmla="*/ 225 h 360"/>
              <a:gd name="T110" fmla="*/ 237 w 361"/>
              <a:gd name="T111" fmla="*/ 135 h 360"/>
              <a:gd name="T112" fmla="*/ 225 w 361"/>
              <a:gd name="T113" fmla="*/ 124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1" h="360">
                <a:moveTo>
                  <a:pt x="361" y="332"/>
                </a:moveTo>
                <a:cubicBezTo>
                  <a:pt x="361" y="347"/>
                  <a:pt x="348" y="360"/>
                  <a:pt x="332" y="360"/>
                </a:cubicBezTo>
                <a:cubicBezTo>
                  <a:pt x="29" y="360"/>
                  <a:pt x="29" y="360"/>
                  <a:pt x="29" y="360"/>
                </a:cubicBezTo>
                <a:cubicBezTo>
                  <a:pt x="13" y="360"/>
                  <a:pt x="0" y="347"/>
                  <a:pt x="0" y="332"/>
                </a:cubicBezTo>
                <a:cubicBezTo>
                  <a:pt x="0" y="28"/>
                  <a:pt x="0" y="28"/>
                  <a:pt x="0" y="28"/>
                </a:cubicBezTo>
                <a:cubicBezTo>
                  <a:pt x="0" y="12"/>
                  <a:pt x="13" y="0"/>
                  <a:pt x="29" y="0"/>
                </a:cubicBezTo>
                <a:cubicBezTo>
                  <a:pt x="332" y="0"/>
                  <a:pt x="332" y="0"/>
                  <a:pt x="332" y="0"/>
                </a:cubicBezTo>
                <a:cubicBezTo>
                  <a:pt x="348" y="0"/>
                  <a:pt x="361" y="12"/>
                  <a:pt x="361" y="28"/>
                </a:cubicBezTo>
                <a:lnTo>
                  <a:pt x="361" y="332"/>
                </a:lnTo>
                <a:close/>
                <a:moveTo>
                  <a:pt x="332" y="300"/>
                </a:moveTo>
                <a:cubicBezTo>
                  <a:pt x="332" y="59"/>
                  <a:pt x="332" y="59"/>
                  <a:pt x="332" y="59"/>
                </a:cubicBezTo>
                <a:cubicBezTo>
                  <a:pt x="332" y="39"/>
                  <a:pt x="321" y="28"/>
                  <a:pt x="301" y="28"/>
                </a:cubicBezTo>
                <a:cubicBezTo>
                  <a:pt x="119" y="28"/>
                  <a:pt x="119" y="28"/>
                  <a:pt x="119" y="28"/>
                </a:cubicBezTo>
                <a:cubicBezTo>
                  <a:pt x="29" y="119"/>
                  <a:pt x="29" y="119"/>
                  <a:pt x="29" y="119"/>
                </a:cubicBezTo>
                <a:cubicBezTo>
                  <a:pt x="29" y="300"/>
                  <a:pt x="29" y="300"/>
                  <a:pt x="29" y="300"/>
                </a:cubicBezTo>
                <a:cubicBezTo>
                  <a:pt x="29" y="320"/>
                  <a:pt x="40" y="332"/>
                  <a:pt x="60" y="332"/>
                </a:cubicBezTo>
                <a:cubicBezTo>
                  <a:pt x="301" y="332"/>
                  <a:pt x="301" y="332"/>
                  <a:pt x="301" y="332"/>
                </a:cubicBezTo>
                <a:cubicBezTo>
                  <a:pt x="321" y="332"/>
                  <a:pt x="332" y="320"/>
                  <a:pt x="332" y="300"/>
                </a:cubicBezTo>
                <a:moveTo>
                  <a:pt x="126" y="45"/>
                </a:moveTo>
                <a:cubicBezTo>
                  <a:pt x="301" y="45"/>
                  <a:pt x="301" y="45"/>
                  <a:pt x="301" y="45"/>
                </a:cubicBezTo>
                <a:cubicBezTo>
                  <a:pt x="312" y="45"/>
                  <a:pt x="316" y="48"/>
                  <a:pt x="316" y="59"/>
                </a:cubicBezTo>
                <a:cubicBezTo>
                  <a:pt x="316" y="300"/>
                  <a:pt x="316" y="300"/>
                  <a:pt x="316" y="300"/>
                </a:cubicBezTo>
                <a:cubicBezTo>
                  <a:pt x="316" y="311"/>
                  <a:pt x="312" y="315"/>
                  <a:pt x="301" y="315"/>
                </a:cubicBezTo>
                <a:cubicBezTo>
                  <a:pt x="60" y="315"/>
                  <a:pt x="60" y="315"/>
                  <a:pt x="60" y="315"/>
                </a:cubicBezTo>
                <a:cubicBezTo>
                  <a:pt x="49" y="315"/>
                  <a:pt x="45" y="311"/>
                  <a:pt x="45" y="300"/>
                </a:cubicBezTo>
                <a:cubicBezTo>
                  <a:pt x="45" y="125"/>
                  <a:pt x="45" y="125"/>
                  <a:pt x="45" y="125"/>
                </a:cubicBezTo>
                <a:lnTo>
                  <a:pt x="126" y="45"/>
                </a:lnTo>
                <a:close/>
                <a:moveTo>
                  <a:pt x="282" y="260"/>
                </a:moveTo>
                <a:cubicBezTo>
                  <a:pt x="282" y="100"/>
                  <a:pt x="282" y="100"/>
                  <a:pt x="282" y="100"/>
                </a:cubicBezTo>
                <a:cubicBezTo>
                  <a:pt x="282" y="85"/>
                  <a:pt x="275" y="78"/>
                  <a:pt x="261" y="78"/>
                </a:cubicBezTo>
                <a:cubicBezTo>
                  <a:pt x="141" y="78"/>
                  <a:pt x="141" y="78"/>
                  <a:pt x="141" y="78"/>
                </a:cubicBezTo>
                <a:cubicBezTo>
                  <a:pt x="79" y="140"/>
                  <a:pt x="79" y="140"/>
                  <a:pt x="79" y="140"/>
                </a:cubicBezTo>
                <a:cubicBezTo>
                  <a:pt x="79" y="260"/>
                  <a:pt x="79" y="260"/>
                  <a:pt x="79" y="260"/>
                </a:cubicBezTo>
                <a:cubicBezTo>
                  <a:pt x="79" y="274"/>
                  <a:pt x="86" y="281"/>
                  <a:pt x="100" y="281"/>
                </a:cubicBezTo>
                <a:cubicBezTo>
                  <a:pt x="261" y="281"/>
                  <a:pt x="261" y="281"/>
                  <a:pt x="261" y="281"/>
                </a:cubicBezTo>
                <a:cubicBezTo>
                  <a:pt x="275" y="281"/>
                  <a:pt x="282" y="274"/>
                  <a:pt x="282" y="260"/>
                </a:cubicBezTo>
                <a:moveTo>
                  <a:pt x="95" y="260"/>
                </a:moveTo>
                <a:cubicBezTo>
                  <a:pt x="95" y="147"/>
                  <a:pt x="95" y="147"/>
                  <a:pt x="95" y="147"/>
                </a:cubicBezTo>
                <a:cubicBezTo>
                  <a:pt x="148" y="95"/>
                  <a:pt x="148" y="95"/>
                  <a:pt x="148" y="95"/>
                </a:cubicBezTo>
                <a:cubicBezTo>
                  <a:pt x="261" y="95"/>
                  <a:pt x="261" y="95"/>
                  <a:pt x="261" y="95"/>
                </a:cubicBezTo>
                <a:cubicBezTo>
                  <a:pt x="263" y="95"/>
                  <a:pt x="264" y="95"/>
                  <a:pt x="265" y="95"/>
                </a:cubicBezTo>
                <a:cubicBezTo>
                  <a:pt x="265" y="96"/>
                  <a:pt x="265" y="97"/>
                  <a:pt x="265" y="100"/>
                </a:cubicBezTo>
                <a:cubicBezTo>
                  <a:pt x="265" y="260"/>
                  <a:pt x="265" y="260"/>
                  <a:pt x="265" y="260"/>
                </a:cubicBezTo>
                <a:cubicBezTo>
                  <a:pt x="265" y="263"/>
                  <a:pt x="265" y="264"/>
                  <a:pt x="265" y="264"/>
                </a:cubicBezTo>
                <a:cubicBezTo>
                  <a:pt x="264" y="265"/>
                  <a:pt x="263" y="265"/>
                  <a:pt x="261" y="265"/>
                </a:cubicBezTo>
                <a:cubicBezTo>
                  <a:pt x="100" y="265"/>
                  <a:pt x="100" y="265"/>
                  <a:pt x="100" y="265"/>
                </a:cubicBezTo>
                <a:cubicBezTo>
                  <a:pt x="98" y="265"/>
                  <a:pt x="96" y="265"/>
                  <a:pt x="96" y="264"/>
                </a:cubicBezTo>
                <a:cubicBezTo>
                  <a:pt x="96" y="264"/>
                  <a:pt x="95" y="263"/>
                  <a:pt x="95" y="260"/>
                </a:cubicBezTo>
                <a:moveTo>
                  <a:pt x="225" y="124"/>
                </a:moveTo>
                <a:cubicBezTo>
                  <a:pt x="164" y="124"/>
                  <a:pt x="164" y="124"/>
                  <a:pt x="164" y="124"/>
                </a:cubicBezTo>
                <a:cubicBezTo>
                  <a:pt x="124" y="163"/>
                  <a:pt x="124" y="163"/>
                  <a:pt x="124" y="163"/>
                </a:cubicBezTo>
                <a:cubicBezTo>
                  <a:pt x="124" y="225"/>
                  <a:pt x="124" y="225"/>
                  <a:pt x="124" y="225"/>
                </a:cubicBezTo>
                <a:cubicBezTo>
                  <a:pt x="124" y="231"/>
                  <a:pt x="129" y="236"/>
                  <a:pt x="135" y="236"/>
                </a:cubicBezTo>
                <a:cubicBezTo>
                  <a:pt x="225" y="236"/>
                  <a:pt x="225" y="236"/>
                  <a:pt x="225" y="236"/>
                </a:cubicBezTo>
                <a:cubicBezTo>
                  <a:pt x="232" y="236"/>
                  <a:pt x="237" y="231"/>
                  <a:pt x="237" y="225"/>
                </a:cubicBezTo>
                <a:cubicBezTo>
                  <a:pt x="237" y="135"/>
                  <a:pt x="237" y="135"/>
                  <a:pt x="237" y="135"/>
                </a:cubicBezTo>
                <a:cubicBezTo>
                  <a:pt x="237" y="129"/>
                  <a:pt x="232" y="124"/>
                  <a:pt x="225" y="124"/>
                </a:cubicBezTo>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sp>
        <p:nvSpPr>
          <p:cNvPr id="259" name="Freeform 258"/>
          <p:cNvSpPr>
            <a:spLocks noEditPoints="1"/>
          </p:cNvSpPr>
          <p:nvPr/>
        </p:nvSpPr>
        <p:spPr bwMode="auto">
          <a:xfrm>
            <a:off x="8871413" y="1858018"/>
            <a:ext cx="1077683" cy="808764"/>
          </a:xfrm>
          <a:custGeom>
            <a:avLst/>
            <a:gdLst>
              <a:gd name="T0" fmla="*/ 344 w 393"/>
              <a:gd name="T1" fmla="*/ 209 h 295"/>
              <a:gd name="T2" fmla="*/ 344 w 393"/>
              <a:gd name="T3" fmla="*/ 209 h 295"/>
              <a:gd name="T4" fmla="*/ 344 w 393"/>
              <a:gd name="T5" fmla="*/ 0 h 295"/>
              <a:gd name="T6" fmla="*/ 49 w 393"/>
              <a:gd name="T7" fmla="*/ 0 h 295"/>
              <a:gd name="T8" fmla="*/ 49 w 393"/>
              <a:gd name="T9" fmla="*/ 209 h 295"/>
              <a:gd name="T10" fmla="*/ 0 w 393"/>
              <a:gd name="T11" fmla="*/ 258 h 295"/>
              <a:gd name="T12" fmla="*/ 37 w 393"/>
              <a:gd name="T13" fmla="*/ 295 h 295"/>
              <a:gd name="T14" fmla="*/ 357 w 393"/>
              <a:gd name="T15" fmla="*/ 295 h 295"/>
              <a:gd name="T16" fmla="*/ 393 w 393"/>
              <a:gd name="T17" fmla="*/ 258 h 295"/>
              <a:gd name="T18" fmla="*/ 344 w 393"/>
              <a:gd name="T19" fmla="*/ 209 h 295"/>
              <a:gd name="T20" fmla="*/ 148 w 393"/>
              <a:gd name="T21" fmla="*/ 258 h 295"/>
              <a:gd name="T22" fmla="*/ 156 w 393"/>
              <a:gd name="T23" fmla="*/ 233 h 295"/>
              <a:gd name="T24" fmla="*/ 238 w 393"/>
              <a:gd name="T25" fmla="*/ 233 h 295"/>
              <a:gd name="T26" fmla="*/ 246 w 393"/>
              <a:gd name="T27" fmla="*/ 258 h 295"/>
              <a:gd name="T28" fmla="*/ 148 w 393"/>
              <a:gd name="T29" fmla="*/ 258 h 295"/>
              <a:gd name="T30" fmla="*/ 320 w 393"/>
              <a:gd name="T31" fmla="*/ 196 h 295"/>
              <a:gd name="T32" fmla="*/ 74 w 393"/>
              <a:gd name="T33" fmla="*/ 196 h 295"/>
              <a:gd name="T34" fmla="*/ 74 w 393"/>
              <a:gd name="T35" fmla="*/ 24 h 295"/>
              <a:gd name="T36" fmla="*/ 320 w 393"/>
              <a:gd name="T37" fmla="*/ 24 h 295"/>
              <a:gd name="T38" fmla="*/ 320 w 393"/>
              <a:gd name="T39" fmla="*/ 19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3" h="295">
                <a:moveTo>
                  <a:pt x="344" y="209"/>
                </a:moveTo>
                <a:cubicBezTo>
                  <a:pt x="344" y="209"/>
                  <a:pt x="344" y="209"/>
                  <a:pt x="344" y="209"/>
                </a:cubicBezTo>
                <a:cubicBezTo>
                  <a:pt x="344" y="0"/>
                  <a:pt x="344" y="0"/>
                  <a:pt x="344" y="0"/>
                </a:cubicBezTo>
                <a:cubicBezTo>
                  <a:pt x="49" y="0"/>
                  <a:pt x="49" y="0"/>
                  <a:pt x="49" y="0"/>
                </a:cubicBezTo>
                <a:cubicBezTo>
                  <a:pt x="49" y="209"/>
                  <a:pt x="49" y="209"/>
                  <a:pt x="49" y="209"/>
                </a:cubicBezTo>
                <a:cubicBezTo>
                  <a:pt x="0" y="258"/>
                  <a:pt x="0" y="258"/>
                  <a:pt x="0" y="258"/>
                </a:cubicBezTo>
                <a:cubicBezTo>
                  <a:pt x="0" y="278"/>
                  <a:pt x="17" y="295"/>
                  <a:pt x="37" y="295"/>
                </a:cubicBezTo>
                <a:cubicBezTo>
                  <a:pt x="357" y="295"/>
                  <a:pt x="357" y="295"/>
                  <a:pt x="357" y="295"/>
                </a:cubicBezTo>
                <a:cubicBezTo>
                  <a:pt x="377" y="295"/>
                  <a:pt x="393" y="278"/>
                  <a:pt x="393" y="258"/>
                </a:cubicBezTo>
                <a:lnTo>
                  <a:pt x="344" y="209"/>
                </a:lnTo>
                <a:close/>
                <a:moveTo>
                  <a:pt x="148" y="258"/>
                </a:moveTo>
                <a:cubicBezTo>
                  <a:pt x="156" y="233"/>
                  <a:pt x="156" y="233"/>
                  <a:pt x="156" y="233"/>
                </a:cubicBezTo>
                <a:cubicBezTo>
                  <a:pt x="238" y="233"/>
                  <a:pt x="238" y="233"/>
                  <a:pt x="238" y="233"/>
                </a:cubicBezTo>
                <a:cubicBezTo>
                  <a:pt x="246" y="258"/>
                  <a:pt x="246" y="258"/>
                  <a:pt x="246" y="258"/>
                </a:cubicBezTo>
                <a:lnTo>
                  <a:pt x="148" y="258"/>
                </a:lnTo>
                <a:close/>
                <a:moveTo>
                  <a:pt x="320" y="196"/>
                </a:moveTo>
                <a:cubicBezTo>
                  <a:pt x="74" y="196"/>
                  <a:pt x="74" y="196"/>
                  <a:pt x="74" y="196"/>
                </a:cubicBezTo>
                <a:cubicBezTo>
                  <a:pt x="74" y="24"/>
                  <a:pt x="74" y="24"/>
                  <a:pt x="74" y="24"/>
                </a:cubicBezTo>
                <a:cubicBezTo>
                  <a:pt x="320" y="24"/>
                  <a:pt x="320" y="24"/>
                  <a:pt x="320" y="24"/>
                </a:cubicBezTo>
                <a:lnTo>
                  <a:pt x="320" y="196"/>
                </a:lnTo>
                <a:close/>
              </a:path>
            </a:pathLst>
          </a:custGeom>
          <a:solidFill>
            <a:schemeClr val="accent1"/>
          </a:solidFill>
          <a:ln>
            <a:noFill/>
          </a:ln>
          <a:extLst/>
        </p:spPr>
        <p:txBody>
          <a:bodyPr vert="horz" wrap="square" lIns="121899" tIns="60949" rIns="121899" bIns="60949" numCol="1" anchor="t" anchorCtr="0" compatLnSpc="1">
            <a:prstTxWarp prst="textNoShape">
              <a:avLst/>
            </a:prstTxWarp>
          </a:bodyPr>
          <a:lstStyle/>
          <a:p>
            <a:endParaRPr lang="en-US"/>
          </a:p>
        </p:txBody>
      </p:sp>
      <p:cxnSp>
        <p:nvCxnSpPr>
          <p:cNvPr id="260" name="Straight Connector 259"/>
          <p:cNvCxnSpPr/>
          <p:nvPr/>
        </p:nvCxnSpPr>
        <p:spPr>
          <a:xfrm>
            <a:off x="1950051" y="2217669"/>
            <a:ext cx="1714054" cy="127928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V="1">
            <a:off x="1950050" y="1760197"/>
            <a:ext cx="849424" cy="466632"/>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1950050" y="2220983"/>
            <a:ext cx="392098" cy="63632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2342149" y="2381685"/>
            <a:ext cx="1817363" cy="47562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4159511" y="2381686"/>
            <a:ext cx="0" cy="7789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1431333" y="3160602"/>
            <a:ext cx="617117" cy="49187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3421126" y="3496952"/>
            <a:ext cx="242978" cy="11420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3421126" y="4638968"/>
            <a:ext cx="2215198"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4159511" y="2539145"/>
            <a:ext cx="1722953" cy="6214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H="1">
            <a:off x="5765067" y="2539145"/>
            <a:ext cx="117397" cy="6214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4159511" y="3160601"/>
            <a:ext cx="1605554"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5765065" y="3160602"/>
            <a:ext cx="1445649" cy="67786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H="1">
            <a:off x="2672822" y="3160601"/>
            <a:ext cx="1486689" cy="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4667938" y="4638968"/>
            <a:ext cx="968386" cy="1014795"/>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H="1" flipV="1">
            <a:off x="4432750" y="4535333"/>
            <a:ext cx="236416" cy="1118431"/>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669166" y="3708582"/>
            <a:ext cx="662438" cy="1945181"/>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1726271" y="3979735"/>
            <a:ext cx="741170" cy="98010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H="1" flipV="1">
            <a:off x="1431332" y="3652479"/>
            <a:ext cx="1036109" cy="32725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H="1" flipV="1">
            <a:off x="1431332" y="4535334"/>
            <a:ext cx="294939" cy="424509"/>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2146099" y="5653763"/>
            <a:ext cx="1518005" cy="7014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4667938" y="5653764"/>
            <a:ext cx="1239249" cy="36853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a:off x="6753632" y="3838462"/>
            <a:ext cx="457081" cy="2123916"/>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flipV="1">
            <a:off x="5882464" y="2539146"/>
            <a:ext cx="1328250" cy="129931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7210714" y="1945963"/>
            <a:ext cx="1152227" cy="1878988"/>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5765065" y="2556884"/>
            <a:ext cx="2952323" cy="603717"/>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6753633" y="5233724"/>
            <a:ext cx="2226153" cy="728653"/>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H="1" flipV="1">
            <a:off x="7642492" y="4260159"/>
            <a:ext cx="1337294" cy="973565"/>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H="1" flipV="1">
            <a:off x="6222858" y="3798259"/>
            <a:ext cx="1419633" cy="46190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7642492" y="4260159"/>
            <a:ext cx="103601" cy="672944"/>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7746094" y="4937145"/>
            <a:ext cx="1233692" cy="296580"/>
          </a:xfrm>
          <a:prstGeom prst="line">
            <a:avLst/>
          </a:prstGeom>
          <a:ln w="12700" cap="rnd">
            <a:solidFill>
              <a:schemeClr val="tx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0" name="Freeform 13"/>
          <p:cNvSpPr>
            <a:spLocks noEditPoints="1"/>
          </p:cNvSpPr>
          <p:nvPr/>
        </p:nvSpPr>
        <p:spPr bwMode="auto">
          <a:xfrm>
            <a:off x="4333590" y="1931727"/>
            <a:ext cx="470111" cy="886809"/>
          </a:xfrm>
          <a:custGeom>
            <a:avLst/>
            <a:gdLst>
              <a:gd name="T0" fmla="*/ 204 w 204"/>
              <a:gd name="T1" fmla="*/ 356 h 385"/>
              <a:gd name="T2" fmla="*/ 176 w 204"/>
              <a:gd name="T3" fmla="*/ 385 h 385"/>
              <a:gd name="T4" fmla="*/ 29 w 204"/>
              <a:gd name="T5" fmla="*/ 385 h 385"/>
              <a:gd name="T6" fmla="*/ 0 w 204"/>
              <a:gd name="T7" fmla="*/ 356 h 385"/>
              <a:gd name="T8" fmla="*/ 0 w 204"/>
              <a:gd name="T9" fmla="*/ 29 h 385"/>
              <a:gd name="T10" fmla="*/ 29 w 204"/>
              <a:gd name="T11" fmla="*/ 0 h 385"/>
              <a:gd name="T12" fmla="*/ 176 w 204"/>
              <a:gd name="T13" fmla="*/ 0 h 385"/>
              <a:gd name="T14" fmla="*/ 204 w 204"/>
              <a:gd name="T15" fmla="*/ 29 h 385"/>
              <a:gd name="T16" fmla="*/ 204 w 204"/>
              <a:gd name="T17" fmla="*/ 356 h 385"/>
              <a:gd name="T18" fmla="*/ 190 w 204"/>
              <a:gd name="T19" fmla="*/ 37 h 385"/>
              <a:gd name="T20" fmla="*/ 187 w 204"/>
              <a:gd name="T21" fmla="*/ 34 h 385"/>
              <a:gd name="T22" fmla="*/ 18 w 204"/>
              <a:gd name="T23" fmla="*/ 34 h 385"/>
              <a:gd name="T24" fmla="*/ 15 w 204"/>
              <a:gd name="T25" fmla="*/ 37 h 385"/>
              <a:gd name="T26" fmla="*/ 15 w 204"/>
              <a:gd name="T27" fmla="*/ 342 h 385"/>
              <a:gd name="T28" fmla="*/ 18 w 204"/>
              <a:gd name="T29" fmla="*/ 345 h 385"/>
              <a:gd name="T30" fmla="*/ 187 w 204"/>
              <a:gd name="T31" fmla="*/ 345 h 385"/>
              <a:gd name="T32" fmla="*/ 190 w 204"/>
              <a:gd name="T33" fmla="*/ 342 h 385"/>
              <a:gd name="T34" fmla="*/ 190 w 204"/>
              <a:gd name="T35" fmla="*/ 37 h 385"/>
              <a:gd name="T36" fmla="*/ 122 w 204"/>
              <a:gd name="T37" fmla="*/ 362 h 385"/>
              <a:gd name="T38" fmla="*/ 116 w 204"/>
              <a:gd name="T39" fmla="*/ 356 h 385"/>
              <a:gd name="T40" fmla="*/ 89 w 204"/>
              <a:gd name="T41" fmla="*/ 356 h 385"/>
              <a:gd name="T42" fmla="*/ 83 w 204"/>
              <a:gd name="T43" fmla="*/ 362 h 385"/>
              <a:gd name="T44" fmla="*/ 83 w 204"/>
              <a:gd name="T45" fmla="*/ 365 h 385"/>
              <a:gd name="T46" fmla="*/ 89 w 204"/>
              <a:gd name="T47" fmla="*/ 371 h 385"/>
              <a:gd name="T48" fmla="*/ 116 w 204"/>
              <a:gd name="T49" fmla="*/ 371 h 385"/>
              <a:gd name="T50" fmla="*/ 122 w 204"/>
              <a:gd name="T51" fmla="*/ 365 h 385"/>
              <a:gd name="T52" fmla="*/ 122 w 204"/>
              <a:gd name="T53" fmla="*/ 362 h 385"/>
              <a:gd name="T54" fmla="*/ 123 w 204"/>
              <a:gd name="T55" fmla="*/ 17 h 385"/>
              <a:gd name="T56" fmla="*/ 121 w 204"/>
              <a:gd name="T57" fmla="*/ 15 h 385"/>
              <a:gd name="T58" fmla="*/ 84 w 204"/>
              <a:gd name="T59" fmla="*/ 15 h 385"/>
              <a:gd name="T60" fmla="*/ 82 w 204"/>
              <a:gd name="T61" fmla="*/ 17 h 385"/>
              <a:gd name="T62" fmla="*/ 84 w 204"/>
              <a:gd name="T63" fmla="*/ 19 h 385"/>
              <a:gd name="T64" fmla="*/ 121 w 204"/>
              <a:gd name="T65" fmla="*/ 19 h 385"/>
              <a:gd name="T66" fmla="*/ 123 w 204"/>
              <a:gd name="T6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385">
                <a:moveTo>
                  <a:pt x="204" y="356"/>
                </a:moveTo>
                <a:cubicBezTo>
                  <a:pt x="204" y="372"/>
                  <a:pt x="191" y="385"/>
                  <a:pt x="176" y="385"/>
                </a:cubicBezTo>
                <a:cubicBezTo>
                  <a:pt x="29" y="385"/>
                  <a:pt x="29" y="385"/>
                  <a:pt x="29" y="385"/>
                </a:cubicBezTo>
                <a:cubicBezTo>
                  <a:pt x="13" y="385"/>
                  <a:pt x="0" y="372"/>
                  <a:pt x="0" y="356"/>
                </a:cubicBezTo>
                <a:cubicBezTo>
                  <a:pt x="0" y="29"/>
                  <a:pt x="0" y="29"/>
                  <a:pt x="0" y="29"/>
                </a:cubicBezTo>
                <a:cubicBezTo>
                  <a:pt x="0" y="13"/>
                  <a:pt x="13" y="0"/>
                  <a:pt x="29" y="0"/>
                </a:cubicBezTo>
                <a:cubicBezTo>
                  <a:pt x="176" y="0"/>
                  <a:pt x="176" y="0"/>
                  <a:pt x="176" y="0"/>
                </a:cubicBezTo>
                <a:cubicBezTo>
                  <a:pt x="191" y="0"/>
                  <a:pt x="204" y="13"/>
                  <a:pt x="204" y="29"/>
                </a:cubicBezTo>
                <a:lnTo>
                  <a:pt x="204" y="356"/>
                </a:lnTo>
                <a:close/>
                <a:moveTo>
                  <a:pt x="190" y="37"/>
                </a:moveTo>
                <a:cubicBezTo>
                  <a:pt x="190" y="36"/>
                  <a:pt x="189" y="34"/>
                  <a:pt x="187" y="34"/>
                </a:cubicBezTo>
                <a:cubicBezTo>
                  <a:pt x="18" y="34"/>
                  <a:pt x="18" y="34"/>
                  <a:pt x="18" y="34"/>
                </a:cubicBezTo>
                <a:cubicBezTo>
                  <a:pt x="16" y="34"/>
                  <a:pt x="15" y="36"/>
                  <a:pt x="15" y="37"/>
                </a:cubicBezTo>
                <a:cubicBezTo>
                  <a:pt x="15" y="342"/>
                  <a:pt x="15" y="342"/>
                  <a:pt x="15" y="342"/>
                </a:cubicBezTo>
                <a:cubicBezTo>
                  <a:pt x="15" y="343"/>
                  <a:pt x="16" y="345"/>
                  <a:pt x="18" y="345"/>
                </a:cubicBezTo>
                <a:cubicBezTo>
                  <a:pt x="187" y="345"/>
                  <a:pt x="187" y="345"/>
                  <a:pt x="187" y="345"/>
                </a:cubicBezTo>
                <a:cubicBezTo>
                  <a:pt x="189" y="345"/>
                  <a:pt x="190" y="343"/>
                  <a:pt x="190" y="342"/>
                </a:cubicBezTo>
                <a:lnTo>
                  <a:pt x="190" y="37"/>
                </a:lnTo>
                <a:close/>
                <a:moveTo>
                  <a:pt x="122" y="362"/>
                </a:moveTo>
                <a:cubicBezTo>
                  <a:pt x="122" y="359"/>
                  <a:pt x="119" y="356"/>
                  <a:pt x="116" y="356"/>
                </a:cubicBezTo>
                <a:cubicBezTo>
                  <a:pt x="89" y="356"/>
                  <a:pt x="89" y="356"/>
                  <a:pt x="89" y="356"/>
                </a:cubicBezTo>
                <a:cubicBezTo>
                  <a:pt x="86" y="356"/>
                  <a:pt x="83" y="359"/>
                  <a:pt x="83" y="362"/>
                </a:cubicBezTo>
                <a:cubicBezTo>
                  <a:pt x="83" y="365"/>
                  <a:pt x="83" y="365"/>
                  <a:pt x="83" y="365"/>
                </a:cubicBezTo>
                <a:cubicBezTo>
                  <a:pt x="83" y="368"/>
                  <a:pt x="86" y="371"/>
                  <a:pt x="89" y="371"/>
                </a:cubicBezTo>
                <a:cubicBezTo>
                  <a:pt x="116" y="371"/>
                  <a:pt x="116" y="371"/>
                  <a:pt x="116" y="371"/>
                </a:cubicBezTo>
                <a:cubicBezTo>
                  <a:pt x="119" y="371"/>
                  <a:pt x="122" y="368"/>
                  <a:pt x="122" y="365"/>
                </a:cubicBezTo>
                <a:lnTo>
                  <a:pt x="122" y="362"/>
                </a:lnTo>
                <a:close/>
                <a:moveTo>
                  <a:pt x="123" y="17"/>
                </a:moveTo>
                <a:cubicBezTo>
                  <a:pt x="123" y="16"/>
                  <a:pt x="122" y="15"/>
                  <a:pt x="121" y="15"/>
                </a:cubicBezTo>
                <a:cubicBezTo>
                  <a:pt x="84" y="15"/>
                  <a:pt x="84" y="15"/>
                  <a:pt x="84" y="15"/>
                </a:cubicBezTo>
                <a:cubicBezTo>
                  <a:pt x="83" y="15"/>
                  <a:pt x="82" y="16"/>
                  <a:pt x="82" y="17"/>
                </a:cubicBezTo>
                <a:cubicBezTo>
                  <a:pt x="82" y="18"/>
                  <a:pt x="83" y="19"/>
                  <a:pt x="84" y="19"/>
                </a:cubicBezTo>
                <a:cubicBezTo>
                  <a:pt x="121" y="19"/>
                  <a:pt x="121" y="19"/>
                  <a:pt x="121" y="19"/>
                </a:cubicBezTo>
                <a:cubicBezTo>
                  <a:pt x="122" y="19"/>
                  <a:pt x="123" y="18"/>
                  <a:pt x="123" y="17"/>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1" name="Freeform 13"/>
          <p:cNvSpPr>
            <a:spLocks noEditPoints="1"/>
          </p:cNvSpPr>
          <p:nvPr/>
        </p:nvSpPr>
        <p:spPr bwMode="auto">
          <a:xfrm>
            <a:off x="1446293" y="5068629"/>
            <a:ext cx="551357" cy="1040071"/>
          </a:xfrm>
          <a:custGeom>
            <a:avLst/>
            <a:gdLst>
              <a:gd name="T0" fmla="*/ 204 w 204"/>
              <a:gd name="T1" fmla="*/ 356 h 385"/>
              <a:gd name="T2" fmla="*/ 176 w 204"/>
              <a:gd name="T3" fmla="*/ 385 h 385"/>
              <a:gd name="T4" fmla="*/ 29 w 204"/>
              <a:gd name="T5" fmla="*/ 385 h 385"/>
              <a:gd name="T6" fmla="*/ 0 w 204"/>
              <a:gd name="T7" fmla="*/ 356 h 385"/>
              <a:gd name="T8" fmla="*/ 0 w 204"/>
              <a:gd name="T9" fmla="*/ 29 h 385"/>
              <a:gd name="T10" fmla="*/ 29 w 204"/>
              <a:gd name="T11" fmla="*/ 0 h 385"/>
              <a:gd name="T12" fmla="*/ 176 w 204"/>
              <a:gd name="T13" fmla="*/ 0 h 385"/>
              <a:gd name="T14" fmla="*/ 204 w 204"/>
              <a:gd name="T15" fmla="*/ 29 h 385"/>
              <a:gd name="T16" fmla="*/ 204 w 204"/>
              <a:gd name="T17" fmla="*/ 356 h 385"/>
              <a:gd name="T18" fmla="*/ 190 w 204"/>
              <a:gd name="T19" fmla="*/ 37 h 385"/>
              <a:gd name="T20" fmla="*/ 187 w 204"/>
              <a:gd name="T21" fmla="*/ 34 h 385"/>
              <a:gd name="T22" fmla="*/ 18 w 204"/>
              <a:gd name="T23" fmla="*/ 34 h 385"/>
              <a:gd name="T24" fmla="*/ 15 w 204"/>
              <a:gd name="T25" fmla="*/ 37 h 385"/>
              <a:gd name="T26" fmla="*/ 15 w 204"/>
              <a:gd name="T27" fmla="*/ 342 h 385"/>
              <a:gd name="T28" fmla="*/ 18 w 204"/>
              <a:gd name="T29" fmla="*/ 345 h 385"/>
              <a:gd name="T30" fmla="*/ 187 w 204"/>
              <a:gd name="T31" fmla="*/ 345 h 385"/>
              <a:gd name="T32" fmla="*/ 190 w 204"/>
              <a:gd name="T33" fmla="*/ 342 h 385"/>
              <a:gd name="T34" fmla="*/ 190 w 204"/>
              <a:gd name="T35" fmla="*/ 37 h 385"/>
              <a:gd name="T36" fmla="*/ 122 w 204"/>
              <a:gd name="T37" fmla="*/ 362 h 385"/>
              <a:gd name="T38" fmla="*/ 116 w 204"/>
              <a:gd name="T39" fmla="*/ 356 h 385"/>
              <a:gd name="T40" fmla="*/ 89 w 204"/>
              <a:gd name="T41" fmla="*/ 356 h 385"/>
              <a:gd name="T42" fmla="*/ 83 w 204"/>
              <a:gd name="T43" fmla="*/ 362 h 385"/>
              <a:gd name="T44" fmla="*/ 83 w 204"/>
              <a:gd name="T45" fmla="*/ 365 h 385"/>
              <a:gd name="T46" fmla="*/ 89 w 204"/>
              <a:gd name="T47" fmla="*/ 371 h 385"/>
              <a:gd name="T48" fmla="*/ 116 w 204"/>
              <a:gd name="T49" fmla="*/ 371 h 385"/>
              <a:gd name="T50" fmla="*/ 122 w 204"/>
              <a:gd name="T51" fmla="*/ 365 h 385"/>
              <a:gd name="T52" fmla="*/ 122 w 204"/>
              <a:gd name="T53" fmla="*/ 362 h 385"/>
              <a:gd name="T54" fmla="*/ 123 w 204"/>
              <a:gd name="T55" fmla="*/ 17 h 385"/>
              <a:gd name="T56" fmla="*/ 121 w 204"/>
              <a:gd name="T57" fmla="*/ 15 h 385"/>
              <a:gd name="T58" fmla="*/ 84 w 204"/>
              <a:gd name="T59" fmla="*/ 15 h 385"/>
              <a:gd name="T60" fmla="*/ 82 w 204"/>
              <a:gd name="T61" fmla="*/ 17 h 385"/>
              <a:gd name="T62" fmla="*/ 84 w 204"/>
              <a:gd name="T63" fmla="*/ 19 h 385"/>
              <a:gd name="T64" fmla="*/ 121 w 204"/>
              <a:gd name="T65" fmla="*/ 19 h 385"/>
              <a:gd name="T66" fmla="*/ 123 w 204"/>
              <a:gd name="T67" fmla="*/ 1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 h="385">
                <a:moveTo>
                  <a:pt x="204" y="356"/>
                </a:moveTo>
                <a:cubicBezTo>
                  <a:pt x="204" y="372"/>
                  <a:pt x="191" y="385"/>
                  <a:pt x="176" y="385"/>
                </a:cubicBezTo>
                <a:cubicBezTo>
                  <a:pt x="29" y="385"/>
                  <a:pt x="29" y="385"/>
                  <a:pt x="29" y="385"/>
                </a:cubicBezTo>
                <a:cubicBezTo>
                  <a:pt x="13" y="385"/>
                  <a:pt x="0" y="372"/>
                  <a:pt x="0" y="356"/>
                </a:cubicBezTo>
                <a:cubicBezTo>
                  <a:pt x="0" y="29"/>
                  <a:pt x="0" y="29"/>
                  <a:pt x="0" y="29"/>
                </a:cubicBezTo>
                <a:cubicBezTo>
                  <a:pt x="0" y="13"/>
                  <a:pt x="13" y="0"/>
                  <a:pt x="29" y="0"/>
                </a:cubicBezTo>
                <a:cubicBezTo>
                  <a:pt x="176" y="0"/>
                  <a:pt x="176" y="0"/>
                  <a:pt x="176" y="0"/>
                </a:cubicBezTo>
                <a:cubicBezTo>
                  <a:pt x="191" y="0"/>
                  <a:pt x="204" y="13"/>
                  <a:pt x="204" y="29"/>
                </a:cubicBezTo>
                <a:lnTo>
                  <a:pt x="204" y="356"/>
                </a:lnTo>
                <a:close/>
                <a:moveTo>
                  <a:pt x="190" y="37"/>
                </a:moveTo>
                <a:cubicBezTo>
                  <a:pt x="190" y="36"/>
                  <a:pt x="189" y="34"/>
                  <a:pt x="187" y="34"/>
                </a:cubicBezTo>
                <a:cubicBezTo>
                  <a:pt x="18" y="34"/>
                  <a:pt x="18" y="34"/>
                  <a:pt x="18" y="34"/>
                </a:cubicBezTo>
                <a:cubicBezTo>
                  <a:pt x="16" y="34"/>
                  <a:pt x="15" y="36"/>
                  <a:pt x="15" y="37"/>
                </a:cubicBezTo>
                <a:cubicBezTo>
                  <a:pt x="15" y="342"/>
                  <a:pt x="15" y="342"/>
                  <a:pt x="15" y="342"/>
                </a:cubicBezTo>
                <a:cubicBezTo>
                  <a:pt x="15" y="343"/>
                  <a:pt x="16" y="345"/>
                  <a:pt x="18" y="345"/>
                </a:cubicBezTo>
                <a:cubicBezTo>
                  <a:pt x="187" y="345"/>
                  <a:pt x="187" y="345"/>
                  <a:pt x="187" y="345"/>
                </a:cubicBezTo>
                <a:cubicBezTo>
                  <a:pt x="189" y="345"/>
                  <a:pt x="190" y="343"/>
                  <a:pt x="190" y="342"/>
                </a:cubicBezTo>
                <a:lnTo>
                  <a:pt x="190" y="37"/>
                </a:lnTo>
                <a:close/>
                <a:moveTo>
                  <a:pt x="122" y="362"/>
                </a:moveTo>
                <a:cubicBezTo>
                  <a:pt x="122" y="359"/>
                  <a:pt x="119" y="356"/>
                  <a:pt x="116" y="356"/>
                </a:cubicBezTo>
                <a:cubicBezTo>
                  <a:pt x="89" y="356"/>
                  <a:pt x="89" y="356"/>
                  <a:pt x="89" y="356"/>
                </a:cubicBezTo>
                <a:cubicBezTo>
                  <a:pt x="86" y="356"/>
                  <a:pt x="83" y="359"/>
                  <a:pt x="83" y="362"/>
                </a:cubicBezTo>
                <a:cubicBezTo>
                  <a:pt x="83" y="365"/>
                  <a:pt x="83" y="365"/>
                  <a:pt x="83" y="365"/>
                </a:cubicBezTo>
                <a:cubicBezTo>
                  <a:pt x="83" y="368"/>
                  <a:pt x="86" y="371"/>
                  <a:pt x="89" y="371"/>
                </a:cubicBezTo>
                <a:cubicBezTo>
                  <a:pt x="116" y="371"/>
                  <a:pt x="116" y="371"/>
                  <a:pt x="116" y="371"/>
                </a:cubicBezTo>
                <a:cubicBezTo>
                  <a:pt x="119" y="371"/>
                  <a:pt x="122" y="368"/>
                  <a:pt x="122" y="365"/>
                </a:cubicBezTo>
                <a:lnTo>
                  <a:pt x="122" y="362"/>
                </a:lnTo>
                <a:close/>
                <a:moveTo>
                  <a:pt x="123" y="17"/>
                </a:moveTo>
                <a:cubicBezTo>
                  <a:pt x="123" y="16"/>
                  <a:pt x="122" y="15"/>
                  <a:pt x="121" y="15"/>
                </a:cubicBezTo>
                <a:cubicBezTo>
                  <a:pt x="84" y="15"/>
                  <a:pt x="84" y="15"/>
                  <a:pt x="84" y="15"/>
                </a:cubicBezTo>
                <a:cubicBezTo>
                  <a:pt x="83" y="15"/>
                  <a:pt x="82" y="16"/>
                  <a:pt x="82" y="17"/>
                </a:cubicBezTo>
                <a:cubicBezTo>
                  <a:pt x="82" y="18"/>
                  <a:pt x="83" y="19"/>
                  <a:pt x="84" y="19"/>
                </a:cubicBezTo>
                <a:cubicBezTo>
                  <a:pt x="121" y="19"/>
                  <a:pt x="121" y="19"/>
                  <a:pt x="121" y="19"/>
                </a:cubicBezTo>
                <a:cubicBezTo>
                  <a:pt x="122" y="19"/>
                  <a:pt x="123" y="18"/>
                  <a:pt x="123" y="17"/>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2" name="Freeform 35"/>
          <p:cNvSpPr>
            <a:spLocks noEditPoints="1"/>
          </p:cNvSpPr>
          <p:nvPr/>
        </p:nvSpPr>
        <p:spPr bwMode="auto">
          <a:xfrm>
            <a:off x="2672822" y="1615849"/>
            <a:ext cx="1273775" cy="601819"/>
          </a:xfrm>
          <a:custGeom>
            <a:avLst/>
            <a:gdLst>
              <a:gd name="T0" fmla="*/ 154 w 383"/>
              <a:gd name="T1" fmla="*/ 19 h 181"/>
              <a:gd name="T2" fmla="*/ 161 w 383"/>
              <a:gd name="T3" fmla="*/ 0 h 181"/>
              <a:gd name="T4" fmla="*/ 146 w 383"/>
              <a:gd name="T5" fmla="*/ 93 h 181"/>
              <a:gd name="T6" fmla="*/ 137 w 383"/>
              <a:gd name="T7" fmla="*/ 27 h 181"/>
              <a:gd name="T8" fmla="*/ 78 w 383"/>
              <a:gd name="T9" fmla="*/ 56 h 181"/>
              <a:gd name="T10" fmla="*/ 66 w 383"/>
              <a:gd name="T11" fmla="*/ 88 h 181"/>
              <a:gd name="T12" fmla="*/ 9 w 383"/>
              <a:gd name="T13" fmla="*/ 109 h 181"/>
              <a:gd name="T14" fmla="*/ 5 w 383"/>
              <a:gd name="T15" fmla="*/ 144 h 181"/>
              <a:gd name="T16" fmla="*/ 0 w 383"/>
              <a:gd name="T17" fmla="*/ 160 h 181"/>
              <a:gd name="T18" fmla="*/ 40 w 383"/>
              <a:gd name="T19" fmla="*/ 181 h 181"/>
              <a:gd name="T20" fmla="*/ 129 w 383"/>
              <a:gd name="T21" fmla="*/ 160 h 181"/>
              <a:gd name="T22" fmla="*/ 173 w 383"/>
              <a:gd name="T23" fmla="*/ 160 h 181"/>
              <a:gd name="T24" fmla="*/ 201 w 383"/>
              <a:gd name="T25" fmla="*/ 181 h 181"/>
              <a:gd name="T26" fmla="*/ 275 w 383"/>
              <a:gd name="T27" fmla="*/ 160 h 181"/>
              <a:gd name="T28" fmla="*/ 319 w 383"/>
              <a:gd name="T29" fmla="*/ 160 h 181"/>
              <a:gd name="T30" fmla="*/ 347 w 383"/>
              <a:gd name="T31" fmla="*/ 181 h 181"/>
              <a:gd name="T32" fmla="*/ 383 w 383"/>
              <a:gd name="T33" fmla="*/ 160 h 181"/>
              <a:gd name="T34" fmla="*/ 154 w 383"/>
              <a:gd name="T35" fmla="*/ 30 h 181"/>
              <a:gd name="T36" fmla="*/ 30 w 383"/>
              <a:gd name="T37" fmla="*/ 159 h 181"/>
              <a:gd name="T38" fmla="*/ 50 w 383"/>
              <a:gd name="T39" fmla="*/ 159 h 181"/>
              <a:gd name="T40" fmla="*/ 116 w 383"/>
              <a:gd name="T41" fmla="*/ 93 h 181"/>
              <a:gd name="T42" fmla="*/ 89 w 383"/>
              <a:gd name="T43" fmla="*/ 80 h 181"/>
              <a:gd name="T44" fmla="*/ 85 w 383"/>
              <a:gd name="T45" fmla="*/ 82 h 181"/>
              <a:gd name="T46" fmla="*/ 73 w 383"/>
              <a:gd name="T47" fmla="*/ 93 h 181"/>
              <a:gd name="T48" fmla="*/ 80 w 383"/>
              <a:gd name="T49" fmla="*/ 65 h 181"/>
              <a:gd name="T50" fmla="*/ 116 w 383"/>
              <a:gd name="T51" fmla="*/ 93 h 181"/>
              <a:gd name="T52" fmla="*/ 141 w 383"/>
              <a:gd name="T53" fmla="*/ 159 h 181"/>
              <a:gd name="T54" fmla="*/ 161 w 383"/>
              <a:gd name="T55" fmla="*/ 159 h 181"/>
              <a:gd name="T56" fmla="*/ 201 w 383"/>
              <a:gd name="T57" fmla="*/ 169 h 181"/>
              <a:gd name="T58" fmla="*/ 201 w 383"/>
              <a:gd name="T59" fmla="*/ 149 h 181"/>
              <a:gd name="T60" fmla="*/ 201 w 383"/>
              <a:gd name="T61" fmla="*/ 169 h 181"/>
              <a:gd name="T62" fmla="*/ 287 w 383"/>
              <a:gd name="T63" fmla="*/ 159 h 181"/>
              <a:gd name="T64" fmla="*/ 307 w 383"/>
              <a:gd name="T65" fmla="*/ 159 h 181"/>
              <a:gd name="T66" fmla="*/ 347 w 383"/>
              <a:gd name="T67" fmla="*/ 169 h 181"/>
              <a:gd name="T68" fmla="*/ 347 w 383"/>
              <a:gd name="T69" fmla="*/ 149 h 181"/>
              <a:gd name="T70" fmla="*/ 347 w 383"/>
              <a:gd name="T71" fmla="*/ 16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3" h="181">
                <a:moveTo>
                  <a:pt x="154" y="30"/>
                </a:moveTo>
                <a:cubicBezTo>
                  <a:pt x="154" y="19"/>
                  <a:pt x="154" y="19"/>
                  <a:pt x="154" y="19"/>
                </a:cubicBezTo>
                <a:cubicBezTo>
                  <a:pt x="167" y="6"/>
                  <a:pt x="167" y="6"/>
                  <a:pt x="167" y="6"/>
                </a:cubicBezTo>
                <a:cubicBezTo>
                  <a:pt x="161" y="0"/>
                  <a:pt x="161" y="0"/>
                  <a:pt x="161" y="0"/>
                </a:cubicBezTo>
                <a:cubicBezTo>
                  <a:pt x="146" y="16"/>
                  <a:pt x="146" y="16"/>
                  <a:pt x="146" y="16"/>
                </a:cubicBezTo>
                <a:cubicBezTo>
                  <a:pt x="146" y="93"/>
                  <a:pt x="146" y="93"/>
                  <a:pt x="146" y="93"/>
                </a:cubicBezTo>
                <a:cubicBezTo>
                  <a:pt x="137" y="93"/>
                  <a:pt x="137" y="93"/>
                  <a:pt x="137" y="93"/>
                </a:cubicBezTo>
                <a:cubicBezTo>
                  <a:pt x="137" y="27"/>
                  <a:pt x="137" y="27"/>
                  <a:pt x="137" y="27"/>
                </a:cubicBezTo>
                <a:cubicBezTo>
                  <a:pt x="106" y="31"/>
                  <a:pt x="89" y="49"/>
                  <a:pt x="83" y="56"/>
                </a:cubicBezTo>
                <a:cubicBezTo>
                  <a:pt x="78" y="56"/>
                  <a:pt x="78" y="56"/>
                  <a:pt x="78" y="56"/>
                </a:cubicBezTo>
                <a:cubicBezTo>
                  <a:pt x="75" y="56"/>
                  <a:pt x="73" y="58"/>
                  <a:pt x="72" y="60"/>
                </a:cubicBezTo>
                <a:cubicBezTo>
                  <a:pt x="66" y="88"/>
                  <a:pt x="66" y="88"/>
                  <a:pt x="66" y="88"/>
                </a:cubicBezTo>
                <a:cubicBezTo>
                  <a:pt x="65" y="90"/>
                  <a:pt x="63" y="93"/>
                  <a:pt x="61" y="94"/>
                </a:cubicBezTo>
                <a:cubicBezTo>
                  <a:pt x="9" y="109"/>
                  <a:pt x="9" y="109"/>
                  <a:pt x="9" y="109"/>
                </a:cubicBezTo>
                <a:cubicBezTo>
                  <a:pt x="6" y="110"/>
                  <a:pt x="5" y="113"/>
                  <a:pt x="5" y="115"/>
                </a:cubicBezTo>
                <a:cubicBezTo>
                  <a:pt x="5" y="144"/>
                  <a:pt x="5" y="144"/>
                  <a:pt x="5" y="144"/>
                </a:cubicBezTo>
                <a:cubicBezTo>
                  <a:pt x="0" y="144"/>
                  <a:pt x="0" y="144"/>
                  <a:pt x="0" y="144"/>
                </a:cubicBezTo>
                <a:cubicBezTo>
                  <a:pt x="0" y="160"/>
                  <a:pt x="0" y="160"/>
                  <a:pt x="0" y="160"/>
                </a:cubicBezTo>
                <a:cubicBezTo>
                  <a:pt x="18" y="160"/>
                  <a:pt x="18" y="160"/>
                  <a:pt x="18" y="160"/>
                </a:cubicBezTo>
                <a:cubicBezTo>
                  <a:pt x="18" y="172"/>
                  <a:pt x="28" y="181"/>
                  <a:pt x="40" y="181"/>
                </a:cubicBezTo>
                <a:cubicBezTo>
                  <a:pt x="52" y="181"/>
                  <a:pt x="62" y="172"/>
                  <a:pt x="62" y="160"/>
                </a:cubicBezTo>
                <a:cubicBezTo>
                  <a:pt x="129" y="160"/>
                  <a:pt x="129" y="160"/>
                  <a:pt x="129" y="160"/>
                </a:cubicBezTo>
                <a:cubicBezTo>
                  <a:pt x="129" y="172"/>
                  <a:pt x="139" y="181"/>
                  <a:pt x="151" y="181"/>
                </a:cubicBezTo>
                <a:cubicBezTo>
                  <a:pt x="163" y="181"/>
                  <a:pt x="173" y="172"/>
                  <a:pt x="173" y="160"/>
                </a:cubicBezTo>
                <a:cubicBezTo>
                  <a:pt x="179" y="160"/>
                  <a:pt x="179" y="160"/>
                  <a:pt x="179" y="160"/>
                </a:cubicBezTo>
                <a:cubicBezTo>
                  <a:pt x="179" y="172"/>
                  <a:pt x="189" y="181"/>
                  <a:pt x="201" y="181"/>
                </a:cubicBezTo>
                <a:cubicBezTo>
                  <a:pt x="213" y="181"/>
                  <a:pt x="223" y="172"/>
                  <a:pt x="223" y="160"/>
                </a:cubicBezTo>
                <a:cubicBezTo>
                  <a:pt x="275" y="160"/>
                  <a:pt x="275" y="160"/>
                  <a:pt x="275" y="160"/>
                </a:cubicBezTo>
                <a:cubicBezTo>
                  <a:pt x="275" y="172"/>
                  <a:pt x="285" y="181"/>
                  <a:pt x="297" y="181"/>
                </a:cubicBezTo>
                <a:cubicBezTo>
                  <a:pt x="309" y="181"/>
                  <a:pt x="319" y="172"/>
                  <a:pt x="319" y="160"/>
                </a:cubicBezTo>
                <a:cubicBezTo>
                  <a:pt x="325" y="160"/>
                  <a:pt x="325" y="160"/>
                  <a:pt x="325" y="160"/>
                </a:cubicBezTo>
                <a:cubicBezTo>
                  <a:pt x="325" y="172"/>
                  <a:pt x="335" y="181"/>
                  <a:pt x="347" y="181"/>
                </a:cubicBezTo>
                <a:cubicBezTo>
                  <a:pt x="359" y="181"/>
                  <a:pt x="369" y="172"/>
                  <a:pt x="369" y="160"/>
                </a:cubicBezTo>
                <a:cubicBezTo>
                  <a:pt x="383" y="160"/>
                  <a:pt x="383" y="160"/>
                  <a:pt x="383" y="160"/>
                </a:cubicBezTo>
                <a:cubicBezTo>
                  <a:pt x="383" y="30"/>
                  <a:pt x="383" y="30"/>
                  <a:pt x="383" y="30"/>
                </a:cubicBezTo>
                <a:lnTo>
                  <a:pt x="154" y="30"/>
                </a:lnTo>
                <a:close/>
                <a:moveTo>
                  <a:pt x="40" y="169"/>
                </a:moveTo>
                <a:cubicBezTo>
                  <a:pt x="34" y="169"/>
                  <a:pt x="30" y="165"/>
                  <a:pt x="30" y="159"/>
                </a:cubicBezTo>
                <a:cubicBezTo>
                  <a:pt x="30" y="154"/>
                  <a:pt x="34" y="149"/>
                  <a:pt x="40" y="149"/>
                </a:cubicBezTo>
                <a:cubicBezTo>
                  <a:pt x="45" y="149"/>
                  <a:pt x="50" y="154"/>
                  <a:pt x="50" y="159"/>
                </a:cubicBezTo>
                <a:cubicBezTo>
                  <a:pt x="50" y="165"/>
                  <a:pt x="45" y="169"/>
                  <a:pt x="40" y="169"/>
                </a:cubicBezTo>
                <a:moveTo>
                  <a:pt x="116" y="93"/>
                </a:moveTo>
                <a:cubicBezTo>
                  <a:pt x="98" y="93"/>
                  <a:pt x="98" y="93"/>
                  <a:pt x="98" y="93"/>
                </a:cubicBezTo>
                <a:cubicBezTo>
                  <a:pt x="89" y="80"/>
                  <a:pt x="89" y="80"/>
                  <a:pt x="89" y="80"/>
                </a:cubicBezTo>
                <a:cubicBezTo>
                  <a:pt x="88" y="78"/>
                  <a:pt x="87" y="78"/>
                  <a:pt x="86" y="79"/>
                </a:cubicBezTo>
                <a:cubicBezTo>
                  <a:pt x="84" y="79"/>
                  <a:pt x="84" y="81"/>
                  <a:pt x="85" y="82"/>
                </a:cubicBezTo>
                <a:cubicBezTo>
                  <a:pt x="92" y="93"/>
                  <a:pt x="92" y="93"/>
                  <a:pt x="92" y="93"/>
                </a:cubicBezTo>
                <a:cubicBezTo>
                  <a:pt x="73" y="93"/>
                  <a:pt x="73" y="93"/>
                  <a:pt x="73" y="93"/>
                </a:cubicBezTo>
                <a:cubicBezTo>
                  <a:pt x="73" y="92"/>
                  <a:pt x="74" y="91"/>
                  <a:pt x="74" y="90"/>
                </a:cubicBezTo>
                <a:cubicBezTo>
                  <a:pt x="80" y="65"/>
                  <a:pt x="80" y="65"/>
                  <a:pt x="80" y="65"/>
                </a:cubicBezTo>
                <a:cubicBezTo>
                  <a:pt x="116" y="65"/>
                  <a:pt x="116" y="65"/>
                  <a:pt x="116" y="65"/>
                </a:cubicBezTo>
                <a:lnTo>
                  <a:pt x="116" y="93"/>
                </a:lnTo>
                <a:close/>
                <a:moveTo>
                  <a:pt x="151" y="169"/>
                </a:moveTo>
                <a:cubicBezTo>
                  <a:pt x="145" y="169"/>
                  <a:pt x="141" y="165"/>
                  <a:pt x="141" y="159"/>
                </a:cubicBezTo>
                <a:cubicBezTo>
                  <a:pt x="141" y="154"/>
                  <a:pt x="145" y="149"/>
                  <a:pt x="151" y="149"/>
                </a:cubicBezTo>
                <a:cubicBezTo>
                  <a:pt x="156" y="149"/>
                  <a:pt x="161" y="154"/>
                  <a:pt x="161" y="159"/>
                </a:cubicBezTo>
                <a:cubicBezTo>
                  <a:pt x="161" y="165"/>
                  <a:pt x="156" y="169"/>
                  <a:pt x="151" y="169"/>
                </a:cubicBezTo>
                <a:moveTo>
                  <a:pt x="201" y="169"/>
                </a:moveTo>
                <a:cubicBezTo>
                  <a:pt x="196" y="169"/>
                  <a:pt x="191" y="165"/>
                  <a:pt x="191" y="159"/>
                </a:cubicBezTo>
                <a:cubicBezTo>
                  <a:pt x="191" y="154"/>
                  <a:pt x="196" y="149"/>
                  <a:pt x="201" y="149"/>
                </a:cubicBezTo>
                <a:cubicBezTo>
                  <a:pt x="207" y="149"/>
                  <a:pt x="211" y="154"/>
                  <a:pt x="211" y="159"/>
                </a:cubicBezTo>
                <a:cubicBezTo>
                  <a:pt x="211" y="165"/>
                  <a:pt x="207" y="169"/>
                  <a:pt x="201" y="169"/>
                </a:cubicBezTo>
                <a:moveTo>
                  <a:pt x="297" y="169"/>
                </a:moveTo>
                <a:cubicBezTo>
                  <a:pt x="291" y="169"/>
                  <a:pt x="287" y="165"/>
                  <a:pt x="287" y="159"/>
                </a:cubicBezTo>
                <a:cubicBezTo>
                  <a:pt x="287" y="154"/>
                  <a:pt x="291" y="149"/>
                  <a:pt x="297" y="149"/>
                </a:cubicBezTo>
                <a:cubicBezTo>
                  <a:pt x="302" y="149"/>
                  <a:pt x="307" y="154"/>
                  <a:pt x="307" y="159"/>
                </a:cubicBezTo>
                <a:cubicBezTo>
                  <a:pt x="307" y="165"/>
                  <a:pt x="302" y="169"/>
                  <a:pt x="297" y="169"/>
                </a:cubicBezTo>
                <a:moveTo>
                  <a:pt x="347" y="169"/>
                </a:moveTo>
                <a:cubicBezTo>
                  <a:pt x="342" y="169"/>
                  <a:pt x="337" y="165"/>
                  <a:pt x="337" y="159"/>
                </a:cubicBezTo>
                <a:cubicBezTo>
                  <a:pt x="337" y="154"/>
                  <a:pt x="342" y="149"/>
                  <a:pt x="347" y="149"/>
                </a:cubicBezTo>
                <a:cubicBezTo>
                  <a:pt x="353" y="149"/>
                  <a:pt x="357" y="154"/>
                  <a:pt x="357" y="159"/>
                </a:cubicBezTo>
                <a:cubicBezTo>
                  <a:pt x="357" y="165"/>
                  <a:pt x="353" y="169"/>
                  <a:pt x="347" y="169"/>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3" name="Freeform 40"/>
          <p:cNvSpPr>
            <a:spLocks noEditPoints="1"/>
          </p:cNvSpPr>
          <p:nvPr/>
        </p:nvSpPr>
        <p:spPr bwMode="auto">
          <a:xfrm>
            <a:off x="780799" y="3822392"/>
            <a:ext cx="1316057" cy="637723"/>
          </a:xfrm>
          <a:custGeom>
            <a:avLst/>
            <a:gdLst>
              <a:gd name="T0" fmla="*/ 375 w 381"/>
              <a:gd name="T1" fmla="*/ 131 h 185"/>
              <a:gd name="T2" fmla="*/ 375 w 381"/>
              <a:gd name="T3" fmla="*/ 94 h 185"/>
              <a:gd name="T4" fmla="*/ 369 w 381"/>
              <a:gd name="T5" fmla="*/ 86 h 185"/>
              <a:gd name="T6" fmla="*/ 318 w 381"/>
              <a:gd name="T7" fmla="*/ 66 h 185"/>
              <a:gd name="T8" fmla="*/ 312 w 381"/>
              <a:gd name="T9" fmla="*/ 64 h 185"/>
              <a:gd name="T10" fmla="*/ 312 w 381"/>
              <a:gd name="T11" fmla="*/ 64 h 185"/>
              <a:gd name="T12" fmla="*/ 312 w 381"/>
              <a:gd name="T13" fmla="*/ 64 h 185"/>
              <a:gd name="T14" fmla="*/ 309 w 381"/>
              <a:gd name="T15" fmla="*/ 59 h 185"/>
              <a:gd name="T16" fmla="*/ 275 w 381"/>
              <a:gd name="T17" fmla="*/ 5 h 185"/>
              <a:gd name="T18" fmla="*/ 266 w 381"/>
              <a:gd name="T19" fmla="*/ 0 h 185"/>
              <a:gd name="T20" fmla="*/ 208 w 381"/>
              <a:gd name="T21" fmla="*/ 0 h 185"/>
              <a:gd name="T22" fmla="*/ 25 w 381"/>
              <a:gd name="T23" fmla="*/ 0 h 185"/>
              <a:gd name="T24" fmla="*/ 19 w 381"/>
              <a:gd name="T25" fmla="*/ 0 h 185"/>
              <a:gd name="T26" fmla="*/ 12 w 381"/>
              <a:gd name="T27" fmla="*/ 45 h 185"/>
              <a:gd name="T28" fmla="*/ 6 w 381"/>
              <a:gd name="T29" fmla="*/ 83 h 185"/>
              <a:gd name="T30" fmla="*/ 6 w 381"/>
              <a:gd name="T31" fmla="*/ 83 h 185"/>
              <a:gd name="T32" fmla="*/ 6 w 381"/>
              <a:gd name="T33" fmla="*/ 89 h 185"/>
              <a:gd name="T34" fmla="*/ 6 w 381"/>
              <a:gd name="T35" fmla="*/ 95 h 185"/>
              <a:gd name="T36" fmla="*/ 6 w 381"/>
              <a:gd name="T37" fmla="*/ 131 h 185"/>
              <a:gd name="T38" fmla="*/ 0 w 381"/>
              <a:gd name="T39" fmla="*/ 131 h 185"/>
              <a:gd name="T40" fmla="*/ 0 w 381"/>
              <a:gd name="T41" fmla="*/ 151 h 185"/>
              <a:gd name="T42" fmla="*/ 24 w 381"/>
              <a:gd name="T43" fmla="*/ 151 h 185"/>
              <a:gd name="T44" fmla="*/ 58 w 381"/>
              <a:gd name="T45" fmla="*/ 185 h 185"/>
              <a:gd name="T46" fmla="*/ 93 w 381"/>
              <a:gd name="T47" fmla="*/ 151 h 185"/>
              <a:gd name="T48" fmla="*/ 288 w 381"/>
              <a:gd name="T49" fmla="*/ 151 h 185"/>
              <a:gd name="T50" fmla="*/ 322 w 381"/>
              <a:gd name="T51" fmla="*/ 185 h 185"/>
              <a:gd name="T52" fmla="*/ 357 w 381"/>
              <a:gd name="T53" fmla="*/ 151 h 185"/>
              <a:gd name="T54" fmla="*/ 381 w 381"/>
              <a:gd name="T55" fmla="*/ 151 h 185"/>
              <a:gd name="T56" fmla="*/ 381 w 381"/>
              <a:gd name="T57" fmla="*/ 131 h 185"/>
              <a:gd name="T58" fmla="*/ 375 w 381"/>
              <a:gd name="T59" fmla="*/ 131 h 185"/>
              <a:gd name="T60" fmla="*/ 58 w 381"/>
              <a:gd name="T61" fmla="*/ 169 h 185"/>
              <a:gd name="T62" fmla="*/ 40 w 381"/>
              <a:gd name="T63" fmla="*/ 151 h 185"/>
              <a:gd name="T64" fmla="*/ 58 w 381"/>
              <a:gd name="T65" fmla="*/ 132 h 185"/>
              <a:gd name="T66" fmla="*/ 77 w 381"/>
              <a:gd name="T67" fmla="*/ 151 h 185"/>
              <a:gd name="T68" fmla="*/ 58 w 381"/>
              <a:gd name="T69" fmla="*/ 169 h 185"/>
              <a:gd name="T70" fmla="*/ 151 w 381"/>
              <a:gd name="T71" fmla="*/ 81 h 185"/>
              <a:gd name="T72" fmla="*/ 120 w 381"/>
              <a:gd name="T73" fmla="*/ 81 h 185"/>
              <a:gd name="T74" fmla="*/ 120 w 381"/>
              <a:gd name="T75" fmla="*/ 112 h 185"/>
              <a:gd name="T76" fmla="*/ 93 w 381"/>
              <a:gd name="T77" fmla="*/ 112 h 185"/>
              <a:gd name="T78" fmla="*/ 93 w 381"/>
              <a:gd name="T79" fmla="*/ 81 h 185"/>
              <a:gd name="T80" fmla="*/ 62 w 381"/>
              <a:gd name="T81" fmla="*/ 81 h 185"/>
              <a:gd name="T82" fmla="*/ 62 w 381"/>
              <a:gd name="T83" fmla="*/ 54 h 185"/>
              <a:gd name="T84" fmla="*/ 93 w 381"/>
              <a:gd name="T85" fmla="*/ 54 h 185"/>
              <a:gd name="T86" fmla="*/ 93 w 381"/>
              <a:gd name="T87" fmla="*/ 24 h 185"/>
              <a:gd name="T88" fmla="*/ 120 w 381"/>
              <a:gd name="T89" fmla="*/ 24 h 185"/>
              <a:gd name="T90" fmla="*/ 120 w 381"/>
              <a:gd name="T91" fmla="*/ 54 h 185"/>
              <a:gd name="T92" fmla="*/ 151 w 381"/>
              <a:gd name="T93" fmla="*/ 54 h 185"/>
              <a:gd name="T94" fmla="*/ 151 w 381"/>
              <a:gd name="T95" fmla="*/ 81 h 185"/>
              <a:gd name="T96" fmla="*/ 264 w 381"/>
              <a:gd name="T97" fmla="*/ 65 h 185"/>
              <a:gd name="T98" fmla="*/ 274 w 381"/>
              <a:gd name="T99" fmla="*/ 49 h 185"/>
              <a:gd name="T100" fmla="*/ 272 w 381"/>
              <a:gd name="T101" fmla="*/ 42 h 185"/>
              <a:gd name="T102" fmla="*/ 265 w 381"/>
              <a:gd name="T103" fmla="*/ 44 h 185"/>
              <a:gd name="T104" fmla="*/ 251 w 381"/>
              <a:gd name="T105" fmla="*/ 65 h 185"/>
              <a:gd name="T106" fmla="*/ 208 w 381"/>
              <a:gd name="T107" fmla="*/ 65 h 185"/>
              <a:gd name="T108" fmla="*/ 208 w 381"/>
              <a:gd name="T109" fmla="*/ 12 h 185"/>
              <a:gd name="T110" fmla="*/ 265 w 381"/>
              <a:gd name="T111" fmla="*/ 12 h 185"/>
              <a:gd name="T112" fmla="*/ 298 w 381"/>
              <a:gd name="T113" fmla="*/ 65 h 185"/>
              <a:gd name="T114" fmla="*/ 264 w 381"/>
              <a:gd name="T115" fmla="*/ 65 h 185"/>
              <a:gd name="T116" fmla="*/ 322 w 381"/>
              <a:gd name="T117" fmla="*/ 169 h 185"/>
              <a:gd name="T118" fmla="*/ 304 w 381"/>
              <a:gd name="T119" fmla="*/ 151 h 185"/>
              <a:gd name="T120" fmla="*/ 322 w 381"/>
              <a:gd name="T121" fmla="*/ 132 h 185"/>
              <a:gd name="T122" fmla="*/ 341 w 381"/>
              <a:gd name="T123" fmla="*/ 151 h 185"/>
              <a:gd name="T124" fmla="*/ 322 w 381"/>
              <a:gd name="T125" fmla="*/ 16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 h="185">
                <a:moveTo>
                  <a:pt x="375" y="131"/>
                </a:moveTo>
                <a:cubicBezTo>
                  <a:pt x="375" y="94"/>
                  <a:pt x="375" y="94"/>
                  <a:pt x="375" y="94"/>
                </a:cubicBezTo>
                <a:cubicBezTo>
                  <a:pt x="375" y="91"/>
                  <a:pt x="372" y="87"/>
                  <a:pt x="369" y="86"/>
                </a:cubicBezTo>
                <a:cubicBezTo>
                  <a:pt x="318" y="66"/>
                  <a:pt x="318" y="66"/>
                  <a:pt x="318" y="66"/>
                </a:cubicBezTo>
                <a:cubicBezTo>
                  <a:pt x="315" y="65"/>
                  <a:pt x="312" y="64"/>
                  <a:pt x="312" y="64"/>
                </a:cubicBezTo>
                <a:cubicBezTo>
                  <a:pt x="312" y="64"/>
                  <a:pt x="312" y="64"/>
                  <a:pt x="312" y="64"/>
                </a:cubicBezTo>
                <a:cubicBezTo>
                  <a:pt x="312" y="64"/>
                  <a:pt x="312" y="64"/>
                  <a:pt x="312" y="64"/>
                </a:cubicBezTo>
                <a:cubicBezTo>
                  <a:pt x="312" y="64"/>
                  <a:pt x="310" y="62"/>
                  <a:pt x="309" y="59"/>
                </a:cubicBezTo>
                <a:cubicBezTo>
                  <a:pt x="275" y="5"/>
                  <a:pt x="275" y="5"/>
                  <a:pt x="275" y="5"/>
                </a:cubicBezTo>
                <a:cubicBezTo>
                  <a:pt x="273" y="2"/>
                  <a:pt x="269" y="0"/>
                  <a:pt x="266" y="0"/>
                </a:cubicBezTo>
                <a:cubicBezTo>
                  <a:pt x="208" y="0"/>
                  <a:pt x="208" y="0"/>
                  <a:pt x="208" y="0"/>
                </a:cubicBezTo>
                <a:cubicBezTo>
                  <a:pt x="25" y="0"/>
                  <a:pt x="25" y="0"/>
                  <a:pt x="25" y="0"/>
                </a:cubicBezTo>
                <a:cubicBezTo>
                  <a:pt x="19" y="0"/>
                  <a:pt x="19" y="0"/>
                  <a:pt x="19" y="0"/>
                </a:cubicBezTo>
                <a:cubicBezTo>
                  <a:pt x="12" y="45"/>
                  <a:pt x="12" y="45"/>
                  <a:pt x="12" y="45"/>
                </a:cubicBezTo>
                <a:cubicBezTo>
                  <a:pt x="6" y="83"/>
                  <a:pt x="6" y="83"/>
                  <a:pt x="6" y="83"/>
                </a:cubicBezTo>
                <a:cubicBezTo>
                  <a:pt x="6" y="83"/>
                  <a:pt x="6" y="83"/>
                  <a:pt x="6" y="83"/>
                </a:cubicBezTo>
                <a:cubicBezTo>
                  <a:pt x="6" y="89"/>
                  <a:pt x="6" y="89"/>
                  <a:pt x="6" y="89"/>
                </a:cubicBezTo>
                <a:cubicBezTo>
                  <a:pt x="6" y="95"/>
                  <a:pt x="6" y="95"/>
                  <a:pt x="6" y="95"/>
                </a:cubicBezTo>
                <a:cubicBezTo>
                  <a:pt x="6" y="131"/>
                  <a:pt x="6" y="131"/>
                  <a:pt x="6" y="131"/>
                </a:cubicBezTo>
                <a:cubicBezTo>
                  <a:pt x="0" y="131"/>
                  <a:pt x="0" y="131"/>
                  <a:pt x="0" y="131"/>
                </a:cubicBezTo>
                <a:cubicBezTo>
                  <a:pt x="0" y="151"/>
                  <a:pt x="0" y="151"/>
                  <a:pt x="0" y="151"/>
                </a:cubicBezTo>
                <a:cubicBezTo>
                  <a:pt x="24" y="151"/>
                  <a:pt x="24" y="151"/>
                  <a:pt x="24" y="151"/>
                </a:cubicBezTo>
                <a:cubicBezTo>
                  <a:pt x="24" y="170"/>
                  <a:pt x="39" y="185"/>
                  <a:pt x="58" y="185"/>
                </a:cubicBezTo>
                <a:cubicBezTo>
                  <a:pt x="77" y="185"/>
                  <a:pt x="92" y="170"/>
                  <a:pt x="93" y="151"/>
                </a:cubicBezTo>
                <a:cubicBezTo>
                  <a:pt x="288" y="151"/>
                  <a:pt x="288" y="151"/>
                  <a:pt x="288" y="151"/>
                </a:cubicBezTo>
                <a:cubicBezTo>
                  <a:pt x="288" y="170"/>
                  <a:pt x="303" y="185"/>
                  <a:pt x="322" y="185"/>
                </a:cubicBezTo>
                <a:cubicBezTo>
                  <a:pt x="341" y="185"/>
                  <a:pt x="357" y="170"/>
                  <a:pt x="357" y="151"/>
                </a:cubicBezTo>
                <a:cubicBezTo>
                  <a:pt x="381" y="151"/>
                  <a:pt x="381" y="151"/>
                  <a:pt x="381" y="151"/>
                </a:cubicBezTo>
                <a:cubicBezTo>
                  <a:pt x="381" y="131"/>
                  <a:pt x="381" y="131"/>
                  <a:pt x="381" y="131"/>
                </a:cubicBezTo>
                <a:lnTo>
                  <a:pt x="375" y="131"/>
                </a:lnTo>
                <a:close/>
                <a:moveTo>
                  <a:pt x="58" y="169"/>
                </a:moveTo>
                <a:cubicBezTo>
                  <a:pt x="48" y="169"/>
                  <a:pt x="40" y="161"/>
                  <a:pt x="40" y="151"/>
                </a:cubicBezTo>
                <a:cubicBezTo>
                  <a:pt x="40" y="141"/>
                  <a:pt x="48" y="132"/>
                  <a:pt x="58" y="132"/>
                </a:cubicBezTo>
                <a:cubicBezTo>
                  <a:pt x="68" y="132"/>
                  <a:pt x="77" y="141"/>
                  <a:pt x="77" y="151"/>
                </a:cubicBezTo>
                <a:cubicBezTo>
                  <a:pt x="77" y="161"/>
                  <a:pt x="68" y="169"/>
                  <a:pt x="58" y="169"/>
                </a:cubicBezTo>
                <a:moveTo>
                  <a:pt x="151" y="81"/>
                </a:moveTo>
                <a:cubicBezTo>
                  <a:pt x="120" y="81"/>
                  <a:pt x="120" y="81"/>
                  <a:pt x="120" y="81"/>
                </a:cubicBezTo>
                <a:cubicBezTo>
                  <a:pt x="120" y="112"/>
                  <a:pt x="120" y="112"/>
                  <a:pt x="120" y="112"/>
                </a:cubicBezTo>
                <a:cubicBezTo>
                  <a:pt x="93" y="112"/>
                  <a:pt x="93" y="112"/>
                  <a:pt x="93" y="112"/>
                </a:cubicBezTo>
                <a:cubicBezTo>
                  <a:pt x="93" y="81"/>
                  <a:pt x="93" y="81"/>
                  <a:pt x="93" y="81"/>
                </a:cubicBezTo>
                <a:cubicBezTo>
                  <a:pt x="62" y="81"/>
                  <a:pt x="62" y="81"/>
                  <a:pt x="62" y="81"/>
                </a:cubicBezTo>
                <a:cubicBezTo>
                  <a:pt x="62" y="54"/>
                  <a:pt x="62" y="54"/>
                  <a:pt x="62" y="54"/>
                </a:cubicBezTo>
                <a:cubicBezTo>
                  <a:pt x="93" y="54"/>
                  <a:pt x="93" y="54"/>
                  <a:pt x="93" y="54"/>
                </a:cubicBezTo>
                <a:cubicBezTo>
                  <a:pt x="93" y="24"/>
                  <a:pt x="93" y="24"/>
                  <a:pt x="93" y="24"/>
                </a:cubicBezTo>
                <a:cubicBezTo>
                  <a:pt x="120" y="24"/>
                  <a:pt x="120" y="24"/>
                  <a:pt x="120" y="24"/>
                </a:cubicBezTo>
                <a:cubicBezTo>
                  <a:pt x="120" y="54"/>
                  <a:pt x="120" y="54"/>
                  <a:pt x="120" y="54"/>
                </a:cubicBezTo>
                <a:cubicBezTo>
                  <a:pt x="151" y="54"/>
                  <a:pt x="151" y="54"/>
                  <a:pt x="151" y="54"/>
                </a:cubicBezTo>
                <a:lnTo>
                  <a:pt x="151" y="81"/>
                </a:lnTo>
                <a:close/>
                <a:moveTo>
                  <a:pt x="264" y="65"/>
                </a:moveTo>
                <a:cubicBezTo>
                  <a:pt x="274" y="49"/>
                  <a:pt x="274" y="49"/>
                  <a:pt x="274" y="49"/>
                </a:cubicBezTo>
                <a:cubicBezTo>
                  <a:pt x="275" y="47"/>
                  <a:pt x="275" y="44"/>
                  <a:pt x="272" y="42"/>
                </a:cubicBezTo>
                <a:cubicBezTo>
                  <a:pt x="270" y="41"/>
                  <a:pt x="267" y="41"/>
                  <a:pt x="265" y="44"/>
                </a:cubicBezTo>
                <a:cubicBezTo>
                  <a:pt x="251" y="65"/>
                  <a:pt x="251" y="65"/>
                  <a:pt x="251" y="65"/>
                </a:cubicBezTo>
                <a:cubicBezTo>
                  <a:pt x="208" y="65"/>
                  <a:pt x="208" y="65"/>
                  <a:pt x="208" y="65"/>
                </a:cubicBezTo>
                <a:cubicBezTo>
                  <a:pt x="208" y="12"/>
                  <a:pt x="208" y="12"/>
                  <a:pt x="208" y="12"/>
                </a:cubicBezTo>
                <a:cubicBezTo>
                  <a:pt x="265" y="12"/>
                  <a:pt x="265" y="12"/>
                  <a:pt x="265" y="12"/>
                </a:cubicBezTo>
                <a:cubicBezTo>
                  <a:pt x="298" y="65"/>
                  <a:pt x="298" y="65"/>
                  <a:pt x="298" y="65"/>
                </a:cubicBezTo>
                <a:lnTo>
                  <a:pt x="264" y="65"/>
                </a:lnTo>
                <a:close/>
                <a:moveTo>
                  <a:pt x="322" y="169"/>
                </a:moveTo>
                <a:cubicBezTo>
                  <a:pt x="312" y="169"/>
                  <a:pt x="304" y="161"/>
                  <a:pt x="304" y="151"/>
                </a:cubicBezTo>
                <a:cubicBezTo>
                  <a:pt x="304" y="141"/>
                  <a:pt x="312" y="132"/>
                  <a:pt x="322" y="132"/>
                </a:cubicBezTo>
                <a:cubicBezTo>
                  <a:pt x="332" y="132"/>
                  <a:pt x="341" y="141"/>
                  <a:pt x="341" y="151"/>
                </a:cubicBezTo>
                <a:cubicBezTo>
                  <a:pt x="341" y="161"/>
                  <a:pt x="332" y="169"/>
                  <a:pt x="322" y="169"/>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sp>
        <p:nvSpPr>
          <p:cNvPr id="294" name="Freeform 45"/>
          <p:cNvSpPr>
            <a:spLocks/>
          </p:cNvSpPr>
          <p:nvPr/>
        </p:nvSpPr>
        <p:spPr bwMode="auto">
          <a:xfrm>
            <a:off x="7251528" y="1271131"/>
            <a:ext cx="1541315" cy="902671"/>
          </a:xfrm>
          <a:custGeom>
            <a:avLst/>
            <a:gdLst>
              <a:gd name="T0" fmla="*/ 389 w 391"/>
              <a:gd name="T1" fmla="*/ 126 h 229"/>
              <a:gd name="T2" fmla="*/ 376 w 391"/>
              <a:gd name="T3" fmla="*/ 114 h 229"/>
              <a:gd name="T4" fmla="*/ 340 w 391"/>
              <a:gd name="T5" fmla="*/ 114 h 229"/>
              <a:gd name="T6" fmla="*/ 331 w 391"/>
              <a:gd name="T7" fmla="*/ 108 h 229"/>
              <a:gd name="T8" fmla="*/ 366 w 391"/>
              <a:gd name="T9" fmla="*/ 108 h 229"/>
              <a:gd name="T10" fmla="*/ 324 w 391"/>
              <a:gd name="T11" fmla="*/ 97 h 229"/>
              <a:gd name="T12" fmla="*/ 229 w 391"/>
              <a:gd name="T13" fmla="*/ 97 h 229"/>
              <a:gd name="T14" fmla="*/ 136 w 391"/>
              <a:gd name="T15" fmla="*/ 0 h 229"/>
              <a:gd name="T16" fmla="*/ 112 w 391"/>
              <a:gd name="T17" fmla="*/ 0 h 229"/>
              <a:gd name="T18" fmla="*/ 169 w 391"/>
              <a:gd name="T19" fmla="*/ 115 h 229"/>
              <a:gd name="T20" fmla="*/ 168 w 391"/>
              <a:gd name="T21" fmla="*/ 117 h 229"/>
              <a:gd name="T22" fmla="*/ 150 w 391"/>
              <a:gd name="T23" fmla="*/ 97 h 229"/>
              <a:gd name="T24" fmla="*/ 57 w 391"/>
              <a:gd name="T25" fmla="*/ 97 h 229"/>
              <a:gd name="T26" fmla="*/ 29 w 391"/>
              <a:gd name="T27" fmla="*/ 69 h 229"/>
              <a:gd name="T28" fmla="*/ 5 w 391"/>
              <a:gd name="T29" fmla="*/ 69 h 229"/>
              <a:gd name="T30" fmla="*/ 20 w 391"/>
              <a:gd name="T31" fmla="*/ 97 h 229"/>
              <a:gd name="T32" fmla="*/ 17 w 391"/>
              <a:gd name="T33" fmla="*/ 97 h 229"/>
              <a:gd name="T34" fmla="*/ 19 w 391"/>
              <a:gd name="T35" fmla="*/ 115 h 229"/>
              <a:gd name="T36" fmla="*/ 151 w 391"/>
              <a:gd name="T37" fmla="*/ 136 h 229"/>
              <a:gd name="T38" fmla="*/ 158 w 391"/>
              <a:gd name="T39" fmla="*/ 136 h 229"/>
              <a:gd name="T40" fmla="*/ 112 w 391"/>
              <a:gd name="T41" fmla="*/ 229 h 229"/>
              <a:gd name="T42" fmla="*/ 136 w 391"/>
              <a:gd name="T43" fmla="*/ 229 h 229"/>
              <a:gd name="T44" fmla="*/ 226 w 391"/>
              <a:gd name="T45" fmla="*/ 136 h 229"/>
              <a:gd name="T46" fmla="*/ 368 w 391"/>
              <a:gd name="T47" fmla="*/ 136 h 229"/>
              <a:gd name="T48" fmla="*/ 388 w 391"/>
              <a:gd name="T49" fmla="*/ 132 h 229"/>
              <a:gd name="T50" fmla="*/ 389 w 391"/>
              <a:gd name="T51" fmla="*/ 12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1" h="229">
                <a:moveTo>
                  <a:pt x="389" y="126"/>
                </a:moveTo>
                <a:cubicBezTo>
                  <a:pt x="385" y="121"/>
                  <a:pt x="380" y="118"/>
                  <a:pt x="376" y="114"/>
                </a:cubicBezTo>
                <a:cubicBezTo>
                  <a:pt x="340" y="114"/>
                  <a:pt x="340" y="114"/>
                  <a:pt x="340" y="114"/>
                </a:cubicBezTo>
                <a:cubicBezTo>
                  <a:pt x="331" y="108"/>
                  <a:pt x="331" y="108"/>
                  <a:pt x="331" y="108"/>
                </a:cubicBezTo>
                <a:cubicBezTo>
                  <a:pt x="366" y="108"/>
                  <a:pt x="366" y="108"/>
                  <a:pt x="366" y="108"/>
                </a:cubicBezTo>
                <a:cubicBezTo>
                  <a:pt x="354" y="101"/>
                  <a:pt x="339" y="97"/>
                  <a:pt x="324" y="97"/>
                </a:cubicBezTo>
                <a:cubicBezTo>
                  <a:pt x="229" y="97"/>
                  <a:pt x="229" y="97"/>
                  <a:pt x="229" y="97"/>
                </a:cubicBezTo>
                <a:cubicBezTo>
                  <a:pt x="225" y="93"/>
                  <a:pt x="136" y="0"/>
                  <a:pt x="136" y="0"/>
                </a:cubicBezTo>
                <a:cubicBezTo>
                  <a:pt x="112" y="0"/>
                  <a:pt x="112" y="0"/>
                  <a:pt x="112" y="0"/>
                </a:cubicBezTo>
                <a:cubicBezTo>
                  <a:pt x="169" y="115"/>
                  <a:pt x="169" y="115"/>
                  <a:pt x="169" y="115"/>
                </a:cubicBezTo>
                <a:cubicBezTo>
                  <a:pt x="168" y="117"/>
                  <a:pt x="168" y="117"/>
                  <a:pt x="168" y="117"/>
                </a:cubicBezTo>
                <a:cubicBezTo>
                  <a:pt x="150" y="97"/>
                  <a:pt x="150" y="97"/>
                  <a:pt x="150" y="97"/>
                </a:cubicBezTo>
                <a:cubicBezTo>
                  <a:pt x="57" y="97"/>
                  <a:pt x="57" y="97"/>
                  <a:pt x="57" y="97"/>
                </a:cubicBezTo>
                <a:cubicBezTo>
                  <a:pt x="42" y="82"/>
                  <a:pt x="29" y="69"/>
                  <a:pt x="29" y="69"/>
                </a:cubicBezTo>
                <a:cubicBezTo>
                  <a:pt x="5" y="69"/>
                  <a:pt x="5" y="69"/>
                  <a:pt x="5" y="69"/>
                </a:cubicBezTo>
                <a:cubicBezTo>
                  <a:pt x="20" y="97"/>
                  <a:pt x="20" y="97"/>
                  <a:pt x="20" y="97"/>
                </a:cubicBezTo>
                <a:cubicBezTo>
                  <a:pt x="17" y="97"/>
                  <a:pt x="17" y="97"/>
                  <a:pt x="17" y="97"/>
                </a:cubicBezTo>
                <a:cubicBezTo>
                  <a:pt x="2" y="97"/>
                  <a:pt x="0" y="109"/>
                  <a:pt x="19" y="115"/>
                </a:cubicBezTo>
                <a:cubicBezTo>
                  <a:pt x="30" y="118"/>
                  <a:pt x="106" y="136"/>
                  <a:pt x="151" y="136"/>
                </a:cubicBezTo>
                <a:cubicBezTo>
                  <a:pt x="158" y="136"/>
                  <a:pt x="158" y="136"/>
                  <a:pt x="158" y="136"/>
                </a:cubicBezTo>
                <a:cubicBezTo>
                  <a:pt x="112" y="229"/>
                  <a:pt x="112" y="229"/>
                  <a:pt x="112" y="229"/>
                </a:cubicBezTo>
                <a:cubicBezTo>
                  <a:pt x="136" y="229"/>
                  <a:pt x="136" y="229"/>
                  <a:pt x="136" y="229"/>
                </a:cubicBezTo>
                <a:cubicBezTo>
                  <a:pt x="136" y="229"/>
                  <a:pt x="209" y="154"/>
                  <a:pt x="226" y="136"/>
                </a:cubicBezTo>
                <a:cubicBezTo>
                  <a:pt x="290" y="136"/>
                  <a:pt x="368" y="136"/>
                  <a:pt x="368" y="136"/>
                </a:cubicBezTo>
                <a:cubicBezTo>
                  <a:pt x="375" y="136"/>
                  <a:pt x="383" y="135"/>
                  <a:pt x="388" y="132"/>
                </a:cubicBezTo>
                <a:cubicBezTo>
                  <a:pt x="389" y="131"/>
                  <a:pt x="391" y="128"/>
                  <a:pt x="389" y="126"/>
                </a:cubicBezTo>
              </a:path>
            </a:pathLst>
          </a:custGeom>
          <a:solidFill>
            <a:schemeClr val="accent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9" name="Group 51"/>
          <p:cNvGrpSpPr>
            <a:grpSpLocks noChangeAspect="1"/>
          </p:cNvGrpSpPr>
          <p:nvPr/>
        </p:nvGrpSpPr>
        <p:grpSpPr bwMode="auto">
          <a:xfrm>
            <a:off x="1059615" y="1799573"/>
            <a:ext cx="743436" cy="871411"/>
            <a:chOff x="2495" y="1168"/>
            <a:chExt cx="774" cy="907"/>
          </a:xfrm>
          <a:solidFill>
            <a:schemeClr val="accent1"/>
          </a:solidFill>
        </p:grpSpPr>
        <p:sp>
          <p:nvSpPr>
            <p:cNvPr id="296" name="Freeform 52"/>
            <p:cNvSpPr>
              <a:spLocks noEditPoints="1"/>
            </p:cNvSpPr>
            <p:nvPr/>
          </p:nvSpPr>
          <p:spPr bwMode="auto">
            <a:xfrm>
              <a:off x="2639" y="1312"/>
              <a:ext cx="486" cy="328"/>
            </a:xfrm>
            <a:custGeom>
              <a:avLst/>
              <a:gdLst>
                <a:gd name="T0" fmla="*/ 206 w 206"/>
                <a:gd name="T1" fmla="*/ 0 h 139"/>
                <a:gd name="T2" fmla="*/ 0 w 206"/>
                <a:gd name="T3" fmla="*/ 0 h 139"/>
                <a:gd name="T4" fmla="*/ 0 w 206"/>
                <a:gd name="T5" fmla="*/ 139 h 139"/>
                <a:gd name="T6" fmla="*/ 206 w 206"/>
                <a:gd name="T7" fmla="*/ 139 h 139"/>
                <a:gd name="T8" fmla="*/ 206 w 206"/>
                <a:gd name="T9" fmla="*/ 0 h 139"/>
                <a:gd name="T10" fmla="*/ 65 w 206"/>
                <a:gd name="T11" fmla="*/ 94 h 139"/>
                <a:gd name="T12" fmla="*/ 57 w 206"/>
                <a:gd name="T13" fmla="*/ 94 h 139"/>
                <a:gd name="T14" fmla="*/ 57 w 206"/>
                <a:gd name="T15" fmla="*/ 77 h 139"/>
                <a:gd name="T16" fmla="*/ 29 w 206"/>
                <a:gd name="T17" fmla="*/ 77 h 139"/>
                <a:gd name="T18" fmla="*/ 29 w 206"/>
                <a:gd name="T19" fmla="*/ 94 h 139"/>
                <a:gd name="T20" fmla="*/ 21 w 206"/>
                <a:gd name="T21" fmla="*/ 94 h 139"/>
                <a:gd name="T22" fmla="*/ 21 w 206"/>
                <a:gd name="T23" fmla="*/ 50 h 139"/>
                <a:gd name="T24" fmla="*/ 30 w 206"/>
                <a:gd name="T25" fmla="*/ 40 h 139"/>
                <a:gd name="T26" fmla="*/ 56 w 206"/>
                <a:gd name="T27" fmla="*/ 40 h 139"/>
                <a:gd name="T28" fmla="*/ 65 w 206"/>
                <a:gd name="T29" fmla="*/ 50 h 139"/>
                <a:gd name="T30" fmla="*/ 65 w 206"/>
                <a:gd name="T31" fmla="*/ 94 h 139"/>
                <a:gd name="T32" fmla="*/ 118 w 206"/>
                <a:gd name="T33" fmla="*/ 48 h 139"/>
                <a:gd name="T34" fmla="*/ 101 w 206"/>
                <a:gd name="T35" fmla="*/ 48 h 139"/>
                <a:gd name="T36" fmla="*/ 101 w 206"/>
                <a:gd name="T37" fmla="*/ 94 h 139"/>
                <a:gd name="T38" fmla="*/ 93 w 206"/>
                <a:gd name="T39" fmla="*/ 94 h 139"/>
                <a:gd name="T40" fmla="*/ 93 w 206"/>
                <a:gd name="T41" fmla="*/ 48 h 139"/>
                <a:gd name="T42" fmla="*/ 76 w 206"/>
                <a:gd name="T43" fmla="*/ 48 h 139"/>
                <a:gd name="T44" fmla="*/ 76 w 206"/>
                <a:gd name="T45" fmla="*/ 40 h 139"/>
                <a:gd name="T46" fmla="*/ 118 w 206"/>
                <a:gd name="T47" fmla="*/ 40 h 139"/>
                <a:gd name="T48" fmla="*/ 118 w 206"/>
                <a:gd name="T49" fmla="*/ 48 h 139"/>
                <a:gd name="T50" fmla="*/ 185 w 206"/>
                <a:gd name="T51" fmla="*/ 94 h 139"/>
                <a:gd name="T52" fmla="*/ 177 w 206"/>
                <a:gd name="T53" fmla="*/ 94 h 139"/>
                <a:gd name="T54" fmla="*/ 177 w 206"/>
                <a:gd name="T55" fmla="*/ 50 h 139"/>
                <a:gd name="T56" fmla="*/ 176 w 206"/>
                <a:gd name="T57" fmla="*/ 48 h 139"/>
                <a:gd name="T58" fmla="*/ 162 w 206"/>
                <a:gd name="T59" fmla="*/ 48 h 139"/>
                <a:gd name="T60" fmla="*/ 161 w 206"/>
                <a:gd name="T61" fmla="*/ 50 h 139"/>
                <a:gd name="T62" fmla="*/ 161 w 206"/>
                <a:gd name="T63" fmla="*/ 50 h 139"/>
                <a:gd name="T64" fmla="*/ 161 w 206"/>
                <a:gd name="T65" fmla="*/ 94 h 139"/>
                <a:gd name="T66" fmla="*/ 153 w 206"/>
                <a:gd name="T67" fmla="*/ 94 h 139"/>
                <a:gd name="T68" fmla="*/ 153 w 206"/>
                <a:gd name="T69" fmla="*/ 50 h 139"/>
                <a:gd name="T70" fmla="*/ 151 w 206"/>
                <a:gd name="T71" fmla="*/ 48 h 139"/>
                <a:gd name="T72" fmla="*/ 138 w 206"/>
                <a:gd name="T73" fmla="*/ 48 h 139"/>
                <a:gd name="T74" fmla="*/ 137 w 206"/>
                <a:gd name="T75" fmla="*/ 50 h 139"/>
                <a:gd name="T76" fmla="*/ 137 w 206"/>
                <a:gd name="T77" fmla="*/ 94 h 139"/>
                <a:gd name="T78" fmla="*/ 129 w 206"/>
                <a:gd name="T79" fmla="*/ 94 h 139"/>
                <a:gd name="T80" fmla="*/ 129 w 206"/>
                <a:gd name="T81" fmla="*/ 50 h 139"/>
                <a:gd name="T82" fmla="*/ 138 w 206"/>
                <a:gd name="T83" fmla="*/ 40 h 139"/>
                <a:gd name="T84" fmla="*/ 151 w 206"/>
                <a:gd name="T85" fmla="*/ 40 h 139"/>
                <a:gd name="T86" fmla="*/ 157 w 206"/>
                <a:gd name="T87" fmla="*/ 42 h 139"/>
                <a:gd name="T88" fmla="*/ 162 w 206"/>
                <a:gd name="T89" fmla="*/ 40 h 139"/>
                <a:gd name="T90" fmla="*/ 176 w 206"/>
                <a:gd name="T91" fmla="*/ 40 h 139"/>
                <a:gd name="T92" fmla="*/ 185 w 206"/>
                <a:gd name="T93" fmla="*/ 50 h 139"/>
                <a:gd name="T94" fmla="*/ 185 w 206"/>
                <a:gd name="T95" fmla="*/ 9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6" h="139">
                  <a:moveTo>
                    <a:pt x="206" y="0"/>
                  </a:moveTo>
                  <a:cubicBezTo>
                    <a:pt x="0" y="0"/>
                    <a:pt x="0" y="0"/>
                    <a:pt x="0" y="0"/>
                  </a:cubicBezTo>
                  <a:cubicBezTo>
                    <a:pt x="0" y="139"/>
                    <a:pt x="0" y="139"/>
                    <a:pt x="0" y="139"/>
                  </a:cubicBezTo>
                  <a:cubicBezTo>
                    <a:pt x="206" y="139"/>
                    <a:pt x="206" y="139"/>
                    <a:pt x="206" y="139"/>
                  </a:cubicBezTo>
                  <a:lnTo>
                    <a:pt x="206" y="0"/>
                  </a:lnTo>
                  <a:close/>
                  <a:moveTo>
                    <a:pt x="65" y="94"/>
                  </a:moveTo>
                  <a:cubicBezTo>
                    <a:pt x="57" y="94"/>
                    <a:pt x="57" y="94"/>
                    <a:pt x="57" y="94"/>
                  </a:cubicBezTo>
                  <a:cubicBezTo>
                    <a:pt x="57" y="77"/>
                    <a:pt x="57" y="77"/>
                    <a:pt x="57" y="77"/>
                  </a:cubicBezTo>
                  <a:cubicBezTo>
                    <a:pt x="29" y="77"/>
                    <a:pt x="29" y="77"/>
                    <a:pt x="29" y="77"/>
                  </a:cubicBezTo>
                  <a:cubicBezTo>
                    <a:pt x="29" y="94"/>
                    <a:pt x="29" y="94"/>
                    <a:pt x="29" y="94"/>
                  </a:cubicBezTo>
                  <a:cubicBezTo>
                    <a:pt x="21" y="94"/>
                    <a:pt x="21" y="94"/>
                    <a:pt x="21" y="94"/>
                  </a:cubicBezTo>
                  <a:cubicBezTo>
                    <a:pt x="21" y="50"/>
                    <a:pt x="21" y="50"/>
                    <a:pt x="21" y="50"/>
                  </a:cubicBezTo>
                  <a:cubicBezTo>
                    <a:pt x="21" y="45"/>
                    <a:pt x="25" y="40"/>
                    <a:pt x="30" y="40"/>
                  </a:cubicBezTo>
                  <a:cubicBezTo>
                    <a:pt x="56" y="40"/>
                    <a:pt x="56" y="40"/>
                    <a:pt x="56" y="40"/>
                  </a:cubicBezTo>
                  <a:cubicBezTo>
                    <a:pt x="61" y="40"/>
                    <a:pt x="65" y="45"/>
                    <a:pt x="65" y="50"/>
                  </a:cubicBezTo>
                  <a:lnTo>
                    <a:pt x="65" y="94"/>
                  </a:lnTo>
                  <a:close/>
                  <a:moveTo>
                    <a:pt x="118" y="48"/>
                  </a:moveTo>
                  <a:cubicBezTo>
                    <a:pt x="101" y="48"/>
                    <a:pt x="101" y="48"/>
                    <a:pt x="101" y="48"/>
                  </a:cubicBezTo>
                  <a:cubicBezTo>
                    <a:pt x="101" y="94"/>
                    <a:pt x="101" y="94"/>
                    <a:pt x="101" y="94"/>
                  </a:cubicBezTo>
                  <a:cubicBezTo>
                    <a:pt x="93" y="94"/>
                    <a:pt x="93" y="94"/>
                    <a:pt x="93" y="94"/>
                  </a:cubicBezTo>
                  <a:cubicBezTo>
                    <a:pt x="93" y="48"/>
                    <a:pt x="93" y="48"/>
                    <a:pt x="93" y="48"/>
                  </a:cubicBezTo>
                  <a:cubicBezTo>
                    <a:pt x="76" y="48"/>
                    <a:pt x="76" y="48"/>
                    <a:pt x="76" y="48"/>
                  </a:cubicBezTo>
                  <a:cubicBezTo>
                    <a:pt x="76" y="40"/>
                    <a:pt x="76" y="40"/>
                    <a:pt x="76" y="40"/>
                  </a:cubicBezTo>
                  <a:cubicBezTo>
                    <a:pt x="118" y="40"/>
                    <a:pt x="118" y="40"/>
                    <a:pt x="118" y="40"/>
                  </a:cubicBezTo>
                  <a:lnTo>
                    <a:pt x="118" y="48"/>
                  </a:lnTo>
                  <a:close/>
                  <a:moveTo>
                    <a:pt x="185" y="94"/>
                  </a:moveTo>
                  <a:cubicBezTo>
                    <a:pt x="177" y="94"/>
                    <a:pt x="177" y="94"/>
                    <a:pt x="177" y="94"/>
                  </a:cubicBezTo>
                  <a:cubicBezTo>
                    <a:pt x="177" y="50"/>
                    <a:pt x="177" y="50"/>
                    <a:pt x="177" y="50"/>
                  </a:cubicBezTo>
                  <a:cubicBezTo>
                    <a:pt x="177" y="49"/>
                    <a:pt x="176" y="48"/>
                    <a:pt x="176" y="48"/>
                  </a:cubicBezTo>
                  <a:cubicBezTo>
                    <a:pt x="162" y="48"/>
                    <a:pt x="162" y="48"/>
                    <a:pt x="162" y="48"/>
                  </a:cubicBezTo>
                  <a:cubicBezTo>
                    <a:pt x="161" y="48"/>
                    <a:pt x="161" y="49"/>
                    <a:pt x="161" y="50"/>
                  </a:cubicBezTo>
                  <a:cubicBezTo>
                    <a:pt x="161" y="50"/>
                    <a:pt x="161" y="50"/>
                    <a:pt x="161" y="50"/>
                  </a:cubicBezTo>
                  <a:cubicBezTo>
                    <a:pt x="161" y="94"/>
                    <a:pt x="161" y="94"/>
                    <a:pt x="161" y="94"/>
                  </a:cubicBezTo>
                  <a:cubicBezTo>
                    <a:pt x="153" y="94"/>
                    <a:pt x="153" y="94"/>
                    <a:pt x="153" y="94"/>
                  </a:cubicBezTo>
                  <a:cubicBezTo>
                    <a:pt x="153" y="50"/>
                    <a:pt x="153" y="50"/>
                    <a:pt x="153" y="50"/>
                  </a:cubicBezTo>
                  <a:cubicBezTo>
                    <a:pt x="153" y="49"/>
                    <a:pt x="152" y="48"/>
                    <a:pt x="151" y="48"/>
                  </a:cubicBezTo>
                  <a:cubicBezTo>
                    <a:pt x="138" y="48"/>
                    <a:pt x="138" y="48"/>
                    <a:pt x="138" y="48"/>
                  </a:cubicBezTo>
                  <a:cubicBezTo>
                    <a:pt x="137" y="48"/>
                    <a:pt x="137" y="49"/>
                    <a:pt x="137" y="50"/>
                  </a:cubicBezTo>
                  <a:cubicBezTo>
                    <a:pt x="137" y="94"/>
                    <a:pt x="137" y="94"/>
                    <a:pt x="137" y="94"/>
                  </a:cubicBezTo>
                  <a:cubicBezTo>
                    <a:pt x="129" y="94"/>
                    <a:pt x="129" y="94"/>
                    <a:pt x="129" y="94"/>
                  </a:cubicBezTo>
                  <a:cubicBezTo>
                    <a:pt x="129" y="50"/>
                    <a:pt x="129" y="50"/>
                    <a:pt x="129" y="50"/>
                  </a:cubicBezTo>
                  <a:cubicBezTo>
                    <a:pt x="129" y="45"/>
                    <a:pt x="133" y="40"/>
                    <a:pt x="138" y="40"/>
                  </a:cubicBezTo>
                  <a:cubicBezTo>
                    <a:pt x="151" y="40"/>
                    <a:pt x="151" y="40"/>
                    <a:pt x="151" y="40"/>
                  </a:cubicBezTo>
                  <a:cubicBezTo>
                    <a:pt x="153" y="40"/>
                    <a:pt x="155" y="41"/>
                    <a:pt x="157" y="42"/>
                  </a:cubicBezTo>
                  <a:cubicBezTo>
                    <a:pt x="158" y="41"/>
                    <a:pt x="160" y="40"/>
                    <a:pt x="162" y="40"/>
                  </a:cubicBezTo>
                  <a:cubicBezTo>
                    <a:pt x="176" y="40"/>
                    <a:pt x="176" y="40"/>
                    <a:pt x="176" y="40"/>
                  </a:cubicBezTo>
                  <a:cubicBezTo>
                    <a:pt x="181" y="40"/>
                    <a:pt x="185" y="45"/>
                    <a:pt x="185" y="50"/>
                  </a:cubicBezTo>
                  <a:lnTo>
                    <a:pt x="185"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53"/>
            <p:cNvSpPr>
              <a:spLocks noEditPoints="1"/>
            </p:cNvSpPr>
            <p:nvPr/>
          </p:nvSpPr>
          <p:spPr bwMode="auto">
            <a:xfrm>
              <a:off x="2495" y="1168"/>
              <a:ext cx="774" cy="907"/>
            </a:xfrm>
            <a:custGeom>
              <a:avLst/>
              <a:gdLst>
                <a:gd name="T0" fmla="*/ 309 w 328"/>
                <a:gd name="T1" fmla="*/ 0 h 384"/>
                <a:gd name="T2" fmla="*/ 19 w 328"/>
                <a:gd name="T3" fmla="*/ 0 h 384"/>
                <a:gd name="T4" fmla="*/ 0 w 328"/>
                <a:gd name="T5" fmla="*/ 19 h 384"/>
                <a:gd name="T6" fmla="*/ 0 w 328"/>
                <a:gd name="T7" fmla="*/ 365 h 384"/>
                <a:gd name="T8" fmla="*/ 19 w 328"/>
                <a:gd name="T9" fmla="*/ 384 h 384"/>
                <a:gd name="T10" fmla="*/ 309 w 328"/>
                <a:gd name="T11" fmla="*/ 384 h 384"/>
                <a:gd name="T12" fmla="*/ 328 w 328"/>
                <a:gd name="T13" fmla="*/ 365 h 384"/>
                <a:gd name="T14" fmla="*/ 328 w 328"/>
                <a:gd name="T15" fmla="*/ 19 h 384"/>
                <a:gd name="T16" fmla="*/ 309 w 328"/>
                <a:gd name="T17" fmla="*/ 0 h 384"/>
                <a:gd name="T18" fmla="*/ 39 w 328"/>
                <a:gd name="T19" fmla="*/ 46 h 384"/>
                <a:gd name="T20" fmla="*/ 46 w 328"/>
                <a:gd name="T21" fmla="*/ 39 h 384"/>
                <a:gd name="T22" fmla="*/ 282 w 328"/>
                <a:gd name="T23" fmla="*/ 39 h 384"/>
                <a:gd name="T24" fmla="*/ 289 w 328"/>
                <a:gd name="T25" fmla="*/ 46 h 384"/>
                <a:gd name="T26" fmla="*/ 289 w 328"/>
                <a:gd name="T27" fmla="*/ 215 h 384"/>
                <a:gd name="T28" fmla="*/ 282 w 328"/>
                <a:gd name="T29" fmla="*/ 222 h 384"/>
                <a:gd name="T30" fmla="*/ 46 w 328"/>
                <a:gd name="T31" fmla="*/ 222 h 384"/>
                <a:gd name="T32" fmla="*/ 39 w 328"/>
                <a:gd name="T33" fmla="*/ 215 h 384"/>
                <a:gd name="T34" fmla="*/ 39 w 328"/>
                <a:gd name="T35" fmla="*/ 46 h 384"/>
                <a:gd name="T36" fmla="*/ 177 w 328"/>
                <a:gd name="T37" fmla="*/ 275 h 384"/>
                <a:gd name="T38" fmla="*/ 156 w 328"/>
                <a:gd name="T39" fmla="*/ 275 h 384"/>
                <a:gd name="T40" fmla="*/ 156 w 328"/>
                <a:gd name="T41" fmla="*/ 327 h 384"/>
                <a:gd name="T42" fmla="*/ 149 w 328"/>
                <a:gd name="T43" fmla="*/ 334 h 384"/>
                <a:gd name="T44" fmla="*/ 95 w 328"/>
                <a:gd name="T45" fmla="*/ 334 h 384"/>
                <a:gd name="T46" fmla="*/ 95 w 328"/>
                <a:gd name="T47" fmla="*/ 265 h 384"/>
                <a:gd name="T48" fmla="*/ 78 w 328"/>
                <a:gd name="T49" fmla="*/ 265 h 384"/>
                <a:gd name="T50" fmla="*/ 78 w 328"/>
                <a:gd name="T51" fmla="*/ 334 h 384"/>
                <a:gd name="T52" fmla="*/ 67 w 328"/>
                <a:gd name="T53" fmla="*/ 334 h 384"/>
                <a:gd name="T54" fmla="*/ 60 w 328"/>
                <a:gd name="T55" fmla="*/ 327 h 384"/>
                <a:gd name="T56" fmla="*/ 60 w 328"/>
                <a:gd name="T57" fmla="*/ 275 h 384"/>
                <a:gd name="T58" fmla="*/ 39 w 328"/>
                <a:gd name="T59" fmla="*/ 275 h 384"/>
                <a:gd name="T60" fmla="*/ 39 w 328"/>
                <a:gd name="T61" fmla="*/ 259 h 384"/>
                <a:gd name="T62" fmla="*/ 177 w 328"/>
                <a:gd name="T63" fmla="*/ 259 h 384"/>
                <a:gd name="T64" fmla="*/ 177 w 328"/>
                <a:gd name="T65" fmla="*/ 275 h 384"/>
                <a:gd name="T66" fmla="*/ 235 w 328"/>
                <a:gd name="T67" fmla="*/ 346 h 384"/>
                <a:gd name="T68" fmla="*/ 203 w 328"/>
                <a:gd name="T69" fmla="*/ 346 h 384"/>
                <a:gd name="T70" fmla="*/ 203 w 328"/>
                <a:gd name="T71" fmla="*/ 314 h 384"/>
                <a:gd name="T72" fmla="*/ 235 w 328"/>
                <a:gd name="T73" fmla="*/ 314 h 384"/>
                <a:gd name="T74" fmla="*/ 235 w 328"/>
                <a:gd name="T75" fmla="*/ 346 h 384"/>
                <a:gd name="T76" fmla="*/ 235 w 328"/>
                <a:gd name="T77" fmla="*/ 291 h 384"/>
                <a:gd name="T78" fmla="*/ 203 w 328"/>
                <a:gd name="T79" fmla="*/ 291 h 384"/>
                <a:gd name="T80" fmla="*/ 203 w 328"/>
                <a:gd name="T81" fmla="*/ 259 h 384"/>
                <a:gd name="T82" fmla="*/ 235 w 328"/>
                <a:gd name="T83" fmla="*/ 259 h 384"/>
                <a:gd name="T84" fmla="*/ 235 w 328"/>
                <a:gd name="T85" fmla="*/ 291 h 384"/>
                <a:gd name="T86" fmla="*/ 290 w 328"/>
                <a:gd name="T87" fmla="*/ 346 h 384"/>
                <a:gd name="T88" fmla="*/ 258 w 328"/>
                <a:gd name="T89" fmla="*/ 346 h 384"/>
                <a:gd name="T90" fmla="*/ 258 w 328"/>
                <a:gd name="T91" fmla="*/ 314 h 384"/>
                <a:gd name="T92" fmla="*/ 290 w 328"/>
                <a:gd name="T93" fmla="*/ 314 h 384"/>
                <a:gd name="T94" fmla="*/ 290 w 328"/>
                <a:gd name="T95" fmla="*/ 346 h 384"/>
                <a:gd name="T96" fmla="*/ 290 w 328"/>
                <a:gd name="T97" fmla="*/ 291 h 384"/>
                <a:gd name="T98" fmla="*/ 258 w 328"/>
                <a:gd name="T99" fmla="*/ 291 h 384"/>
                <a:gd name="T100" fmla="*/ 258 w 328"/>
                <a:gd name="T101" fmla="*/ 259 h 384"/>
                <a:gd name="T102" fmla="*/ 290 w 328"/>
                <a:gd name="T103" fmla="*/ 259 h 384"/>
                <a:gd name="T104" fmla="*/ 290 w 328"/>
                <a:gd name="T105" fmla="*/ 29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8" h="384">
                  <a:moveTo>
                    <a:pt x="309" y="0"/>
                  </a:moveTo>
                  <a:cubicBezTo>
                    <a:pt x="19" y="0"/>
                    <a:pt x="19" y="0"/>
                    <a:pt x="19" y="0"/>
                  </a:cubicBezTo>
                  <a:cubicBezTo>
                    <a:pt x="9" y="0"/>
                    <a:pt x="0" y="9"/>
                    <a:pt x="0" y="19"/>
                  </a:cubicBezTo>
                  <a:cubicBezTo>
                    <a:pt x="0" y="365"/>
                    <a:pt x="0" y="365"/>
                    <a:pt x="0" y="365"/>
                  </a:cubicBezTo>
                  <a:cubicBezTo>
                    <a:pt x="0" y="375"/>
                    <a:pt x="9" y="384"/>
                    <a:pt x="19" y="384"/>
                  </a:cubicBezTo>
                  <a:cubicBezTo>
                    <a:pt x="309" y="384"/>
                    <a:pt x="309" y="384"/>
                    <a:pt x="309" y="384"/>
                  </a:cubicBezTo>
                  <a:cubicBezTo>
                    <a:pt x="319" y="384"/>
                    <a:pt x="328" y="375"/>
                    <a:pt x="328" y="365"/>
                  </a:cubicBezTo>
                  <a:cubicBezTo>
                    <a:pt x="328" y="19"/>
                    <a:pt x="328" y="19"/>
                    <a:pt x="328" y="19"/>
                  </a:cubicBezTo>
                  <a:cubicBezTo>
                    <a:pt x="328" y="9"/>
                    <a:pt x="319" y="0"/>
                    <a:pt x="309" y="0"/>
                  </a:cubicBezTo>
                  <a:moveTo>
                    <a:pt x="39" y="46"/>
                  </a:moveTo>
                  <a:cubicBezTo>
                    <a:pt x="39" y="42"/>
                    <a:pt x="42" y="39"/>
                    <a:pt x="46" y="39"/>
                  </a:cubicBezTo>
                  <a:cubicBezTo>
                    <a:pt x="282" y="39"/>
                    <a:pt x="282" y="39"/>
                    <a:pt x="282" y="39"/>
                  </a:cubicBezTo>
                  <a:cubicBezTo>
                    <a:pt x="286" y="39"/>
                    <a:pt x="289" y="42"/>
                    <a:pt x="289" y="46"/>
                  </a:cubicBezTo>
                  <a:cubicBezTo>
                    <a:pt x="289" y="215"/>
                    <a:pt x="289" y="215"/>
                    <a:pt x="289" y="215"/>
                  </a:cubicBezTo>
                  <a:cubicBezTo>
                    <a:pt x="289" y="219"/>
                    <a:pt x="286" y="222"/>
                    <a:pt x="282" y="222"/>
                  </a:cubicBezTo>
                  <a:cubicBezTo>
                    <a:pt x="46" y="222"/>
                    <a:pt x="46" y="222"/>
                    <a:pt x="46" y="222"/>
                  </a:cubicBezTo>
                  <a:cubicBezTo>
                    <a:pt x="42" y="222"/>
                    <a:pt x="39" y="219"/>
                    <a:pt x="39" y="215"/>
                  </a:cubicBezTo>
                  <a:lnTo>
                    <a:pt x="39" y="46"/>
                  </a:lnTo>
                  <a:close/>
                  <a:moveTo>
                    <a:pt x="177" y="275"/>
                  </a:moveTo>
                  <a:cubicBezTo>
                    <a:pt x="156" y="275"/>
                    <a:pt x="156" y="275"/>
                    <a:pt x="156" y="275"/>
                  </a:cubicBezTo>
                  <a:cubicBezTo>
                    <a:pt x="156" y="327"/>
                    <a:pt x="156" y="327"/>
                    <a:pt x="156" y="327"/>
                  </a:cubicBezTo>
                  <a:cubicBezTo>
                    <a:pt x="156" y="331"/>
                    <a:pt x="153" y="334"/>
                    <a:pt x="149" y="334"/>
                  </a:cubicBezTo>
                  <a:cubicBezTo>
                    <a:pt x="95" y="334"/>
                    <a:pt x="95" y="334"/>
                    <a:pt x="95" y="334"/>
                  </a:cubicBezTo>
                  <a:cubicBezTo>
                    <a:pt x="95" y="265"/>
                    <a:pt x="95" y="265"/>
                    <a:pt x="95" y="265"/>
                  </a:cubicBezTo>
                  <a:cubicBezTo>
                    <a:pt x="78" y="265"/>
                    <a:pt x="78" y="265"/>
                    <a:pt x="78" y="265"/>
                  </a:cubicBezTo>
                  <a:cubicBezTo>
                    <a:pt x="78" y="334"/>
                    <a:pt x="78" y="334"/>
                    <a:pt x="78" y="334"/>
                  </a:cubicBezTo>
                  <a:cubicBezTo>
                    <a:pt x="67" y="334"/>
                    <a:pt x="67" y="334"/>
                    <a:pt x="67" y="334"/>
                  </a:cubicBezTo>
                  <a:cubicBezTo>
                    <a:pt x="63" y="334"/>
                    <a:pt x="60" y="331"/>
                    <a:pt x="60" y="327"/>
                  </a:cubicBezTo>
                  <a:cubicBezTo>
                    <a:pt x="60" y="275"/>
                    <a:pt x="60" y="275"/>
                    <a:pt x="60" y="275"/>
                  </a:cubicBezTo>
                  <a:cubicBezTo>
                    <a:pt x="39" y="275"/>
                    <a:pt x="39" y="275"/>
                    <a:pt x="39" y="275"/>
                  </a:cubicBezTo>
                  <a:cubicBezTo>
                    <a:pt x="39" y="259"/>
                    <a:pt x="39" y="259"/>
                    <a:pt x="39" y="259"/>
                  </a:cubicBezTo>
                  <a:cubicBezTo>
                    <a:pt x="177" y="259"/>
                    <a:pt x="177" y="259"/>
                    <a:pt x="177" y="259"/>
                  </a:cubicBezTo>
                  <a:lnTo>
                    <a:pt x="177" y="275"/>
                  </a:lnTo>
                  <a:close/>
                  <a:moveTo>
                    <a:pt x="235" y="346"/>
                  </a:moveTo>
                  <a:cubicBezTo>
                    <a:pt x="203" y="346"/>
                    <a:pt x="203" y="346"/>
                    <a:pt x="203" y="346"/>
                  </a:cubicBezTo>
                  <a:cubicBezTo>
                    <a:pt x="203" y="314"/>
                    <a:pt x="203" y="314"/>
                    <a:pt x="203" y="314"/>
                  </a:cubicBezTo>
                  <a:cubicBezTo>
                    <a:pt x="235" y="314"/>
                    <a:pt x="235" y="314"/>
                    <a:pt x="235" y="314"/>
                  </a:cubicBezTo>
                  <a:lnTo>
                    <a:pt x="235" y="346"/>
                  </a:lnTo>
                  <a:close/>
                  <a:moveTo>
                    <a:pt x="235" y="291"/>
                  </a:moveTo>
                  <a:cubicBezTo>
                    <a:pt x="203" y="291"/>
                    <a:pt x="203" y="291"/>
                    <a:pt x="203" y="291"/>
                  </a:cubicBezTo>
                  <a:cubicBezTo>
                    <a:pt x="203" y="259"/>
                    <a:pt x="203" y="259"/>
                    <a:pt x="203" y="259"/>
                  </a:cubicBezTo>
                  <a:cubicBezTo>
                    <a:pt x="235" y="259"/>
                    <a:pt x="235" y="259"/>
                    <a:pt x="235" y="259"/>
                  </a:cubicBezTo>
                  <a:lnTo>
                    <a:pt x="235" y="291"/>
                  </a:lnTo>
                  <a:close/>
                  <a:moveTo>
                    <a:pt x="290" y="346"/>
                  </a:moveTo>
                  <a:cubicBezTo>
                    <a:pt x="258" y="346"/>
                    <a:pt x="258" y="346"/>
                    <a:pt x="258" y="346"/>
                  </a:cubicBezTo>
                  <a:cubicBezTo>
                    <a:pt x="258" y="314"/>
                    <a:pt x="258" y="314"/>
                    <a:pt x="258" y="314"/>
                  </a:cubicBezTo>
                  <a:cubicBezTo>
                    <a:pt x="290" y="314"/>
                    <a:pt x="290" y="314"/>
                    <a:pt x="290" y="314"/>
                  </a:cubicBezTo>
                  <a:lnTo>
                    <a:pt x="290" y="346"/>
                  </a:lnTo>
                  <a:close/>
                  <a:moveTo>
                    <a:pt x="290" y="291"/>
                  </a:moveTo>
                  <a:cubicBezTo>
                    <a:pt x="258" y="291"/>
                    <a:pt x="258" y="291"/>
                    <a:pt x="258" y="291"/>
                  </a:cubicBezTo>
                  <a:cubicBezTo>
                    <a:pt x="258" y="259"/>
                    <a:pt x="258" y="259"/>
                    <a:pt x="258" y="259"/>
                  </a:cubicBezTo>
                  <a:cubicBezTo>
                    <a:pt x="290" y="259"/>
                    <a:pt x="290" y="259"/>
                    <a:pt x="290" y="259"/>
                  </a:cubicBezTo>
                  <a:lnTo>
                    <a:pt x="29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54"/>
            <p:cNvSpPr>
              <a:spLocks/>
            </p:cNvSpPr>
            <p:nvPr/>
          </p:nvSpPr>
          <p:spPr bwMode="auto">
            <a:xfrm>
              <a:off x="2708" y="1425"/>
              <a:ext cx="66" cy="50"/>
            </a:xfrm>
            <a:custGeom>
              <a:avLst/>
              <a:gdLst>
                <a:gd name="T0" fmla="*/ 27 w 28"/>
                <a:gd name="T1" fmla="*/ 0 h 21"/>
                <a:gd name="T2" fmla="*/ 1 w 28"/>
                <a:gd name="T3" fmla="*/ 0 h 21"/>
                <a:gd name="T4" fmla="*/ 0 w 28"/>
                <a:gd name="T5" fmla="*/ 2 h 21"/>
                <a:gd name="T6" fmla="*/ 0 w 28"/>
                <a:gd name="T7" fmla="*/ 21 h 21"/>
                <a:gd name="T8" fmla="*/ 28 w 28"/>
                <a:gd name="T9" fmla="*/ 21 h 21"/>
                <a:gd name="T10" fmla="*/ 28 w 28"/>
                <a:gd name="T11" fmla="*/ 2 h 21"/>
                <a:gd name="T12" fmla="*/ 27 w 28"/>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8" h="21">
                  <a:moveTo>
                    <a:pt x="27" y="0"/>
                  </a:moveTo>
                  <a:cubicBezTo>
                    <a:pt x="1" y="0"/>
                    <a:pt x="1" y="0"/>
                    <a:pt x="1" y="0"/>
                  </a:cubicBezTo>
                  <a:cubicBezTo>
                    <a:pt x="1" y="0"/>
                    <a:pt x="0" y="1"/>
                    <a:pt x="0" y="2"/>
                  </a:cubicBezTo>
                  <a:cubicBezTo>
                    <a:pt x="0" y="21"/>
                    <a:pt x="0" y="21"/>
                    <a:pt x="0" y="21"/>
                  </a:cubicBezTo>
                  <a:cubicBezTo>
                    <a:pt x="28" y="21"/>
                    <a:pt x="28" y="21"/>
                    <a:pt x="28" y="21"/>
                  </a:cubicBezTo>
                  <a:cubicBezTo>
                    <a:pt x="28" y="2"/>
                    <a:pt x="28" y="2"/>
                    <a:pt x="28" y="2"/>
                  </a:cubicBezTo>
                  <a:cubicBezTo>
                    <a:pt x="28" y="1"/>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58"/>
          <p:cNvGrpSpPr>
            <a:grpSpLocks noChangeAspect="1"/>
          </p:cNvGrpSpPr>
          <p:nvPr/>
        </p:nvGrpSpPr>
        <p:grpSpPr bwMode="auto">
          <a:xfrm>
            <a:off x="3649199" y="5386129"/>
            <a:ext cx="874816" cy="737071"/>
            <a:chOff x="2637" y="1416"/>
            <a:chExt cx="482" cy="406"/>
          </a:xfrm>
          <a:solidFill>
            <a:schemeClr val="accent1"/>
          </a:solidFill>
        </p:grpSpPr>
        <p:sp>
          <p:nvSpPr>
            <p:cNvPr id="300" name="Oval 59"/>
            <p:cNvSpPr>
              <a:spLocks noChangeArrowheads="1"/>
            </p:cNvSpPr>
            <p:nvPr/>
          </p:nvSpPr>
          <p:spPr bwMode="auto">
            <a:xfrm>
              <a:off x="2724" y="174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60"/>
            <p:cNvSpPr>
              <a:spLocks noChangeArrowheads="1"/>
            </p:cNvSpPr>
            <p:nvPr/>
          </p:nvSpPr>
          <p:spPr bwMode="auto">
            <a:xfrm>
              <a:off x="3029" y="174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1"/>
            <p:cNvSpPr>
              <a:spLocks/>
            </p:cNvSpPr>
            <p:nvPr/>
          </p:nvSpPr>
          <p:spPr bwMode="auto">
            <a:xfrm>
              <a:off x="2637" y="1416"/>
              <a:ext cx="482" cy="312"/>
            </a:xfrm>
            <a:custGeom>
              <a:avLst/>
              <a:gdLst>
                <a:gd name="T0" fmla="*/ 39 w 204"/>
                <a:gd name="T1" fmla="*/ 0 h 132"/>
                <a:gd name="T2" fmla="*/ 6 w 204"/>
                <a:gd name="T3" fmla="*/ 0 h 132"/>
                <a:gd name="T4" fmla="*/ 0 w 204"/>
                <a:gd name="T5" fmla="*/ 5 h 132"/>
                <a:gd name="T6" fmla="*/ 6 w 204"/>
                <a:gd name="T7" fmla="*/ 11 h 132"/>
                <a:gd name="T8" fmla="*/ 30 w 204"/>
                <a:gd name="T9" fmla="*/ 11 h 132"/>
                <a:gd name="T10" fmla="*/ 47 w 204"/>
                <a:gd name="T11" fmla="*/ 121 h 132"/>
                <a:gd name="T12" fmla="*/ 59 w 204"/>
                <a:gd name="T13" fmla="*/ 132 h 132"/>
                <a:gd name="T14" fmla="*/ 186 w 204"/>
                <a:gd name="T15" fmla="*/ 132 h 132"/>
                <a:gd name="T16" fmla="*/ 186 w 204"/>
                <a:gd name="T17" fmla="*/ 122 h 132"/>
                <a:gd name="T18" fmla="*/ 62 w 204"/>
                <a:gd name="T19" fmla="*/ 122 h 132"/>
                <a:gd name="T20" fmla="*/ 56 w 204"/>
                <a:gd name="T21" fmla="*/ 116 h 132"/>
                <a:gd name="T22" fmla="*/ 62 w 204"/>
                <a:gd name="T23" fmla="*/ 111 h 132"/>
                <a:gd name="T24" fmla="*/ 177 w 204"/>
                <a:gd name="T25" fmla="*/ 105 h 132"/>
                <a:gd name="T26" fmla="*/ 191 w 204"/>
                <a:gd name="T27" fmla="*/ 93 h 132"/>
                <a:gd name="T28" fmla="*/ 204 w 204"/>
                <a:gd name="T29" fmla="*/ 31 h 132"/>
                <a:gd name="T30" fmla="*/ 44 w 204"/>
                <a:gd name="T31" fmla="*/ 31 h 132"/>
                <a:gd name="T32" fmla="*/ 39 w 204"/>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32">
                  <a:moveTo>
                    <a:pt x="39" y="0"/>
                  </a:moveTo>
                  <a:cubicBezTo>
                    <a:pt x="6" y="0"/>
                    <a:pt x="6" y="0"/>
                    <a:pt x="6" y="0"/>
                  </a:cubicBezTo>
                  <a:cubicBezTo>
                    <a:pt x="3" y="0"/>
                    <a:pt x="0" y="2"/>
                    <a:pt x="0" y="5"/>
                  </a:cubicBezTo>
                  <a:cubicBezTo>
                    <a:pt x="0" y="8"/>
                    <a:pt x="3" y="11"/>
                    <a:pt x="6" y="11"/>
                  </a:cubicBezTo>
                  <a:cubicBezTo>
                    <a:pt x="30" y="11"/>
                    <a:pt x="30" y="11"/>
                    <a:pt x="30" y="11"/>
                  </a:cubicBezTo>
                  <a:cubicBezTo>
                    <a:pt x="47" y="121"/>
                    <a:pt x="47" y="121"/>
                    <a:pt x="47" y="121"/>
                  </a:cubicBezTo>
                  <a:cubicBezTo>
                    <a:pt x="47" y="129"/>
                    <a:pt x="52" y="132"/>
                    <a:pt x="59" y="132"/>
                  </a:cubicBezTo>
                  <a:cubicBezTo>
                    <a:pt x="186" y="132"/>
                    <a:pt x="186" y="132"/>
                    <a:pt x="186" y="132"/>
                  </a:cubicBezTo>
                  <a:cubicBezTo>
                    <a:pt x="193" y="132"/>
                    <a:pt x="192" y="122"/>
                    <a:pt x="186" y="122"/>
                  </a:cubicBezTo>
                  <a:cubicBezTo>
                    <a:pt x="186" y="122"/>
                    <a:pt x="62" y="122"/>
                    <a:pt x="62" y="122"/>
                  </a:cubicBezTo>
                  <a:cubicBezTo>
                    <a:pt x="58" y="122"/>
                    <a:pt x="56" y="120"/>
                    <a:pt x="56" y="116"/>
                  </a:cubicBezTo>
                  <a:cubicBezTo>
                    <a:pt x="56" y="113"/>
                    <a:pt x="58" y="111"/>
                    <a:pt x="62" y="111"/>
                  </a:cubicBezTo>
                  <a:cubicBezTo>
                    <a:pt x="62" y="111"/>
                    <a:pt x="173" y="106"/>
                    <a:pt x="177" y="105"/>
                  </a:cubicBezTo>
                  <a:cubicBezTo>
                    <a:pt x="185" y="104"/>
                    <a:pt x="189" y="101"/>
                    <a:pt x="191" y="93"/>
                  </a:cubicBezTo>
                  <a:cubicBezTo>
                    <a:pt x="204" y="31"/>
                    <a:pt x="204" y="31"/>
                    <a:pt x="204" y="31"/>
                  </a:cubicBezTo>
                  <a:cubicBezTo>
                    <a:pt x="44" y="31"/>
                    <a:pt x="44" y="31"/>
                    <a:pt x="44" y="31"/>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65"/>
          <p:cNvGrpSpPr>
            <a:grpSpLocks noChangeAspect="1"/>
          </p:cNvGrpSpPr>
          <p:nvPr/>
        </p:nvGrpSpPr>
        <p:grpSpPr bwMode="auto">
          <a:xfrm>
            <a:off x="5553538" y="1515971"/>
            <a:ext cx="668644" cy="931860"/>
            <a:chOff x="2552" y="1163"/>
            <a:chExt cx="656" cy="914"/>
          </a:xfrm>
          <a:solidFill>
            <a:schemeClr val="accent1"/>
          </a:solidFill>
        </p:grpSpPr>
        <p:sp>
          <p:nvSpPr>
            <p:cNvPr id="304" name="Freeform 66"/>
            <p:cNvSpPr>
              <a:spLocks noEditPoints="1"/>
            </p:cNvSpPr>
            <p:nvPr/>
          </p:nvSpPr>
          <p:spPr bwMode="auto">
            <a:xfrm>
              <a:off x="2552" y="1163"/>
              <a:ext cx="219" cy="914"/>
            </a:xfrm>
            <a:custGeom>
              <a:avLst/>
              <a:gdLst>
                <a:gd name="T0" fmla="*/ 0 w 93"/>
                <a:gd name="T1" fmla="*/ 13 h 387"/>
                <a:gd name="T2" fmla="*/ 0 w 93"/>
                <a:gd name="T3" fmla="*/ 375 h 387"/>
                <a:gd name="T4" fmla="*/ 12 w 93"/>
                <a:gd name="T5" fmla="*/ 387 h 387"/>
                <a:gd name="T6" fmla="*/ 93 w 93"/>
                <a:gd name="T7" fmla="*/ 387 h 387"/>
                <a:gd name="T8" fmla="*/ 93 w 93"/>
                <a:gd name="T9" fmla="*/ 0 h 387"/>
                <a:gd name="T10" fmla="*/ 12 w 93"/>
                <a:gd name="T11" fmla="*/ 0 h 387"/>
                <a:gd name="T12" fmla="*/ 0 w 93"/>
                <a:gd name="T13" fmla="*/ 13 h 387"/>
                <a:gd name="T14" fmla="*/ 59 w 93"/>
                <a:gd name="T15" fmla="*/ 137 h 387"/>
                <a:gd name="T16" fmla="*/ 67 w 93"/>
                <a:gd name="T17" fmla="*/ 128 h 387"/>
                <a:gd name="T18" fmla="*/ 76 w 93"/>
                <a:gd name="T19" fmla="*/ 137 h 387"/>
                <a:gd name="T20" fmla="*/ 76 w 93"/>
                <a:gd name="T21" fmla="*/ 214 h 387"/>
                <a:gd name="T22" fmla="*/ 67 w 93"/>
                <a:gd name="T23" fmla="*/ 222 h 387"/>
                <a:gd name="T24" fmla="*/ 59 w 93"/>
                <a:gd name="T25" fmla="*/ 214 h 387"/>
                <a:gd name="T26" fmla="*/ 59 w 93"/>
                <a:gd name="T27" fmla="*/ 13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387">
                  <a:moveTo>
                    <a:pt x="0" y="13"/>
                  </a:moveTo>
                  <a:cubicBezTo>
                    <a:pt x="0" y="375"/>
                    <a:pt x="0" y="375"/>
                    <a:pt x="0" y="375"/>
                  </a:cubicBezTo>
                  <a:cubicBezTo>
                    <a:pt x="0" y="382"/>
                    <a:pt x="5" y="387"/>
                    <a:pt x="12" y="387"/>
                  </a:cubicBezTo>
                  <a:cubicBezTo>
                    <a:pt x="93" y="387"/>
                    <a:pt x="93" y="387"/>
                    <a:pt x="93" y="387"/>
                  </a:cubicBezTo>
                  <a:cubicBezTo>
                    <a:pt x="93" y="0"/>
                    <a:pt x="93" y="0"/>
                    <a:pt x="93" y="0"/>
                  </a:cubicBezTo>
                  <a:cubicBezTo>
                    <a:pt x="12" y="0"/>
                    <a:pt x="12" y="0"/>
                    <a:pt x="12" y="0"/>
                  </a:cubicBezTo>
                  <a:cubicBezTo>
                    <a:pt x="5" y="0"/>
                    <a:pt x="0" y="6"/>
                    <a:pt x="0" y="13"/>
                  </a:cubicBezTo>
                  <a:close/>
                  <a:moveTo>
                    <a:pt x="59" y="137"/>
                  </a:moveTo>
                  <a:cubicBezTo>
                    <a:pt x="59" y="132"/>
                    <a:pt x="63" y="128"/>
                    <a:pt x="67" y="128"/>
                  </a:cubicBezTo>
                  <a:cubicBezTo>
                    <a:pt x="72" y="128"/>
                    <a:pt x="76" y="132"/>
                    <a:pt x="76" y="137"/>
                  </a:cubicBezTo>
                  <a:cubicBezTo>
                    <a:pt x="76" y="214"/>
                    <a:pt x="76" y="214"/>
                    <a:pt x="76" y="214"/>
                  </a:cubicBezTo>
                  <a:cubicBezTo>
                    <a:pt x="76" y="218"/>
                    <a:pt x="72" y="222"/>
                    <a:pt x="67" y="222"/>
                  </a:cubicBezTo>
                  <a:cubicBezTo>
                    <a:pt x="63" y="222"/>
                    <a:pt x="59" y="218"/>
                    <a:pt x="59" y="214"/>
                  </a:cubicBezTo>
                  <a:lnTo>
                    <a:pt x="59"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67"/>
            <p:cNvSpPr>
              <a:spLocks noEditPoints="1"/>
            </p:cNvSpPr>
            <p:nvPr/>
          </p:nvSpPr>
          <p:spPr bwMode="auto">
            <a:xfrm>
              <a:off x="2802" y="1163"/>
              <a:ext cx="406" cy="914"/>
            </a:xfrm>
            <a:custGeom>
              <a:avLst/>
              <a:gdLst>
                <a:gd name="T0" fmla="*/ 160 w 172"/>
                <a:gd name="T1" fmla="*/ 0 h 387"/>
                <a:gd name="T2" fmla="*/ 0 w 172"/>
                <a:gd name="T3" fmla="*/ 0 h 387"/>
                <a:gd name="T4" fmla="*/ 0 w 172"/>
                <a:gd name="T5" fmla="*/ 387 h 387"/>
                <a:gd name="T6" fmla="*/ 160 w 172"/>
                <a:gd name="T7" fmla="*/ 387 h 387"/>
                <a:gd name="T8" fmla="*/ 172 w 172"/>
                <a:gd name="T9" fmla="*/ 375 h 387"/>
                <a:gd name="T10" fmla="*/ 172 w 172"/>
                <a:gd name="T11" fmla="*/ 13 h 387"/>
                <a:gd name="T12" fmla="*/ 160 w 172"/>
                <a:gd name="T13" fmla="*/ 0 h 387"/>
                <a:gd name="T14" fmla="*/ 33 w 172"/>
                <a:gd name="T15" fmla="*/ 214 h 387"/>
                <a:gd name="T16" fmla="*/ 24 w 172"/>
                <a:gd name="T17" fmla="*/ 222 h 387"/>
                <a:gd name="T18" fmla="*/ 15 w 172"/>
                <a:gd name="T19" fmla="*/ 214 h 387"/>
                <a:gd name="T20" fmla="*/ 15 w 172"/>
                <a:gd name="T21" fmla="*/ 137 h 387"/>
                <a:gd name="T22" fmla="*/ 24 w 172"/>
                <a:gd name="T23" fmla="*/ 128 h 387"/>
                <a:gd name="T24" fmla="*/ 33 w 172"/>
                <a:gd name="T25" fmla="*/ 137 h 387"/>
                <a:gd name="T26" fmla="*/ 33 w 172"/>
                <a:gd name="T27" fmla="*/ 214 h 387"/>
                <a:gd name="T28" fmla="*/ 137 w 172"/>
                <a:gd name="T29" fmla="*/ 208 h 387"/>
                <a:gd name="T30" fmla="*/ 127 w 172"/>
                <a:gd name="T31" fmla="*/ 218 h 387"/>
                <a:gd name="T32" fmla="*/ 75 w 172"/>
                <a:gd name="T33" fmla="*/ 218 h 387"/>
                <a:gd name="T34" fmla="*/ 65 w 172"/>
                <a:gd name="T35" fmla="*/ 208 h 387"/>
                <a:gd name="T36" fmla="*/ 65 w 172"/>
                <a:gd name="T37" fmla="*/ 174 h 387"/>
                <a:gd name="T38" fmla="*/ 75 w 172"/>
                <a:gd name="T39" fmla="*/ 164 h 387"/>
                <a:gd name="T40" fmla="*/ 80 w 172"/>
                <a:gd name="T41" fmla="*/ 164 h 387"/>
                <a:gd name="T42" fmla="*/ 80 w 172"/>
                <a:gd name="T43" fmla="*/ 174 h 387"/>
                <a:gd name="T44" fmla="*/ 76 w 172"/>
                <a:gd name="T45" fmla="*/ 174 h 387"/>
                <a:gd name="T46" fmla="*/ 72 w 172"/>
                <a:gd name="T47" fmla="*/ 178 h 387"/>
                <a:gd name="T48" fmla="*/ 72 w 172"/>
                <a:gd name="T49" fmla="*/ 185 h 387"/>
                <a:gd name="T50" fmla="*/ 76 w 172"/>
                <a:gd name="T51" fmla="*/ 189 h 387"/>
                <a:gd name="T52" fmla="*/ 91 w 172"/>
                <a:gd name="T53" fmla="*/ 189 h 387"/>
                <a:gd name="T54" fmla="*/ 95 w 172"/>
                <a:gd name="T55" fmla="*/ 185 h 387"/>
                <a:gd name="T56" fmla="*/ 95 w 172"/>
                <a:gd name="T57" fmla="*/ 178 h 387"/>
                <a:gd name="T58" fmla="*/ 91 w 172"/>
                <a:gd name="T59" fmla="*/ 174 h 387"/>
                <a:gd name="T60" fmla="*/ 86 w 172"/>
                <a:gd name="T61" fmla="*/ 174 h 387"/>
                <a:gd name="T62" fmla="*/ 86 w 172"/>
                <a:gd name="T63" fmla="*/ 164 h 387"/>
                <a:gd name="T64" fmla="*/ 116 w 172"/>
                <a:gd name="T65" fmla="*/ 164 h 387"/>
                <a:gd name="T66" fmla="*/ 116 w 172"/>
                <a:gd name="T67" fmla="*/ 174 h 387"/>
                <a:gd name="T68" fmla="*/ 111 w 172"/>
                <a:gd name="T69" fmla="*/ 174 h 387"/>
                <a:gd name="T70" fmla="*/ 107 w 172"/>
                <a:gd name="T71" fmla="*/ 178 h 387"/>
                <a:gd name="T72" fmla="*/ 107 w 172"/>
                <a:gd name="T73" fmla="*/ 185 h 387"/>
                <a:gd name="T74" fmla="*/ 111 w 172"/>
                <a:gd name="T75" fmla="*/ 189 h 387"/>
                <a:gd name="T76" fmla="*/ 126 w 172"/>
                <a:gd name="T77" fmla="*/ 189 h 387"/>
                <a:gd name="T78" fmla="*/ 130 w 172"/>
                <a:gd name="T79" fmla="*/ 185 h 387"/>
                <a:gd name="T80" fmla="*/ 130 w 172"/>
                <a:gd name="T81" fmla="*/ 178 h 387"/>
                <a:gd name="T82" fmla="*/ 126 w 172"/>
                <a:gd name="T83" fmla="*/ 174 h 387"/>
                <a:gd name="T84" fmla="*/ 122 w 172"/>
                <a:gd name="T85" fmla="*/ 174 h 387"/>
                <a:gd name="T86" fmla="*/ 122 w 172"/>
                <a:gd name="T87" fmla="*/ 164 h 387"/>
                <a:gd name="T88" fmla="*/ 127 w 172"/>
                <a:gd name="T89" fmla="*/ 164 h 387"/>
                <a:gd name="T90" fmla="*/ 137 w 172"/>
                <a:gd name="T91" fmla="*/ 174 h 387"/>
                <a:gd name="T92" fmla="*/ 137 w 172"/>
                <a:gd name="T93" fmla="*/ 208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387">
                  <a:moveTo>
                    <a:pt x="160" y="0"/>
                  </a:moveTo>
                  <a:cubicBezTo>
                    <a:pt x="0" y="0"/>
                    <a:pt x="0" y="0"/>
                    <a:pt x="0" y="0"/>
                  </a:cubicBezTo>
                  <a:cubicBezTo>
                    <a:pt x="0" y="387"/>
                    <a:pt x="0" y="387"/>
                    <a:pt x="0" y="387"/>
                  </a:cubicBezTo>
                  <a:cubicBezTo>
                    <a:pt x="160" y="387"/>
                    <a:pt x="160" y="387"/>
                    <a:pt x="160" y="387"/>
                  </a:cubicBezTo>
                  <a:cubicBezTo>
                    <a:pt x="167" y="387"/>
                    <a:pt x="172" y="382"/>
                    <a:pt x="172" y="375"/>
                  </a:cubicBezTo>
                  <a:cubicBezTo>
                    <a:pt x="172" y="13"/>
                    <a:pt x="172" y="13"/>
                    <a:pt x="172" y="13"/>
                  </a:cubicBezTo>
                  <a:cubicBezTo>
                    <a:pt x="172" y="6"/>
                    <a:pt x="167" y="0"/>
                    <a:pt x="160" y="0"/>
                  </a:cubicBezTo>
                  <a:close/>
                  <a:moveTo>
                    <a:pt x="33" y="214"/>
                  </a:moveTo>
                  <a:cubicBezTo>
                    <a:pt x="33" y="218"/>
                    <a:pt x="29" y="222"/>
                    <a:pt x="24" y="222"/>
                  </a:cubicBezTo>
                  <a:cubicBezTo>
                    <a:pt x="19" y="222"/>
                    <a:pt x="15" y="218"/>
                    <a:pt x="15" y="214"/>
                  </a:cubicBezTo>
                  <a:cubicBezTo>
                    <a:pt x="15" y="137"/>
                    <a:pt x="15" y="137"/>
                    <a:pt x="15" y="137"/>
                  </a:cubicBezTo>
                  <a:cubicBezTo>
                    <a:pt x="15" y="132"/>
                    <a:pt x="19" y="128"/>
                    <a:pt x="24" y="128"/>
                  </a:cubicBezTo>
                  <a:cubicBezTo>
                    <a:pt x="29" y="128"/>
                    <a:pt x="33" y="132"/>
                    <a:pt x="33" y="137"/>
                  </a:cubicBezTo>
                  <a:lnTo>
                    <a:pt x="33" y="214"/>
                  </a:lnTo>
                  <a:close/>
                  <a:moveTo>
                    <a:pt x="137" y="208"/>
                  </a:moveTo>
                  <a:cubicBezTo>
                    <a:pt x="137" y="214"/>
                    <a:pt x="132" y="218"/>
                    <a:pt x="127" y="218"/>
                  </a:cubicBezTo>
                  <a:cubicBezTo>
                    <a:pt x="75" y="218"/>
                    <a:pt x="75" y="218"/>
                    <a:pt x="75" y="218"/>
                  </a:cubicBezTo>
                  <a:cubicBezTo>
                    <a:pt x="69" y="218"/>
                    <a:pt x="65" y="214"/>
                    <a:pt x="65" y="208"/>
                  </a:cubicBezTo>
                  <a:cubicBezTo>
                    <a:pt x="65" y="174"/>
                    <a:pt x="65" y="174"/>
                    <a:pt x="65" y="174"/>
                  </a:cubicBezTo>
                  <a:cubicBezTo>
                    <a:pt x="65" y="169"/>
                    <a:pt x="69" y="164"/>
                    <a:pt x="75" y="164"/>
                  </a:cubicBezTo>
                  <a:cubicBezTo>
                    <a:pt x="80" y="164"/>
                    <a:pt x="80" y="164"/>
                    <a:pt x="80" y="164"/>
                  </a:cubicBezTo>
                  <a:cubicBezTo>
                    <a:pt x="80" y="174"/>
                    <a:pt x="80" y="174"/>
                    <a:pt x="80" y="174"/>
                  </a:cubicBezTo>
                  <a:cubicBezTo>
                    <a:pt x="76" y="174"/>
                    <a:pt x="76" y="174"/>
                    <a:pt x="76" y="174"/>
                  </a:cubicBezTo>
                  <a:cubicBezTo>
                    <a:pt x="74" y="174"/>
                    <a:pt x="72" y="175"/>
                    <a:pt x="72" y="178"/>
                  </a:cubicBezTo>
                  <a:cubicBezTo>
                    <a:pt x="72" y="185"/>
                    <a:pt x="72" y="185"/>
                    <a:pt x="72" y="185"/>
                  </a:cubicBezTo>
                  <a:cubicBezTo>
                    <a:pt x="72" y="187"/>
                    <a:pt x="74" y="189"/>
                    <a:pt x="76" y="189"/>
                  </a:cubicBezTo>
                  <a:cubicBezTo>
                    <a:pt x="91" y="189"/>
                    <a:pt x="91" y="189"/>
                    <a:pt x="91" y="189"/>
                  </a:cubicBezTo>
                  <a:cubicBezTo>
                    <a:pt x="93" y="189"/>
                    <a:pt x="95" y="187"/>
                    <a:pt x="95" y="185"/>
                  </a:cubicBezTo>
                  <a:cubicBezTo>
                    <a:pt x="95" y="178"/>
                    <a:pt x="95" y="178"/>
                    <a:pt x="95" y="178"/>
                  </a:cubicBezTo>
                  <a:cubicBezTo>
                    <a:pt x="95" y="175"/>
                    <a:pt x="93" y="174"/>
                    <a:pt x="91" y="174"/>
                  </a:cubicBezTo>
                  <a:cubicBezTo>
                    <a:pt x="86" y="174"/>
                    <a:pt x="86" y="174"/>
                    <a:pt x="86" y="174"/>
                  </a:cubicBezTo>
                  <a:cubicBezTo>
                    <a:pt x="86" y="164"/>
                    <a:pt x="86" y="164"/>
                    <a:pt x="86" y="164"/>
                  </a:cubicBezTo>
                  <a:cubicBezTo>
                    <a:pt x="116" y="164"/>
                    <a:pt x="116" y="164"/>
                    <a:pt x="116" y="164"/>
                  </a:cubicBezTo>
                  <a:cubicBezTo>
                    <a:pt x="116" y="174"/>
                    <a:pt x="116" y="174"/>
                    <a:pt x="116" y="174"/>
                  </a:cubicBezTo>
                  <a:cubicBezTo>
                    <a:pt x="111" y="174"/>
                    <a:pt x="111" y="174"/>
                    <a:pt x="111" y="174"/>
                  </a:cubicBezTo>
                  <a:cubicBezTo>
                    <a:pt x="109" y="174"/>
                    <a:pt x="107" y="175"/>
                    <a:pt x="107" y="178"/>
                  </a:cubicBezTo>
                  <a:cubicBezTo>
                    <a:pt x="107" y="185"/>
                    <a:pt x="107" y="185"/>
                    <a:pt x="107" y="185"/>
                  </a:cubicBezTo>
                  <a:cubicBezTo>
                    <a:pt x="107" y="187"/>
                    <a:pt x="109" y="189"/>
                    <a:pt x="111" y="189"/>
                  </a:cubicBezTo>
                  <a:cubicBezTo>
                    <a:pt x="126" y="189"/>
                    <a:pt x="126" y="189"/>
                    <a:pt x="126" y="189"/>
                  </a:cubicBezTo>
                  <a:cubicBezTo>
                    <a:pt x="128" y="189"/>
                    <a:pt x="130" y="187"/>
                    <a:pt x="130" y="185"/>
                  </a:cubicBezTo>
                  <a:cubicBezTo>
                    <a:pt x="130" y="178"/>
                    <a:pt x="130" y="178"/>
                    <a:pt x="130" y="178"/>
                  </a:cubicBezTo>
                  <a:cubicBezTo>
                    <a:pt x="130" y="175"/>
                    <a:pt x="128" y="174"/>
                    <a:pt x="126" y="174"/>
                  </a:cubicBezTo>
                  <a:cubicBezTo>
                    <a:pt x="122" y="174"/>
                    <a:pt x="122" y="174"/>
                    <a:pt x="122" y="174"/>
                  </a:cubicBezTo>
                  <a:cubicBezTo>
                    <a:pt x="122" y="164"/>
                    <a:pt x="122" y="164"/>
                    <a:pt x="122" y="164"/>
                  </a:cubicBezTo>
                  <a:cubicBezTo>
                    <a:pt x="127" y="164"/>
                    <a:pt x="127" y="164"/>
                    <a:pt x="127" y="164"/>
                  </a:cubicBezTo>
                  <a:cubicBezTo>
                    <a:pt x="132" y="164"/>
                    <a:pt x="137" y="169"/>
                    <a:pt x="137" y="174"/>
                  </a:cubicBezTo>
                  <a:lnTo>
                    <a:pt x="137"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71"/>
          <p:cNvGrpSpPr>
            <a:grpSpLocks noChangeAspect="1"/>
          </p:cNvGrpSpPr>
          <p:nvPr/>
        </p:nvGrpSpPr>
        <p:grpSpPr bwMode="auto">
          <a:xfrm>
            <a:off x="2566197" y="3461525"/>
            <a:ext cx="801840" cy="929953"/>
            <a:chOff x="1631" y="169"/>
            <a:chExt cx="2502" cy="2901"/>
          </a:xfrm>
          <a:solidFill>
            <a:schemeClr val="accent1"/>
          </a:solidFill>
        </p:grpSpPr>
        <p:sp>
          <p:nvSpPr>
            <p:cNvPr id="307" name="Freeform 72"/>
            <p:cNvSpPr>
              <a:spLocks noEditPoints="1"/>
            </p:cNvSpPr>
            <p:nvPr/>
          </p:nvSpPr>
          <p:spPr bwMode="auto">
            <a:xfrm>
              <a:off x="1813" y="1468"/>
              <a:ext cx="1529" cy="1252"/>
            </a:xfrm>
            <a:custGeom>
              <a:avLst/>
              <a:gdLst>
                <a:gd name="T0" fmla="*/ 619 w 647"/>
                <a:gd name="T1" fmla="*/ 0 h 530"/>
                <a:gd name="T2" fmla="*/ 28 w 647"/>
                <a:gd name="T3" fmla="*/ 0 h 530"/>
                <a:gd name="T4" fmla="*/ 0 w 647"/>
                <a:gd name="T5" fmla="*/ 28 h 530"/>
                <a:gd name="T6" fmla="*/ 0 w 647"/>
                <a:gd name="T7" fmla="*/ 530 h 530"/>
                <a:gd name="T8" fmla="*/ 647 w 647"/>
                <a:gd name="T9" fmla="*/ 530 h 530"/>
                <a:gd name="T10" fmla="*/ 647 w 647"/>
                <a:gd name="T11" fmla="*/ 28 h 530"/>
                <a:gd name="T12" fmla="*/ 619 w 647"/>
                <a:gd name="T13" fmla="*/ 0 h 530"/>
                <a:gd name="T14" fmla="*/ 233 w 647"/>
                <a:gd name="T15" fmla="*/ 415 h 530"/>
                <a:gd name="T16" fmla="*/ 57 w 647"/>
                <a:gd name="T17" fmla="*/ 415 h 530"/>
                <a:gd name="T18" fmla="*/ 37 w 647"/>
                <a:gd name="T19" fmla="*/ 395 h 530"/>
                <a:gd name="T20" fmla="*/ 57 w 647"/>
                <a:gd name="T21" fmla="*/ 374 h 530"/>
                <a:gd name="T22" fmla="*/ 234 w 647"/>
                <a:gd name="T23" fmla="*/ 374 h 530"/>
                <a:gd name="T24" fmla="*/ 254 w 647"/>
                <a:gd name="T25" fmla="*/ 395 h 530"/>
                <a:gd name="T26" fmla="*/ 233 w 647"/>
                <a:gd name="T27" fmla="*/ 415 h 530"/>
                <a:gd name="T28" fmla="*/ 233 w 647"/>
                <a:gd name="T29" fmla="*/ 331 h 530"/>
                <a:gd name="T30" fmla="*/ 57 w 647"/>
                <a:gd name="T31" fmla="*/ 331 h 530"/>
                <a:gd name="T32" fmla="*/ 37 w 647"/>
                <a:gd name="T33" fmla="*/ 310 h 530"/>
                <a:gd name="T34" fmla="*/ 57 w 647"/>
                <a:gd name="T35" fmla="*/ 290 h 530"/>
                <a:gd name="T36" fmla="*/ 234 w 647"/>
                <a:gd name="T37" fmla="*/ 290 h 530"/>
                <a:gd name="T38" fmla="*/ 254 w 647"/>
                <a:gd name="T39" fmla="*/ 310 h 530"/>
                <a:gd name="T40" fmla="*/ 233 w 647"/>
                <a:gd name="T41" fmla="*/ 331 h 530"/>
                <a:gd name="T42" fmla="*/ 441 w 647"/>
                <a:gd name="T43" fmla="*/ 423 h 530"/>
                <a:gd name="T44" fmla="*/ 272 w 647"/>
                <a:gd name="T45" fmla="*/ 254 h 530"/>
                <a:gd name="T46" fmla="*/ 441 w 647"/>
                <a:gd name="T47" fmla="*/ 85 h 530"/>
                <a:gd name="T48" fmla="*/ 610 w 647"/>
                <a:gd name="T49" fmla="*/ 254 h 530"/>
                <a:gd name="T50" fmla="*/ 441 w 647"/>
                <a:gd name="T51" fmla="*/ 423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7" h="530">
                  <a:moveTo>
                    <a:pt x="619" y="0"/>
                  </a:moveTo>
                  <a:cubicBezTo>
                    <a:pt x="28" y="0"/>
                    <a:pt x="28" y="0"/>
                    <a:pt x="28" y="0"/>
                  </a:cubicBezTo>
                  <a:cubicBezTo>
                    <a:pt x="12" y="0"/>
                    <a:pt x="0" y="13"/>
                    <a:pt x="0" y="28"/>
                  </a:cubicBezTo>
                  <a:cubicBezTo>
                    <a:pt x="0" y="530"/>
                    <a:pt x="0" y="530"/>
                    <a:pt x="0" y="530"/>
                  </a:cubicBezTo>
                  <a:cubicBezTo>
                    <a:pt x="647" y="530"/>
                    <a:pt x="647" y="530"/>
                    <a:pt x="647" y="530"/>
                  </a:cubicBezTo>
                  <a:cubicBezTo>
                    <a:pt x="647" y="28"/>
                    <a:pt x="647" y="28"/>
                    <a:pt x="647" y="28"/>
                  </a:cubicBezTo>
                  <a:cubicBezTo>
                    <a:pt x="647" y="13"/>
                    <a:pt x="634" y="0"/>
                    <a:pt x="619" y="0"/>
                  </a:cubicBezTo>
                  <a:close/>
                  <a:moveTo>
                    <a:pt x="233" y="415"/>
                  </a:moveTo>
                  <a:cubicBezTo>
                    <a:pt x="57" y="415"/>
                    <a:pt x="57" y="415"/>
                    <a:pt x="57" y="415"/>
                  </a:cubicBezTo>
                  <a:cubicBezTo>
                    <a:pt x="46" y="415"/>
                    <a:pt x="37" y="406"/>
                    <a:pt x="37" y="395"/>
                  </a:cubicBezTo>
                  <a:cubicBezTo>
                    <a:pt x="37" y="383"/>
                    <a:pt x="46" y="374"/>
                    <a:pt x="57" y="374"/>
                  </a:cubicBezTo>
                  <a:cubicBezTo>
                    <a:pt x="234" y="374"/>
                    <a:pt x="234" y="374"/>
                    <a:pt x="234" y="374"/>
                  </a:cubicBezTo>
                  <a:cubicBezTo>
                    <a:pt x="245" y="375"/>
                    <a:pt x="254" y="384"/>
                    <a:pt x="254" y="395"/>
                  </a:cubicBezTo>
                  <a:cubicBezTo>
                    <a:pt x="254" y="406"/>
                    <a:pt x="245" y="415"/>
                    <a:pt x="233" y="415"/>
                  </a:cubicBezTo>
                  <a:close/>
                  <a:moveTo>
                    <a:pt x="233" y="331"/>
                  </a:moveTo>
                  <a:cubicBezTo>
                    <a:pt x="57" y="331"/>
                    <a:pt x="57" y="331"/>
                    <a:pt x="57" y="331"/>
                  </a:cubicBezTo>
                  <a:cubicBezTo>
                    <a:pt x="46" y="331"/>
                    <a:pt x="37" y="322"/>
                    <a:pt x="37" y="310"/>
                  </a:cubicBezTo>
                  <a:cubicBezTo>
                    <a:pt x="37" y="299"/>
                    <a:pt x="46" y="290"/>
                    <a:pt x="57" y="290"/>
                  </a:cubicBezTo>
                  <a:cubicBezTo>
                    <a:pt x="234" y="290"/>
                    <a:pt x="234" y="290"/>
                    <a:pt x="234" y="290"/>
                  </a:cubicBezTo>
                  <a:cubicBezTo>
                    <a:pt x="245" y="291"/>
                    <a:pt x="254" y="299"/>
                    <a:pt x="254" y="310"/>
                  </a:cubicBezTo>
                  <a:cubicBezTo>
                    <a:pt x="254" y="322"/>
                    <a:pt x="245" y="331"/>
                    <a:pt x="233" y="331"/>
                  </a:cubicBezTo>
                  <a:close/>
                  <a:moveTo>
                    <a:pt x="441" y="423"/>
                  </a:moveTo>
                  <a:cubicBezTo>
                    <a:pt x="348" y="423"/>
                    <a:pt x="272" y="347"/>
                    <a:pt x="272" y="254"/>
                  </a:cubicBezTo>
                  <a:cubicBezTo>
                    <a:pt x="272" y="161"/>
                    <a:pt x="348" y="85"/>
                    <a:pt x="441" y="85"/>
                  </a:cubicBezTo>
                  <a:cubicBezTo>
                    <a:pt x="534" y="85"/>
                    <a:pt x="610" y="161"/>
                    <a:pt x="610" y="254"/>
                  </a:cubicBezTo>
                  <a:cubicBezTo>
                    <a:pt x="610" y="347"/>
                    <a:pt x="534" y="423"/>
                    <a:pt x="441" y="4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73"/>
            <p:cNvSpPr>
              <a:spLocks noEditPoints="1"/>
            </p:cNvSpPr>
            <p:nvPr/>
          </p:nvSpPr>
          <p:spPr bwMode="auto">
            <a:xfrm>
              <a:off x="1631" y="755"/>
              <a:ext cx="1890" cy="1965"/>
            </a:xfrm>
            <a:custGeom>
              <a:avLst/>
              <a:gdLst>
                <a:gd name="T0" fmla="*/ 768 w 800"/>
                <a:gd name="T1" fmla="*/ 0 h 832"/>
                <a:gd name="T2" fmla="*/ 32 w 800"/>
                <a:gd name="T3" fmla="*/ 0 h 832"/>
                <a:gd name="T4" fmla="*/ 0 w 800"/>
                <a:gd name="T5" fmla="*/ 32 h 832"/>
                <a:gd name="T6" fmla="*/ 0 w 800"/>
                <a:gd name="T7" fmla="*/ 801 h 832"/>
                <a:gd name="T8" fmla="*/ 32 w 800"/>
                <a:gd name="T9" fmla="*/ 832 h 832"/>
                <a:gd name="T10" fmla="*/ 45 w 800"/>
                <a:gd name="T11" fmla="*/ 832 h 832"/>
                <a:gd name="T12" fmla="*/ 45 w 800"/>
                <a:gd name="T13" fmla="*/ 303 h 832"/>
                <a:gd name="T14" fmla="*/ 73 w 800"/>
                <a:gd name="T15" fmla="*/ 270 h 832"/>
                <a:gd name="T16" fmla="*/ 727 w 800"/>
                <a:gd name="T17" fmla="*/ 270 h 832"/>
                <a:gd name="T18" fmla="*/ 756 w 800"/>
                <a:gd name="T19" fmla="*/ 303 h 832"/>
                <a:gd name="T20" fmla="*/ 756 w 800"/>
                <a:gd name="T21" fmla="*/ 832 h 832"/>
                <a:gd name="T22" fmla="*/ 768 w 800"/>
                <a:gd name="T23" fmla="*/ 832 h 832"/>
                <a:gd name="T24" fmla="*/ 800 w 800"/>
                <a:gd name="T25" fmla="*/ 801 h 832"/>
                <a:gd name="T26" fmla="*/ 800 w 800"/>
                <a:gd name="T27" fmla="*/ 32 h 832"/>
                <a:gd name="T28" fmla="*/ 768 w 800"/>
                <a:gd name="T29" fmla="*/ 0 h 832"/>
                <a:gd name="T30" fmla="*/ 756 w 800"/>
                <a:gd name="T31" fmla="*/ 190 h 832"/>
                <a:gd name="T32" fmla="*/ 724 w 800"/>
                <a:gd name="T33" fmla="*/ 222 h 832"/>
                <a:gd name="T34" fmla="*/ 76 w 800"/>
                <a:gd name="T35" fmla="*/ 222 h 832"/>
                <a:gd name="T36" fmla="*/ 44 w 800"/>
                <a:gd name="T37" fmla="*/ 190 h 832"/>
                <a:gd name="T38" fmla="*/ 44 w 800"/>
                <a:gd name="T39" fmla="*/ 91 h 832"/>
                <a:gd name="T40" fmla="*/ 76 w 800"/>
                <a:gd name="T41" fmla="*/ 59 h 832"/>
                <a:gd name="T42" fmla="*/ 724 w 800"/>
                <a:gd name="T43" fmla="*/ 59 h 832"/>
                <a:gd name="T44" fmla="*/ 756 w 800"/>
                <a:gd name="T45" fmla="*/ 91 h 832"/>
                <a:gd name="T46" fmla="*/ 756 w 800"/>
                <a:gd name="T47" fmla="*/ 19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0" h="832">
                  <a:moveTo>
                    <a:pt x="768" y="0"/>
                  </a:moveTo>
                  <a:cubicBezTo>
                    <a:pt x="32" y="0"/>
                    <a:pt x="32" y="0"/>
                    <a:pt x="32" y="0"/>
                  </a:cubicBezTo>
                  <a:cubicBezTo>
                    <a:pt x="15" y="0"/>
                    <a:pt x="0" y="14"/>
                    <a:pt x="0" y="32"/>
                  </a:cubicBezTo>
                  <a:cubicBezTo>
                    <a:pt x="0" y="801"/>
                    <a:pt x="0" y="801"/>
                    <a:pt x="0" y="801"/>
                  </a:cubicBezTo>
                  <a:cubicBezTo>
                    <a:pt x="0" y="818"/>
                    <a:pt x="15" y="832"/>
                    <a:pt x="32" y="832"/>
                  </a:cubicBezTo>
                  <a:cubicBezTo>
                    <a:pt x="45" y="832"/>
                    <a:pt x="45" y="832"/>
                    <a:pt x="45" y="832"/>
                  </a:cubicBezTo>
                  <a:cubicBezTo>
                    <a:pt x="45" y="303"/>
                    <a:pt x="45" y="303"/>
                    <a:pt x="45" y="303"/>
                  </a:cubicBezTo>
                  <a:cubicBezTo>
                    <a:pt x="45" y="285"/>
                    <a:pt x="57" y="270"/>
                    <a:pt x="73" y="270"/>
                  </a:cubicBezTo>
                  <a:cubicBezTo>
                    <a:pt x="727" y="270"/>
                    <a:pt x="727" y="270"/>
                    <a:pt x="727" y="270"/>
                  </a:cubicBezTo>
                  <a:cubicBezTo>
                    <a:pt x="743" y="270"/>
                    <a:pt x="756" y="285"/>
                    <a:pt x="756" y="303"/>
                  </a:cubicBezTo>
                  <a:cubicBezTo>
                    <a:pt x="756" y="832"/>
                    <a:pt x="756" y="832"/>
                    <a:pt x="756" y="832"/>
                  </a:cubicBezTo>
                  <a:cubicBezTo>
                    <a:pt x="768" y="832"/>
                    <a:pt x="768" y="832"/>
                    <a:pt x="768" y="832"/>
                  </a:cubicBezTo>
                  <a:cubicBezTo>
                    <a:pt x="786" y="832"/>
                    <a:pt x="800" y="818"/>
                    <a:pt x="800" y="801"/>
                  </a:cubicBezTo>
                  <a:cubicBezTo>
                    <a:pt x="800" y="32"/>
                    <a:pt x="800" y="32"/>
                    <a:pt x="800" y="32"/>
                  </a:cubicBezTo>
                  <a:cubicBezTo>
                    <a:pt x="800" y="14"/>
                    <a:pt x="786" y="0"/>
                    <a:pt x="768" y="0"/>
                  </a:cubicBezTo>
                  <a:close/>
                  <a:moveTo>
                    <a:pt x="756" y="190"/>
                  </a:moveTo>
                  <a:cubicBezTo>
                    <a:pt x="756" y="207"/>
                    <a:pt x="742" y="222"/>
                    <a:pt x="724" y="222"/>
                  </a:cubicBezTo>
                  <a:cubicBezTo>
                    <a:pt x="76" y="222"/>
                    <a:pt x="76" y="222"/>
                    <a:pt x="76" y="222"/>
                  </a:cubicBezTo>
                  <a:cubicBezTo>
                    <a:pt x="58" y="222"/>
                    <a:pt x="44" y="207"/>
                    <a:pt x="44" y="190"/>
                  </a:cubicBezTo>
                  <a:cubicBezTo>
                    <a:pt x="44" y="91"/>
                    <a:pt x="44" y="91"/>
                    <a:pt x="44" y="91"/>
                  </a:cubicBezTo>
                  <a:cubicBezTo>
                    <a:pt x="44" y="74"/>
                    <a:pt x="58" y="59"/>
                    <a:pt x="76" y="59"/>
                  </a:cubicBezTo>
                  <a:cubicBezTo>
                    <a:pt x="724" y="59"/>
                    <a:pt x="724" y="59"/>
                    <a:pt x="724" y="59"/>
                  </a:cubicBezTo>
                  <a:cubicBezTo>
                    <a:pt x="742" y="59"/>
                    <a:pt x="756" y="74"/>
                    <a:pt x="756" y="91"/>
                  </a:cubicBezTo>
                  <a:lnTo>
                    <a:pt x="756"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74"/>
            <p:cNvSpPr>
              <a:spLocks noEditPoints="1"/>
            </p:cNvSpPr>
            <p:nvPr/>
          </p:nvSpPr>
          <p:spPr bwMode="auto">
            <a:xfrm>
              <a:off x="1813" y="2784"/>
              <a:ext cx="1529" cy="286"/>
            </a:xfrm>
            <a:custGeom>
              <a:avLst/>
              <a:gdLst>
                <a:gd name="T0" fmla="*/ 0 w 647"/>
                <a:gd name="T1" fmla="*/ 109 h 121"/>
                <a:gd name="T2" fmla="*/ 12 w 647"/>
                <a:gd name="T3" fmla="*/ 121 h 121"/>
                <a:gd name="T4" fmla="*/ 634 w 647"/>
                <a:gd name="T5" fmla="*/ 121 h 121"/>
                <a:gd name="T6" fmla="*/ 647 w 647"/>
                <a:gd name="T7" fmla="*/ 109 h 121"/>
                <a:gd name="T8" fmla="*/ 647 w 647"/>
                <a:gd name="T9" fmla="*/ 0 h 121"/>
                <a:gd name="T10" fmla="*/ 0 w 647"/>
                <a:gd name="T11" fmla="*/ 0 h 121"/>
                <a:gd name="T12" fmla="*/ 0 w 647"/>
                <a:gd name="T13" fmla="*/ 109 h 121"/>
                <a:gd name="T14" fmla="*/ 599 w 647"/>
                <a:gd name="T15" fmla="*/ 34 h 121"/>
                <a:gd name="T16" fmla="*/ 626 w 647"/>
                <a:gd name="T17" fmla="*/ 61 h 121"/>
                <a:gd name="T18" fmla="*/ 599 w 647"/>
                <a:gd name="T19" fmla="*/ 87 h 121"/>
                <a:gd name="T20" fmla="*/ 572 w 647"/>
                <a:gd name="T21" fmla="*/ 61 h 121"/>
                <a:gd name="T22" fmla="*/ 599 w 647"/>
                <a:gd name="T23"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121">
                  <a:moveTo>
                    <a:pt x="0" y="109"/>
                  </a:moveTo>
                  <a:cubicBezTo>
                    <a:pt x="0" y="116"/>
                    <a:pt x="5" y="121"/>
                    <a:pt x="12" y="121"/>
                  </a:cubicBezTo>
                  <a:cubicBezTo>
                    <a:pt x="634" y="121"/>
                    <a:pt x="634" y="121"/>
                    <a:pt x="634" y="121"/>
                  </a:cubicBezTo>
                  <a:cubicBezTo>
                    <a:pt x="641" y="121"/>
                    <a:pt x="647" y="116"/>
                    <a:pt x="647" y="109"/>
                  </a:cubicBezTo>
                  <a:cubicBezTo>
                    <a:pt x="647" y="0"/>
                    <a:pt x="647" y="0"/>
                    <a:pt x="647" y="0"/>
                  </a:cubicBezTo>
                  <a:cubicBezTo>
                    <a:pt x="0" y="0"/>
                    <a:pt x="0" y="0"/>
                    <a:pt x="0" y="0"/>
                  </a:cubicBezTo>
                  <a:lnTo>
                    <a:pt x="0" y="109"/>
                  </a:lnTo>
                  <a:close/>
                  <a:moveTo>
                    <a:pt x="599" y="34"/>
                  </a:moveTo>
                  <a:cubicBezTo>
                    <a:pt x="614" y="34"/>
                    <a:pt x="626" y="46"/>
                    <a:pt x="626" y="61"/>
                  </a:cubicBezTo>
                  <a:cubicBezTo>
                    <a:pt x="626" y="75"/>
                    <a:pt x="614" y="87"/>
                    <a:pt x="599" y="87"/>
                  </a:cubicBezTo>
                  <a:cubicBezTo>
                    <a:pt x="584" y="87"/>
                    <a:pt x="572" y="75"/>
                    <a:pt x="572" y="61"/>
                  </a:cubicBezTo>
                  <a:cubicBezTo>
                    <a:pt x="572" y="46"/>
                    <a:pt x="584" y="34"/>
                    <a:pt x="59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75"/>
            <p:cNvSpPr>
              <a:spLocks/>
            </p:cNvSpPr>
            <p:nvPr/>
          </p:nvSpPr>
          <p:spPr bwMode="auto">
            <a:xfrm>
              <a:off x="3389" y="452"/>
              <a:ext cx="461" cy="470"/>
            </a:xfrm>
            <a:custGeom>
              <a:avLst/>
              <a:gdLst>
                <a:gd name="T0" fmla="*/ 17 w 195"/>
                <a:gd name="T1" fmla="*/ 0 h 199"/>
                <a:gd name="T2" fmla="*/ 0 w 195"/>
                <a:gd name="T3" fmla="*/ 35 h 199"/>
                <a:gd name="T4" fmla="*/ 90 w 195"/>
                <a:gd name="T5" fmla="*/ 101 h 199"/>
                <a:gd name="T6" fmla="*/ 159 w 195"/>
                <a:gd name="T7" fmla="*/ 199 h 199"/>
                <a:gd name="T8" fmla="*/ 195 w 195"/>
                <a:gd name="T9" fmla="*/ 181 h 199"/>
                <a:gd name="T10" fmla="*/ 118 w 195"/>
                <a:gd name="T11" fmla="*/ 73 h 199"/>
                <a:gd name="T12" fmla="*/ 17 w 195"/>
                <a:gd name="T13" fmla="*/ 0 h 199"/>
              </a:gdLst>
              <a:ahLst/>
              <a:cxnLst>
                <a:cxn ang="0">
                  <a:pos x="T0" y="T1"/>
                </a:cxn>
                <a:cxn ang="0">
                  <a:pos x="T2" y="T3"/>
                </a:cxn>
                <a:cxn ang="0">
                  <a:pos x="T4" y="T5"/>
                </a:cxn>
                <a:cxn ang="0">
                  <a:pos x="T6" y="T7"/>
                </a:cxn>
                <a:cxn ang="0">
                  <a:pos x="T8" y="T9"/>
                </a:cxn>
                <a:cxn ang="0">
                  <a:pos x="T10" y="T11"/>
                </a:cxn>
                <a:cxn ang="0">
                  <a:pos x="T12" y="T13"/>
                </a:cxn>
              </a:cxnLst>
              <a:rect l="0" t="0" r="r" b="b"/>
              <a:pathLst>
                <a:path w="195" h="199">
                  <a:moveTo>
                    <a:pt x="17" y="0"/>
                  </a:moveTo>
                  <a:cubicBezTo>
                    <a:pt x="0" y="35"/>
                    <a:pt x="0" y="35"/>
                    <a:pt x="0" y="35"/>
                  </a:cubicBezTo>
                  <a:cubicBezTo>
                    <a:pt x="32" y="52"/>
                    <a:pt x="63" y="74"/>
                    <a:pt x="90" y="101"/>
                  </a:cubicBezTo>
                  <a:cubicBezTo>
                    <a:pt x="119" y="130"/>
                    <a:pt x="142" y="163"/>
                    <a:pt x="159" y="199"/>
                  </a:cubicBezTo>
                  <a:cubicBezTo>
                    <a:pt x="195" y="181"/>
                    <a:pt x="195" y="181"/>
                    <a:pt x="195" y="181"/>
                  </a:cubicBezTo>
                  <a:cubicBezTo>
                    <a:pt x="176" y="142"/>
                    <a:pt x="151" y="105"/>
                    <a:pt x="118" y="73"/>
                  </a:cubicBezTo>
                  <a:cubicBezTo>
                    <a:pt x="88" y="42"/>
                    <a:pt x="53" y="18"/>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76"/>
            <p:cNvSpPr>
              <a:spLocks/>
            </p:cNvSpPr>
            <p:nvPr/>
          </p:nvSpPr>
          <p:spPr bwMode="auto">
            <a:xfrm>
              <a:off x="3526" y="169"/>
              <a:ext cx="607" cy="616"/>
            </a:xfrm>
            <a:custGeom>
              <a:avLst/>
              <a:gdLst>
                <a:gd name="T0" fmla="*/ 154 w 257"/>
                <a:gd name="T1" fmla="*/ 99 h 261"/>
                <a:gd name="T2" fmla="*/ 17 w 257"/>
                <a:gd name="T3" fmla="*/ 0 h 261"/>
                <a:gd name="T4" fmla="*/ 0 w 257"/>
                <a:gd name="T5" fmla="*/ 35 h 261"/>
                <a:gd name="T6" fmla="*/ 126 w 257"/>
                <a:gd name="T7" fmla="*/ 127 h 261"/>
                <a:gd name="T8" fmla="*/ 221 w 257"/>
                <a:gd name="T9" fmla="*/ 261 h 261"/>
                <a:gd name="T10" fmla="*/ 257 w 257"/>
                <a:gd name="T11" fmla="*/ 243 h 261"/>
                <a:gd name="T12" fmla="*/ 154 w 257"/>
                <a:gd name="T13" fmla="*/ 99 h 261"/>
              </a:gdLst>
              <a:ahLst/>
              <a:cxnLst>
                <a:cxn ang="0">
                  <a:pos x="T0" y="T1"/>
                </a:cxn>
                <a:cxn ang="0">
                  <a:pos x="T2" y="T3"/>
                </a:cxn>
                <a:cxn ang="0">
                  <a:pos x="T4" y="T5"/>
                </a:cxn>
                <a:cxn ang="0">
                  <a:pos x="T6" y="T7"/>
                </a:cxn>
                <a:cxn ang="0">
                  <a:pos x="T8" y="T9"/>
                </a:cxn>
                <a:cxn ang="0">
                  <a:pos x="T10" y="T11"/>
                </a:cxn>
                <a:cxn ang="0">
                  <a:pos x="T12" y="T13"/>
                </a:cxn>
              </a:cxnLst>
              <a:rect l="0" t="0" r="r" b="b"/>
              <a:pathLst>
                <a:path w="257" h="261">
                  <a:moveTo>
                    <a:pt x="154" y="99"/>
                  </a:moveTo>
                  <a:cubicBezTo>
                    <a:pt x="113" y="57"/>
                    <a:pt x="67" y="25"/>
                    <a:pt x="17" y="0"/>
                  </a:cubicBezTo>
                  <a:cubicBezTo>
                    <a:pt x="0" y="35"/>
                    <a:pt x="0" y="35"/>
                    <a:pt x="0" y="35"/>
                  </a:cubicBezTo>
                  <a:cubicBezTo>
                    <a:pt x="46" y="58"/>
                    <a:pt x="88" y="89"/>
                    <a:pt x="126" y="127"/>
                  </a:cubicBezTo>
                  <a:cubicBezTo>
                    <a:pt x="166" y="167"/>
                    <a:pt x="198" y="212"/>
                    <a:pt x="221" y="261"/>
                  </a:cubicBezTo>
                  <a:cubicBezTo>
                    <a:pt x="257" y="243"/>
                    <a:pt x="257" y="243"/>
                    <a:pt x="257" y="243"/>
                  </a:cubicBezTo>
                  <a:cubicBezTo>
                    <a:pt x="232" y="191"/>
                    <a:pt x="198" y="142"/>
                    <a:pt x="154"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49"/>
          <p:cNvGrpSpPr/>
          <p:nvPr/>
        </p:nvGrpSpPr>
        <p:grpSpPr>
          <a:xfrm>
            <a:off x="4020426" y="2265007"/>
            <a:ext cx="8844673" cy="3042704"/>
            <a:chOff x="2817110" y="1304637"/>
            <a:chExt cx="6635233" cy="2282028"/>
          </a:xfrm>
        </p:grpSpPr>
        <p:sp>
          <p:nvSpPr>
            <p:cNvPr id="313" name="Text Placeholder 19"/>
            <p:cNvSpPr txBox="1">
              <a:spLocks/>
            </p:cNvSpPr>
            <p:nvPr/>
          </p:nvSpPr>
          <p:spPr>
            <a:xfrm>
              <a:off x="6465297" y="1921738"/>
              <a:ext cx="2987046" cy="1010356"/>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Connected World …</a:t>
              </a:r>
              <a:endParaRPr lang="en-US" sz="4600" b="1" dirty="0">
                <a:ln w="6350">
                  <a:noFill/>
                </a:ln>
              </a:endParaRPr>
            </a:p>
          </p:txBody>
        </p:sp>
        <p:grpSp>
          <p:nvGrpSpPr>
            <p:cNvPr id="14" name="Group 37"/>
            <p:cNvGrpSpPr>
              <a:grpSpLocks/>
            </p:cNvGrpSpPr>
            <p:nvPr/>
          </p:nvGrpSpPr>
          <p:grpSpPr bwMode="auto">
            <a:xfrm>
              <a:off x="2817110" y="1304637"/>
              <a:ext cx="2290420" cy="2282028"/>
              <a:chOff x="2971801" y="1277717"/>
              <a:chExt cx="3352799" cy="3521152"/>
            </a:xfrm>
          </p:grpSpPr>
          <p:grpSp>
            <p:nvGrpSpPr>
              <p:cNvPr id="15" name="Group 30"/>
              <p:cNvGrpSpPr>
                <a:grpSpLocks/>
              </p:cNvGrpSpPr>
              <p:nvPr/>
            </p:nvGrpSpPr>
            <p:grpSpPr bwMode="auto">
              <a:xfrm>
                <a:off x="2971801" y="1277717"/>
                <a:ext cx="3227389" cy="3521152"/>
                <a:chOff x="5475288" y="3199494"/>
                <a:chExt cx="3349625" cy="3658506"/>
              </a:xfrm>
            </p:grpSpPr>
            <p:sp>
              <p:nvSpPr>
                <p:cNvPr id="321" name="Ellipse 98"/>
                <p:cNvSpPr/>
                <p:nvPr/>
              </p:nvSpPr>
              <p:spPr bwMode="auto">
                <a:xfrm>
                  <a:off x="5708334" y="6339588"/>
                  <a:ext cx="2963670" cy="518412"/>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prstTxWarp prst="textNoShape">
                    <a:avLst/>
                  </a:prstTxWarp>
                </a:bodyPr>
                <a:lstStyle/>
                <a:p>
                  <a:pPr algn="ctr"/>
                  <a:endParaRPr lang="en-US">
                    <a:solidFill>
                      <a:srgbClr val="FFFFFF"/>
                    </a:solidFill>
                    <a:latin typeface="Calibri" pitchFamily="-84" charset="0"/>
                  </a:endParaRPr>
                </a:p>
              </p:txBody>
            </p:sp>
            <p:sp>
              <p:nvSpPr>
                <p:cNvPr id="322" name="Oval 321"/>
                <p:cNvSpPr>
                  <a:spLocks noChangeArrowheads="1"/>
                </p:cNvSpPr>
                <p:nvPr/>
              </p:nvSpPr>
              <p:spPr bwMode="auto">
                <a:xfrm>
                  <a:off x="5475288" y="3217862"/>
                  <a:ext cx="3349625" cy="3565721"/>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anchor="ctr">
                  <a:prstTxWarp prst="textNoShape">
                    <a:avLst/>
                  </a:prstTxWarp>
                </a:bodyPr>
                <a:lstStyle/>
                <a:p>
                  <a:pPr algn="ctr"/>
                  <a:endParaRPr lang="en-US">
                    <a:solidFill>
                      <a:srgbClr val="FFFFFF"/>
                    </a:solidFill>
                    <a:latin typeface="Calibri" pitchFamily="-84" charset="0"/>
                  </a:endParaRPr>
                </a:p>
              </p:txBody>
            </p:sp>
            <p:sp>
              <p:nvSpPr>
                <p:cNvPr id="323" name="Freeform 10"/>
                <p:cNvSpPr>
                  <a:spLocks noEditPoints="1"/>
                </p:cNvSpPr>
                <p:nvPr/>
              </p:nvSpPr>
              <p:spPr bwMode="auto">
                <a:xfrm>
                  <a:off x="5475288" y="3217862"/>
                  <a:ext cx="3349625" cy="3403427"/>
                </a:xfrm>
                <a:custGeom>
                  <a:avLst/>
                  <a:gdLst>
                    <a:gd name="T0" fmla="*/ 2147483647 w 446"/>
                    <a:gd name="T1" fmla="*/ 2147483647 h 440"/>
                    <a:gd name="T2" fmla="*/ 2147483647 w 446"/>
                    <a:gd name="T3" fmla="*/ 2147483647 h 440"/>
                    <a:gd name="T4" fmla="*/ 2147483647 w 446"/>
                    <a:gd name="T5" fmla="*/ 2147483647 h 440"/>
                    <a:gd name="T6" fmla="*/ 2147483647 w 446"/>
                    <a:gd name="T7" fmla="*/ 2147483647 h 440"/>
                    <a:gd name="T8" fmla="*/ 2147483647 w 446"/>
                    <a:gd name="T9" fmla="*/ 2147483647 h 440"/>
                    <a:gd name="T10" fmla="*/ 2147483647 w 446"/>
                    <a:gd name="T11" fmla="*/ 2147483647 h 440"/>
                    <a:gd name="T12" fmla="*/ 2147483647 w 446"/>
                    <a:gd name="T13" fmla="*/ 2147483647 h 440"/>
                    <a:gd name="T14" fmla="*/ 2147483647 w 446"/>
                    <a:gd name="T15" fmla="*/ 2147483647 h 440"/>
                    <a:gd name="T16" fmla="*/ 2147483647 w 446"/>
                    <a:gd name="T17" fmla="*/ 2147483647 h 440"/>
                    <a:gd name="T18" fmla="*/ 2147483647 w 446"/>
                    <a:gd name="T19" fmla="*/ 2147483647 h 440"/>
                    <a:gd name="T20" fmla="*/ 2147483647 w 446"/>
                    <a:gd name="T21" fmla="*/ 2147483647 h 440"/>
                    <a:gd name="T22" fmla="*/ 2147483647 w 446"/>
                    <a:gd name="T23" fmla="*/ 2147483647 h 440"/>
                    <a:gd name="T24" fmla="*/ 2147483647 w 446"/>
                    <a:gd name="T25" fmla="*/ 2147483647 h 440"/>
                    <a:gd name="T26" fmla="*/ 2147483647 w 446"/>
                    <a:gd name="T27" fmla="*/ 2147483647 h 440"/>
                    <a:gd name="T28" fmla="*/ 2147483647 w 446"/>
                    <a:gd name="T29" fmla="*/ 2147483647 h 440"/>
                    <a:gd name="T30" fmla="*/ 2147483647 w 446"/>
                    <a:gd name="T31" fmla="*/ 2147483647 h 440"/>
                    <a:gd name="T32" fmla="*/ 2147483647 w 446"/>
                    <a:gd name="T33" fmla="*/ 2147483647 h 440"/>
                    <a:gd name="T34" fmla="*/ 2147483647 w 446"/>
                    <a:gd name="T35" fmla="*/ 2147483647 h 440"/>
                    <a:gd name="T36" fmla="*/ 2147483647 w 446"/>
                    <a:gd name="T37" fmla="*/ 2147483647 h 440"/>
                    <a:gd name="T38" fmla="*/ 2147483647 w 446"/>
                    <a:gd name="T39" fmla="*/ 2147483647 h 440"/>
                    <a:gd name="T40" fmla="*/ 2147483647 w 446"/>
                    <a:gd name="T41" fmla="*/ 2147483647 h 440"/>
                    <a:gd name="T42" fmla="*/ 2147483647 w 446"/>
                    <a:gd name="T43" fmla="*/ 2147483647 h 440"/>
                    <a:gd name="T44" fmla="*/ 2147483647 w 446"/>
                    <a:gd name="T45" fmla="*/ 2147483647 h 440"/>
                    <a:gd name="T46" fmla="*/ 2147483647 w 446"/>
                    <a:gd name="T47" fmla="*/ 2147483647 h 440"/>
                    <a:gd name="T48" fmla="*/ 2147483647 w 446"/>
                    <a:gd name="T49" fmla="*/ 2147483647 h 440"/>
                    <a:gd name="T50" fmla="*/ 2147483647 w 446"/>
                    <a:gd name="T51" fmla="*/ 2147483647 h 440"/>
                    <a:gd name="T52" fmla="*/ 2147483647 w 446"/>
                    <a:gd name="T53" fmla="*/ 2147483647 h 440"/>
                    <a:gd name="T54" fmla="*/ 2147483647 w 446"/>
                    <a:gd name="T55" fmla="*/ 2147483647 h 440"/>
                    <a:gd name="T56" fmla="*/ 2147483647 w 446"/>
                    <a:gd name="T57" fmla="*/ 2147483647 h 440"/>
                    <a:gd name="T58" fmla="*/ 2147483647 w 446"/>
                    <a:gd name="T59" fmla="*/ 2147483647 h 440"/>
                    <a:gd name="T60" fmla="*/ 2147483647 w 446"/>
                    <a:gd name="T61" fmla="*/ 2147483647 h 440"/>
                    <a:gd name="T62" fmla="*/ 2147483647 w 446"/>
                    <a:gd name="T63" fmla="*/ 2147483647 h 440"/>
                    <a:gd name="T64" fmla="*/ 2147483647 w 446"/>
                    <a:gd name="T65" fmla="*/ 2147483647 h 440"/>
                    <a:gd name="T66" fmla="*/ 2147483647 w 446"/>
                    <a:gd name="T67" fmla="*/ 2147483647 h 440"/>
                    <a:gd name="T68" fmla="*/ 2147483647 w 446"/>
                    <a:gd name="T69" fmla="*/ 0 h 440"/>
                    <a:gd name="T70" fmla="*/ 2147483647 w 446"/>
                    <a:gd name="T71" fmla="*/ 2147483647 h 440"/>
                    <a:gd name="T72" fmla="*/ 2147483647 w 446"/>
                    <a:gd name="T73" fmla="*/ 2147483647 h 440"/>
                    <a:gd name="T74" fmla="*/ 2147483647 w 446"/>
                    <a:gd name="T75" fmla="*/ 2147483647 h 440"/>
                    <a:gd name="T76" fmla="*/ 2147483647 w 446"/>
                    <a:gd name="T77" fmla="*/ 2147483647 h 440"/>
                    <a:gd name="T78" fmla="*/ 2147483647 w 446"/>
                    <a:gd name="T79" fmla="*/ 2147483647 h 440"/>
                    <a:gd name="T80" fmla="*/ 2147483647 w 446"/>
                    <a:gd name="T81" fmla="*/ 2147483647 h 440"/>
                    <a:gd name="T82" fmla="*/ 2147483647 w 446"/>
                    <a:gd name="T83" fmla="*/ 2147483647 h 440"/>
                    <a:gd name="T84" fmla="*/ 2147483647 w 446"/>
                    <a:gd name="T85" fmla="*/ 2147483647 h 440"/>
                    <a:gd name="T86" fmla="*/ 2147483647 w 446"/>
                    <a:gd name="T87" fmla="*/ 2147483647 h 440"/>
                    <a:gd name="T88" fmla="*/ 2147483647 w 446"/>
                    <a:gd name="T89" fmla="*/ 2147483647 h 440"/>
                    <a:gd name="T90" fmla="*/ 2147483647 w 446"/>
                    <a:gd name="T91" fmla="*/ 2147483647 h 440"/>
                    <a:gd name="T92" fmla="*/ 2147483647 w 446"/>
                    <a:gd name="T93" fmla="*/ 2147483647 h 440"/>
                    <a:gd name="T94" fmla="*/ 2147483647 w 446"/>
                    <a:gd name="T95" fmla="*/ 2147483647 h 440"/>
                    <a:gd name="T96" fmla="*/ 2147483647 w 446"/>
                    <a:gd name="T97" fmla="*/ 2147483647 h 440"/>
                    <a:gd name="T98" fmla="*/ 2147483647 w 446"/>
                    <a:gd name="T99" fmla="*/ 2147483647 h 440"/>
                    <a:gd name="T100" fmla="*/ 2147483647 w 446"/>
                    <a:gd name="T101" fmla="*/ 2147483647 h 440"/>
                    <a:gd name="T102" fmla="*/ 2147483647 w 446"/>
                    <a:gd name="T103" fmla="*/ 2147483647 h 440"/>
                    <a:gd name="T104" fmla="*/ 2147483647 w 446"/>
                    <a:gd name="T105" fmla="*/ 2147483647 h 440"/>
                    <a:gd name="T106" fmla="*/ 2147483647 w 446"/>
                    <a:gd name="T107" fmla="*/ 2147483647 h 440"/>
                    <a:gd name="T108" fmla="*/ 2147483647 w 446"/>
                    <a:gd name="T109" fmla="*/ 2147483647 h 440"/>
                    <a:gd name="T110" fmla="*/ 2147483647 w 446"/>
                    <a:gd name="T111" fmla="*/ 2147483647 h 440"/>
                    <a:gd name="T112" fmla="*/ 2147483647 w 446"/>
                    <a:gd name="T113" fmla="*/ 2147483647 h 440"/>
                    <a:gd name="T114" fmla="*/ 2147483647 w 446"/>
                    <a:gd name="T115" fmla="*/ 2147483647 h 440"/>
                    <a:gd name="T116" fmla="*/ 2147483647 w 446"/>
                    <a:gd name="T117" fmla="*/ 2147483647 h 440"/>
                    <a:gd name="T118" fmla="*/ 2147483647 w 446"/>
                    <a:gd name="T119" fmla="*/ 2147483647 h 440"/>
                    <a:gd name="T120" fmla="*/ 2147483647 w 446"/>
                    <a:gd name="T121" fmla="*/ 2147483647 h 440"/>
                    <a:gd name="T122" fmla="*/ 2147483647 w 446"/>
                    <a:gd name="T123" fmla="*/ 2147483647 h 440"/>
                    <a:gd name="T124" fmla="*/ 2147483647 w 446"/>
                    <a:gd name="T125" fmla="*/ 2147483647 h 4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46"/>
                    <a:gd name="T190" fmla="*/ 0 h 440"/>
                    <a:gd name="T191" fmla="*/ 446 w 446"/>
                    <a:gd name="T192" fmla="*/ 440 h 4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46" h="440">
                      <a:moveTo>
                        <a:pt x="222" y="258"/>
                      </a:moveTo>
                      <a:lnTo>
                        <a:pt x="222" y="258"/>
                      </a:lnTo>
                      <a:lnTo>
                        <a:pt x="220" y="258"/>
                      </a:lnTo>
                      <a:lnTo>
                        <a:pt x="220" y="256"/>
                      </a:lnTo>
                      <a:lnTo>
                        <a:pt x="218" y="256"/>
                      </a:lnTo>
                      <a:lnTo>
                        <a:pt x="218" y="258"/>
                      </a:lnTo>
                      <a:lnTo>
                        <a:pt x="220" y="258"/>
                      </a:lnTo>
                      <a:lnTo>
                        <a:pt x="222" y="258"/>
                      </a:lnTo>
                      <a:close/>
                      <a:moveTo>
                        <a:pt x="260" y="60"/>
                      </a:moveTo>
                      <a:lnTo>
                        <a:pt x="262" y="60"/>
                      </a:lnTo>
                      <a:lnTo>
                        <a:pt x="262" y="58"/>
                      </a:lnTo>
                      <a:lnTo>
                        <a:pt x="258" y="58"/>
                      </a:lnTo>
                      <a:lnTo>
                        <a:pt x="260" y="60"/>
                      </a:lnTo>
                      <a:close/>
                      <a:moveTo>
                        <a:pt x="218" y="252"/>
                      </a:moveTo>
                      <a:lnTo>
                        <a:pt x="218" y="250"/>
                      </a:lnTo>
                      <a:lnTo>
                        <a:pt x="216" y="250"/>
                      </a:lnTo>
                      <a:lnTo>
                        <a:pt x="216" y="252"/>
                      </a:lnTo>
                      <a:lnTo>
                        <a:pt x="214" y="250"/>
                      </a:lnTo>
                      <a:lnTo>
                        <a:pt x="212" y="250"/>
                      </a:lnTo>
                      <a:lnTo>
                        <a:pt x="212" y="252"/>
                      </a:lnTo>
                      <a:lnTo>
                        <a:pt x="214" y="252"/>
                      </a:lnTo>
                      <a:lnTo>
                        <a:pt x="216" y="252"/>
                      </a:lnTo>
                      <a:lnTo>
                        <a:pt x="218" y="252"/>
                      </a:lnTo>
                      <a:close/>
                      <a:moveTo>
                        <a:pt x="146" y="162"/>
                      </a:moveTo>
                      <a:lnTo>
                        <a:pt x="144" y="162"/>
                      </a:lnTo>
                      <a:lnTo>
                        <a:pt x="146" y="164"/>
                      </a:lnTo>
                      <a:lnTo>
                        <a:pt x="146" y="166"/>
                      </a:lnTo>
                      <a:lnTo>
                        <a:pt x="146" y="168"/>
                      </a:lnTo>
                      <a:lnTo>
                        <a:pt x="146" y="170"/>
                      </a:lnTo>
                      <a:lnTo>
                        <a:pt x="146" y="172"/>
                      </a:lnTo>
                      <a:lnTo>
                        <a:pt x="150" y="172"/>
                      </a:lnTo>
                      <a:lnTo>
                        <a:pt x="148" y="170"/>
                      </a:lnTo>
                      <a:lnTo>
                        <a:pt x="148" y="168"/>
                      </a:lnTo>
                      <a:lnTo>
                        <a:pt x="148" y="166"/>
                      </a:lnTo>
                      <a:lnTo>
                        <a:pt x="150" y="164"/>
                      </a:lnTo>
                      <a:lnTo>
                        <a:pt x="150" y="162"/>
                      </a:lnTo>
                      <a:lnTo>
                        <a:pt x="152" y="160"/>
                      </a:lnTo>
                      <a:lnTo>
                        <a:pt x="154" y="158"/>
                      </a:lnTo>
                      <a:lnTo>
                        <a:pt x="156" y="160"/>
                      </a:lnTo>
                      <a:lnTo>
                        <a:pt x="156" y="162"/>
                      </a:lnTo>
                      <a:lnTo>
                        <a:pt x="156" y="164"/>
                      </a:lnTo>
                      <a:lnTo>
                        <a:pt x="156" y="160"/>
                      </a:lnTo>
                      <a:lnTo>
                        <a:pt x="156" y="156"/>
                      </a:lnTo>
                      <a:lnTo>
                        <a:pt x="154" y="150"/>
                      </a:lnTo>
                      <a:lnTo>
                        <a:pt x="154" y="146"/>
                      </a:lnTo>
                      <a:lnTo>
                        <a:pt x="156" y="148"/>
                      </a:lnTo>
                      <a:lnTo>
                        <a:pt x="156" y="144"/>
                      </a:lnTo>
                      <a:lnTo>
                        <a:pt x="152" y="142"/>
                      </a:lnTo>
                      <a:lnTo>
                        <a:pt x="150" y="140"/>
                      </a:lnTo>
                      <a:lnTo>
                        <a:pt x="146" y="140"/>
                      </a:lnTo>
                      <a:lnTo>
                        <a:pt x="148" y="144"/>
                      </a:lnTo>
                      <a:lnTo>
                        <a:pt x="148" y="148"/>
                      </a:lnTo>
                      <a:lnTo>
                        <a:pt x="150" y="150"/>
                      </a:lnTo>
                      <a:lnTo>
                        <a:pt x="148" y="156"/>
                      </a:lnTo>
                      <a:lnTo>
                        <a:pt x="146" y="162"/>
                      </a:lnTo>
                      <a:close/>
                      <a:moveTo>
                        <a:pt x="158" y="166"/>
                      </a:moveTo>
                      <a:lnTo>
                        <a:pt x="156" y="170"/>
                      </a:lnTo>
                      <a:lnTo>
                        <a:pt x="154" y="172"/>
                      </a:lnTo>
                      <a:lnTo>
                        <a:pt x="152" y="174"/>
                      </a:lnTo>
                      <a:lnTo>
                        <a:pt x="148" y="174"/>
                      </a:lnTo>
                      <a:lnTo>
                        <a:pt x="150" y="178"/>
                      </a:lnTo>
                      <a:lnTo>
                        <a:pt x="152" y="178"/>
                      </a:lnTo>
                      <a:lnTo>
                        <a:pt x="154" y="178"/>
                      </a:lnTo>
                      <a:lnTo>
                        <a:pt x="156" y="178"/>
                      </a:lnTo>
                      <a:lnTo>
                        <a:pt x="156" y="180"/>
                      </a:lnTo>
                      <a:lnTo>
                        <a:pt x="160" y="178"/>
                      </a:lnTo>
                      <a:lnTo>
                        <a:pt x="164" y="178"/>
                      </a:lnTo>
                      <a:lnTo>
                        <a:pt x="164" y="176"/>
                      </a:lnTo>
                      <a:lnTo>
                        <a:pt x="166" y="174"/>
                      </a:lnTo>
                      <a:lnTo>
                        <a:pt x="164" y="170"/>
                      </a:lnTo>
                      <a:lnTo>
                        <a:pt x="162" y="174"/>
                      </a:lnTo>
                      <a:lnTo>
                        <a:pt x="160" y="170"/>
                      </a:lnTo>
                      <a:lnTo>
                        <a:pt x="160" y="168"/>
                      </a:lnTo>
                      <a:lnTo>
                        <a:pt x="158" y="166"/>
                      </a:lnTo>
                      <a:close/>
                      <a:moveTo>
                        <a:pt x="124" y="198"/>
                      </a:moveTo>
                      <a:lnTo>
                        <a:pt x="122" y="198"/>
                      </a:lnTo>
                      <a:lnTo>
                        <a:pt x="120" y="196"/>
                      </a:lnTo>
                      <a:lnTo>
                        <a:pt x="114" y="200"/>
                      </a:lnTo>
                      <a:lnTo>
                        <a:pt x="108" y="202"/>
                      </a:lnTo>
                      <a:lnTo>
                        <a:pt x="106" y="200"/>
                      </a:lnTo>
                      <a:lnTo>
                        <a:pt x="104" y="202"/>
                      </a:lnTo>
                      <a:lnTo>
                        <a:pt x="100" y="202"/>
                      </a:lnTo>
                      <a:lnTo>
                        <a:pt x="106" y="204"/>
                      </a:lnTo>
                      <a:lnTo>
                        <a:pt x="108" y="208"/>
                      </a:lnTo>
                      <a:lnTo>
                        <a:pt x="104" y="214"/>
                      </a:lnTo>
                      <a:lnTo>
                        <a:pt x="106" y="218"/>
                      </a:lnTo>
                      <a:lnTo>
                        <a:pt x="112" y="212"/>
                      </a:lnTo>
                      <a:lnTo>
                        <a:pt x="116" y="208"/>
                      </a:lnTo>
                      <a:lnTo>
                        <a:pt x="124" y="208"/>
                      </a:lnTo>
                      <a:lnTo>
                        <a:pt x="126" y="204"/>
                      </a:lnTo>
                      <a:lnTo>
                        <a:pt x="130" y="208"/>
                      </a:lnTo>
                      <a:lnTo>
                        <a:pt x="136" y="208"/>
                      </a:lnTo>
                      <a:lnTo>
                        <a:pt x="138" y="204"/>
                      </a:lnTo>
                      <a:lnTo>
                        <a:pt x="142" y="202"/>
                      </a:lnTo>
                      <a:lnTo>
                        <a:pt x="140" y="200"/>
                      </a:lnTo>
                      <a:lnTo>
                        <a:pt x="144" y="200"/>
                      </a:lnTo>
                      <a:lnTo>
                        <a:pt x="144" y="198"/>
                      </a:lnTo>
                      <a:lnTo>
                        <a:pt x="146" y="196"/>
                      </a:lnTo>
                      <a:lnTo>
                        <a:pt x="148" y="192"/>
                      </a:lnTo>
                      <a:lnTo>
                        <a:pt x="150" y="188"/>
                      </a:lnTo>
                      <a:lnTo>
                        <a:pt x="150" y="184"/>
                      </a:lnTo>
                      <a:lnTo>
                        <a:pt x="148" y="184"/>
                      </a:lnTo>
                      <a:lnTo>
                        <a:pt x="150" y="182"/>
                      </a:lnTo>
                      <a:lnTo>
                        <a:pt x="148" y="180"/>
                      </a:lnTo>
                      <a:lnTo>
                        <a:pt x="146" y="176"/>
                      </a:lnTo>
                      <a:lnTo>
                        <a:pt x="144" y="176"/>
                      </a:lnTo>
                      <a:lnTo>
                        <a:pt x="144" y="178"/>
                      </a:lnTo>
                      <a:lnTo>
                        <a:pt x="144" y="182"/>
                      </a:lnTo>
                      <a:lnTo>
                        <a:pt x="142" y="186"/>
                      </a:lnTo>
                      <a:lnTo>
                        <a:pt x="138" y="188"/>
                      </a:lnTo>
                      <a:lnTo>
                        <a:pt x="138" y="192"/>
                      </a:lnTo>
                      <a:lnTo>
                        <a:pt x="136" y="192"/>
                      </a:lnTo>
                      <a:lnTo>
                        <a:pt x="132" y="196"/>
                      </a:lnTo>
                      <a:lnTo>
                        <a:pt x="130" y="194"/>
                      </a:lnTo>
                      <a:lnTo>
                        <a:pt x="130" y="198"/>
                      </a:lnTo>
                      <a:lnTo>
                        <a:pt x="130" y="200"/>
                      </a:lnTo>
                      <a:lnTo>
                        <a:pt x="126" y="198"/>
                      </a:lnTo>
                      <a:lnTo>
                        <a:pt x="124" y="198"/>
                      </a:lnTo>
                      <a:close/>
                      <a:moveTo>
                        <a:pt x="262" y="10"/>
                      </a:moveTo>
                      <a:lnTo>
                        <a:pt x="264" y="10"/>
                      </a:lnTo>
                      <a:lnTo>
                        <a:pt x="264" y="8"/>
                      </a:lnTo>
                      <a:lnTo>
                        <a:pt x="262" y="8"/>
                      </a:lnTo>
                      <a:lnTo>
                        <a:pt x="260" y="8"/>
                      </a:lnTo>
                      <a:lnTo>
                        <a:pt x="260" y="10"/>
                      </a:lnTo>
                      <a:lnTo>
                        <a:pt x="262" y="10"/>
                      </a:lnTo>
                      <a:close/>
                      <a:moveTo>
                        <a:pt x="234" y="262"/>
                      </a:moveTo>
                      <a:lnTo>
                        <a:pt x="234" y="262"/>
                      </a:lnTo>
                      <a:lnTo>
                        <a:pt x="234" y="260"/>
                      </a:lnTo>
                      <a:lnTo>
                        <a:pt x="232" y="260"/>
                      </a:lnTo>
                      <a:lnTo>
                        <a:pt x="230" y="260"/>
                      </a:lnTo>
                      <a:lnTo>
                        <a:pt x="228" y="260"/>
                      </a:lnTo>
                      <a:lnTo>
                        <a:pt x="226" y="260"/>
                      </a:lnTo>
                      <a:lnTo>
                        <a:pt x="226" y="262"/>
                      </a:lnTo>
                      <a:lnTo>
                        <a:pt x="228" y="262"/>
                      </a:lnTo>
                      <a:lnTo>
                        <a:pt x="230" y="262"/>
                      </a:lnTo>
                      <a:lnTo>
                        <a:pt x="232" y="264"/>
                      </a:lnTo>
                      <a:lnTo>
                        <a:pt x="234" y="264"/>
                      </a:lnTo>
                      <a:lnTo>
                        <a:pt x="234" y="262"/>
                      </a:lnTo>
                      <a:close/>
                      <a:moveTo>
                        <a:pt x="244" y="274"/>
                      </a:moveTo>
                      <a:lnTo>
                        <a:pt x="244" y="272"/>
                      </a:lnTo>
                      <a:lnTo>
                        <a:pt x="242" y="272"/>
                      </a:lnTo>
                      <a:lnTo>
                        <a:pt x="242" y="270"/>
                      </a:lnTo>
                      <a:lnTo>
                        <a:pt x="240" y="268"/>
                      </a:lnTo>
                      <a:lnTo>
                        <a:pt x="240" y="266"/>
                      </a:lnTo>
                      <a:lnTo>
                        <a:pt x="238" y="266"/>
                      </a:lnTo>
                      <a:lnTo>
                        <a:pt x="236" y="266"/>
                      </a:lnTo>
                      <a:lnTo>
                        <a:pt x="236" y="264"/>
                      </a:lnTo>
                      <a:lnTo>
                        <a:pt x="234" y="264"/>
                      </a:lnTo>
                      <a:lnTo>
                        <a:pt x="234" y="266"/>
                      </a:lnTo>
                      <a:lnTo>
                        <a:pt x="234" y="268"/>
                      </a:lnTo>
                      <a:lnTo>
                        <a:pt x="236" y="272"/>
                      </a:lnTo>
                      <a:lnTo>
                        <a:pt x="236" y="278"/>
                      </a:lnTo>
                      <a:lnTo>
                        <a:pt x="238" y="278"/>
                      </a:lnTo>
                      <a:lnTo>
                        <a:pt x="240" y="278"/>
                      </a:lnTo>
                      <a:lnTo>
                        <a:pt x="240" y="276"/>
                      </a:lnTo>
                      <a:lnTo>
                        <a:pt x="242" y="276"/>
                      </a:lnTo>
                      <a:lnTo>
                        <a:pt x="244" y="276"/>
                      </a:lnTo>
                      <a:lnTo>
                        <a:pt x="246" y="276"/>
                      </a:lnTo>
                      <a:lnTo>
                        <a:pt x="246" y="274"/>
                      </a:lnTo>
                      <a:lnTo>
                        <a:pt x="244" y="274"/>
                      </a:lnTo>
                      <a:close/>
                      <a:moveTo>
                        <a:pt x="342" y="70"/>
                      </a:moveTo>
                      <a:lnTo>
                        <a:pt x="344" y="70"/>
                      </a:lnTo>
                      <a:lnTo>
                        <a:pt x="344" y="66"/>
                      </a:lnTo>
                      <a:lnTo>
                        <a:pt x="342" y="66"/>
                      </a:lnTo>
                      <a:lnTo>
                        <a:pt x="338" y="66"/>
                      </a:lnTo>
                      <a:lnTo>
                        <a:pt x="340" y="68"/>
                      </a:lnTo>
                      <a:lnTo>
                        <a:pt x="342" y="70"/>
                      </a:lnTo>
                      <a:close/>
                      <a:moveTo>
                        <a:pt x="222" y="262"/>
                      </a:moveTo>
                      <a:lnTo>
                        <a:pt x="222" y="262"/>
                      </a:lnTo>
                      <a:lnTo>
                        <a:pt x="222" y="264"/>
                      </a:lnTo>
                      <a:lnTo>
                        <a:pt x="224" y="264"/>
                      </a:lnTo>
                      <a:lnTo>
                        <a:pt x="224" y="262"/>
                      </a:lnTo>
                      <a:lnTo>
                        <a:pt x="222" y="262"/>
                      </a:lnTo>
                      <a:close/>
                      <a:moveTo>
                        <a:pt x="434" y="172"/>
                      </a:moveTo>
                      <a:lnTo>
                        <a:pt x="434" y="172"/>
                      </a:lnTo>
                      <a:lnTo>
                        <a:pt x="432" y="174"/>
                      </a:lnTo>
                      <a:lnTo>
                        <a:pt x="430" y="176"/>
                      </a:lnTo>
                      <a:lnTo>
                        <a:pt x="430" y="178"/>
                      </a:lnTo>
                      <a:lnTo>
                        <a:pt x="428" y="180"/>
                      </a:lnTo>
                      <a:lnTo>
                        <a:pt x="430" y="182"/>
                      </a:lnTo>
                      <a:lnTo>
                        <a:pt x="432" y="184"/>
                      </a:lnTo>
                      <a:lnTo>
                        <a:pt x="434" y="182"/>
                      </a:lnTo>
                      <a:lnTo>
                        <a:pt x="434" y="180"/>
                      </a:lnTo>
                      <a:lnTo>
                        <a:pt x="434" y="178"/>
                      </a:lnTo>
                      <a:lnTo>
                        <a:pt x="434" y="176"/>
                      </a:lnTo>
                      <a:lnTo>
                        <a:pt x="436" y="176"/>
                      </a:lnTo>
                      <a:lnTo>
                        <a:pt x="438" y="176"/>
                      </a:lnTo>
                      <a:lnTo>
                        <a:pt x="440" y="176"/>
                      </a:lnTo>
                      <a:lnTo>
                        <a:pt x="438" y="174"/>
                      </a:lnTo>
                      <a:lnTo>
                        <a:pt x="438" y="172"/>
                      </a:lnTo>
                      <a:lnTo>
                        <a:pt x="436" y="172"/>
                      </a:lnTo>
                      <a:lnTo>
                        <a:pt x="434" y="172"/>
                      </a:lnTo>
                      <a:close/>
                      <a:moveTo>
                        <a:pt x="228" y="16"/>
                      </a:moveTo>
                      <a:lnTo>
                        <a:pt x="230" y="16"/>
                      </a:lnTo>
                      <a:lnTo>
                        <a:pt x="230" y="14"/>
                      </a:lnTo>
                      <a:lnTo>
                        <a:pt x="232" y="14"/>
                      </a:lnTo>
                      <a:lnTo>
                        <a:pt x="232" y="16"/>
                      </a:lnTo>
                      <a:lnTo>
                        <a:pt x="234" y="16"/>
                      </a:lnTo>
                      <a:lnTo>
                        <a:pt x="236" y="16"/>
                      </a:lnTo>
                      <a:lnTo>
                        <a:pt x="236" y="14"/>
                      </a:lnTo>
                      <a:lnTo>
                        <a:pt x="236" y="12"/>
                      </a:lnTo>
                      <a:lnTo>
                        <a:pt x="234" y="10"/>
                      </a:lnTo>
                      <a:lnTo>
                        <a:pt x="232" y="8"/>
                      </a:lnTo>
                      <a:lnTo>
                        <a:pt x="230" y="8"/>
                      </a:lnTo>
                      <a:lnTo>
                        <a:pt x="228" y="10"/>
                      </a:lnTo>
                      <a:lnTo>
                        <a:pt x="226" y="8"/>
                      </a:lnTo>
                      <a:lnTo>
                        <a:pt x="226" y="10"/>
                      </a:lnTo>
                      <a:lnTo>
                        <a:pt x="224" y="8"/>
                      </a:lnTo>
                      <a:lnTo>
                        <a:pt x="224" y="12"/>
                      </a:lnTo>
                      <a:lnTo>
                        <a:pt x="222" y="10"/>
                      </a:lnTo>
                      <a:lnTo>
                        <a:pt x="222" y="12"/>
                      </a:lnTo>
                      <a:lnTo>
                        <a:pt x="218" y="12"/>
                      </a:lnTo>
                      <a:lnTo>
                        <a:pt x="218" y="14"/>
                      </a:lnTo>
                      <a:lnTo>
                        <a:pt x="220" y="14"/>
                      </a:lnTo>
                      <a:lnTo>
                        <a:pt x="220" y="16"/>
                      </a:lnTo>
                      <a:lnTo>
                        <a:pt x="222" y="16"/>
                      </a:lnTo>
                      <a:lnTo>
                        <a:pt x="222" y="12"/>
                      </a:lnTo>
                      <a:lnTo>
                        <a:pt x="222" y="16"/>
                      </a:lnTo>
                      <a:lnTo>
                        <a:pt x="224" y="16"/>
                      </a:lnTo>
                      <a:lnTo>
                        <a:pt x="226" y="14"/>
                      </a:lnTo>
                      <a:lnTo>
                        <a:pt x="228" y="14"/>
                      </a:lnTo>
                      <a:lnTo>
                        <a:pt x="228" y="16"/>
                      </a:lnTo>
                      <a:close/>
                      <a:moveTo>
                        <a:pt x="204" y="18"/>
                      </a:moveTo>
                      <a:lnTo>
                        <a:pt x="206" y="18"/>
                      </a:lnTo>
                      <a:lnTo>
                        <a:pt x="208" y="22"/>
                      </a:lnTo>
                      <a:lnTo>
                        <a:pt x="208" y="20"/>
                      </a:lnTo>
                      <a:lnTo>
                        <a:pt x="208" y="16"/>
                      </a:lnTo>
                      <a:lnTo>
                        <a:pt x="212" y="16"/>
                      </a:lnTo>
                      <a:lnTo>
                        <a:pt x="210" y="14"/>
                      </a:lnTo>
                      <a:lnTo>
                        <a:pt x="212" y="14"/>
                      </a:lnTo>
                      <a:lnTo>
                        <a:pt x="210" y="12"/>
                      </a:lnTo>
                      <a:lnTo>
                        <a:pt x="208" y="14"/>
                      </a:lnTo>
                      <a:lnTo>
                        <a:pt x="206" y="14"/>
                      </a:lnTo>
                      <a:lnTo>
                        <a:pt x="206" y="16"/>
                      </a:lnTo>
                      <a:lnTo>
                        <a:pt x="204" y="16"/>
                      </a:lnTo>
                      <a:lnTo>
                        <a:pt x="202" y="16"/>
                      </a:lnTo>
                      <a:lnTo>
                        <a:pt x="200" y="18"/>
                      </a:lnTo>
                      <a:lnTo>
                        <a:pt x="200" y="20"/>
                      </a:lnTo>
                      <a:lnTo>
                        <a:pt x="202" y="20"/>
                      </a:lnTo>
                      <a:lnTo>
                        <a:pt x="204" y="22"/>
                      </a:lnTo>
                      <a:lnTo>
                        <a:pt x="202" y="18"/>
                      </a:lnTo>
                      <a:lnTo>
                        <a:pt x="204" y="18"/>
                      </a:lnTo>
                      <a:close/>
                      <a:moveTo>
                        <a:pt x="444" y="230"/>
                      </a:moveTo>
                      <a:lnTo>
                        <a:pt x="444" y="230"/>
                      </a:lnTo>
                      <a:lnTo>
                        <a:pt x="442" y="230"/>
                      </a:lnTo>
                      <a:lnTo>
                        <a:pt x="442" y="232"/>
                      </a:lnTo>
                      <a:lnTo>
                        <a:pt x="440" y="232"/>
                      </a:lnTo>
                      <a:lnTo>
                        <a:pt x="446" y="220"/>
                      </a:lnTo>
                      <a:lnTo>
                        <a:pt x="444" y="206"/>
                      </a:lnTo>
                      <a:lnTo>
                        <a:pt x="442" y="202"/>
                      </a:lnTo>
                      <a:lnTo>
                        <a:pt x="442" y="206"/>
                      </a:lnTo>
                      <a:lnTo>
                        <a:pt x="440" y="212"/>
                      </a:lnTo>
                      <a:lnTo>
                        <a:pt x="440" y="210"/>
                      </a:lnTo>
                      <a:lnTo>
                        <a:pt x="438" y="210"/>
                      </a:lnTo>
                      <a:lnTo>
                        <a:pt x="438" y="208"/>
                      </a:lnTo>
                      <a:lnTo>
                        <a:pt x="436" y="200"/>
                      </a:lnTo>
                      <a:lnTo>
                        <a:pt x="438" y="196"/>
                      </a:lnTo>
                      <a:lnTo>
                        <a:pt x="436" y="194"/>
                      </a:lnTo>
                      <a:lnTo>
                        <a:pt x="434" y="188"/>
                      </a:lnTo>
                      <a:lnTo>
                        <a:pt x="432" y="188"/>
                      </a:lnTo>
                      <a:lnTo>
                        <a:pt x="430" y="192"/>
                      </a:lnTo>
                      <a:lnTo>
                        <a:pt x="430" y="194"/>
                      </a:lnTo>
                      <a:lnTo>
                        <a:pt x="430" y="196"/>
                      </a:lnTo>
                      <a:lnTo>
                        <a:pt x="430" y="198"/>
                      </a:lnTo>
                      <a:lnTo>
                        <a:pt x="430" y="200"/>
                      </a:lnTo>
                      <a:lnTo>
                        <a:pt x="432" y="204"/>
                      </a:lnTo>
                      <a:lnTo>
                        <a:pt x="432" y="206"/>
                      </a:lnTo>
                      <a:lnTo>
                        <a:pt x="432" y="208"/>
                      </a:lnTo>
                      <a:lnTo>
                        <a:pt x="430" y="210"/>
                      </a:lnTo>
                      <a:lnTo>
                        <a:pt x="430" y="212"/>
                      </a:lnTo>
                      <a:lnTo>
                        <a:pt x="428" y="214"/>
                      </a:lnTo>
                      <a:lnTo>
                        <a:pt x="426" y="214"/>
                      </a:lnTo>
                      <a:lnTo>
                        <a:pt x="426" y="212"/>
                      </a:lnTo>
                      <a:lnTo>
                        <a:pt x="424" y="212"/>
                      </a:lnTo>
                      <a:lnTo>
                        <a:pt x="422" y="212"/>
                      </a:lnTo>
                      <a:lnTo>
                        <a:pt x="422" y="210"/>
                      </a:lnTo>
                      <a:lnTo>
                        <a:pt x="420" y="210"/>
                      </a:lnTo>
                      <a:lnTo>
                        <a:pt x="420" y="208"/>
                      </a:lnTo>
                      <a:lnTo>
                        <a:pt x="418" y="206"/>
                      </a:lnTo>
                      <a:lnTo>
                        <a:pt x="418" y="204"/>
                      </a:lnTo>
                      <a:lnTo>
                        <a:pt x="416" y="204"/>
                      </a:lnTo>
                      <a:lnTo>
                        <a:pt x="416" y="202"/>
                      </a:lnTo>
                      <a:lnTo>
                        <a:pt x="416" y="200"/>
                      </a:lnTo>
                      <a:lnTo>
                        <a:pt x="416" y="198"/>
                      </a:lnTo>
                      <a:lnTo>
                        <a:pt x="416" y="196"/>
                      </a:lnTo>
                      <a:lnTo>
                        <a:pt x="416" y="194"/>
                      </a:lnTo>
                      <a:lnTo>
                        <a:pt x="414" y="194"/>
                      </a:lnTo>
                      <a:lnTo>
                        <a:pt x="414" y="192"/>
                      </a:lnTo>
                      <a:lnTo>
                        <a:pt x="414" y="190"/>
                      </a:lnTo>
                      <a:lnTo>
                        <a:pt x="416" y="190"/>
                      </a:lnTo>
                      <a:lnTo>
                        <a:pt x="414" y="190"/>
                      </a:lnTo>
                      <a:lnTo>
                        <a:pt x="412" y="188"/>
                      </a:lnTo>
                      <a:lnTo>
                        <a:pt x="410" y="188"/>
                      </a:lnTo>
                      <a:lnTo>
                        <a:pt x="412" y="184"/>
                      </a:lnTo>
                      <a:lnTo>
                        <a:pt x="410" y="180"/>
                      </a:lnTo>
                      <a:lnTo>
                        <a:pt x="410" y="178"/>
                      </a:lnTo>
                      <a:lnTo>
                        <a:pt x="412" y="178"/>
                      </a:lnTo>
                      <a:lnTo>
                        <a:pt x="412" y="176"/>
                      </a:lnTo>
                      <a:lnTo>
                        <a:pt x="412" y="174"/>
                      </a:lnTo>
                      <a:lnTo>
                        <a:pt x="414" y="172"/>
                      </a:lnTo>
                      <a:lnTo>
                        <a:pt x="414" y="170"/>
                      </a:lnTo>
                      <a:lnTo>
                        <a:pt x="416" y="170"/>
                      </a:lnTo>
                      <a:lnTo>
                        <a:pt x="416" y="168"/>
                      </a:lnTo>
                      <a:lnTo>
                        <a:pt x="418" y="168"/>
                      </a:lnTo>
                      <a:lnTo>
                        <a:pt x="420" y="168"/>
                      </a:lnTo>
                      <a:lnTo>
                        <a:pt x="420" y="166"/>
                      </a:lnTo>
                      <a:lnTo>
                        <a:pt x="416" y="164"/>
                      </a:lnTo>
                      <a:lnTo>
                        <a:pt x="414" y="162"/>
                      </a:lnTo>
                      <a:lnTo>
                        <a:pt x="414" y="160"/>
                      </a:lnTo>
                      <a:lnTo>
                        <a:pt x="416" y="158"/>
                      </a:lnTo>
                      <a:lnTo>
                        <a:pt x="418" y="158"/>
                      </a:lnTo>
                      <a:lnTo>
                        <a:pt x="420" y="158"/>
                      </a:lnTo>
                      <a:lnTo>
                        <a:pt x="422" y="158"/>
                      </a:lnTo>
                      <a:lnTo>
                        <a:pt x="424" y="158"/>
                      </a:lnTo>
                      <a:lnTo>
                        <a:pt x="426" y="158"/>
                      </a:lnTo>
                      <a:lnTo>
                        <a:pt x="426" y="160"/>
                      </a:lnTo>
                      <a:lnTo>
                        <a:pt x="428" y="160"/>
                      </a:lnTo>
                      <a:lnTo>
                        <a:pt x="430" y="164"/>
                      </a:lnTo>
                      <a:lnTo>
                        <a:pt x="434" y="166"/>
                      </a:lnTo>
                      <a:lnTo>
                        <a:pt x="434" y="162"/>
                      </a:lnTo>
                      <a:lnTo>
                        <a:pt x="436" y="162"/>
                      </a:lnTo>
                      <a:lnTo>
                        <a:pt x="436" y="160"/>
                      </a:lnTo>
                      <a:lnTo>
                        <a:pt x="432" y="158"/>
                      </a:lnTo>
                      <a:lnTo>
                        <a:pt x="430" y="156"/>
                      </a:lnTo>
                      <a:lnTo>
                        <a:pt x="428" y="156"/>
                      </a:lnTo>
                      <a:lnTo>
                        <a:pt x="426" y="156"/>
                      </a:lnTo>
                      <a:lnTo>
                        <a:pt x="424" y="156"/>
                      </a:lnTo>
                      <a:lnTo>
                        <a:pt x="424" y="154"/>
                      </a:lnTo>
                      <a:lnTo>
                        <a:pt x="424" y="152"/>
                      </a:lnTo>
                      <a:lnTo>
                        <a:pt x="422" y="150"/>
                      </a:lnTo>
                      <a:lnTo>
                        <a:pt x="422" y="148"/>
                      </a:lnTo>
                      <a:lnTo>
                        <a:pt x="422" y="144"/>
                      </a:lnTo>
                      <a:lnTo>
                        <a:pt x="420" y="142"/>
                      </a:lnTo>
                      <a:lnTo>
                        <a:pt x="420" y="140"/>
                      </a:lnTo>
                      <a:lnTo>
                        <a:pt x="418" y="138"/>
                      </a:lnTo>
                      <a:lnTo>
                        <a:pt x="416" y="136"/>
                      </a:lnTo>
                      <a:lnTo>
                        <a:pt x="416" y="134"/>
                      </a:lnTo>
                      <a:lnTo>
                        <a:pt x="418" y="134"/>
                      </a:lnTo>
                      <a:lnTo>
                        <a:pt x="418" y="132"/>
                      </a:lnTo>
                      <a:lnTo>
                        <a:pt x="418" y="130"/>
                      </a:lnTo>
                      <a:lnTo>
                        <a:pt x="416" y="130"/>
                      </a:lnTo>
                      <a:lnTo>
                        <a:pt x="416" y="128"/>
                      </a:lnTo>
                      <a:lnTo>
                        <a:pt x="414" y="126"/>
                      </a:lnTo>
                      <a:lnTo>
                        <a:pt x="412" y="124"/>
                      </a:lnTo>
                      <a:lnTo>
                        <a:pt x="410" y="122"/>
                      </a:lnTo>
                      <a:lnTo>
                        <a:pt x="410" y="120"/>
                      </a:lnTo>
                      <a:lnTo>
                        <a:pt x="410" y="118"/>
                      </a:lnTo>
                      <a:lnTo>
                        <a:pt x="408" y="116"/>
                      </a:lnTo>
                      <a:lnTo>
                        <a:pt x="406" y="110"/>
                      </a:lnTo>
                      <a:lnTo>
                        <a:pt x="402" y="108"/>
                      </a:lnTo>
                      <a:lnTo>
                        <a:pt x="402" y="104"/>
                      </a:lnTo>
                      <a:lnTo>
                        <a:pt x="400" y="102"/>
                      </a:lnTo>
                      <a:lnTo>
                        <a:pt x="402" y="100"/>
                      </a:lnTo>
                      <a:lnTo>
                        <a:pt x="396" y="98"/>
                      </a:lnTo>
                      <a:lnTo>
                        <a:pt x="394" y="94"/>
                      </a:lnTo>
                      <a:lnTo>
                        <a:pt x="392" y="90"/>
                      </a:lnTo>
                      <a:lnTo>
                        <a:pt x="390" y="88"/>
                      </a:lnTo>
                      <a:lnTo>
                        <a:pt x="392" y="84"/>
                      </a:lnTo>
                      <a:lnTo>
                        <a:pt x="390" y="80"/>
                      </a:lnTo>
                      <a:lnTo>
                        <a:pt x="388" y="78"/>
                      </a:lnTo>
                      <a:lnTo>
                        <a:pt x="388" y="76"/>
                      </a:lnTo>
                      <a:lnTo>
                        <a:pt x="386" y="76"/>
                      </a:lnTo>
                      <a:lnTo>
                        <a:pt x="386" y="74"/>
                      </a:lnTo>
                      <a:lnTo>
                        <a:pt x="384" y="74"/>
                      </a:lnTo>
                      <a:lnTo>
                        <a:pt x="382" y="72"/>
                      </a:lnTo>
                      <a:lnTo>
                        <a:pt x="380" y="72"/>
                      </a:lnTo>
                      <a:lnTo>
                        <a:pt x="378" y="72"/>
                      </a:lnTo>
                      <a:lnTo>
                        <a:pt x="376" y="74"/>
                      </a:lnTo>
                      <a:lnTo>
                        <a:pt x="374" y="72"/>
                      </a:lnTo>
                      <a:lnTo>
                        <a:pt x="376" y="70"/>
                      </a:lnTo>
                      <a:lnTo>
                        <a:pt x="378" y="70"/>
                      </a:lnTo>
                      <a:lnTo>
                        <a:pt x="382" y="70"/>
                      </a:lnTo>
                      <a:lnTo>
                        <a:pt x="380" y="68"/>
                      </a:lnTo>
                      <a:lnTo>
                        <a:pt x="380" y="66"/>
                      </a:lnTo>
                      <a:lnTo>
                        <a:pt x="374" y="60"/>
                      </a:lnTo>
                      <a:lnTo>
                        <a:pt x="372" y="60"/>
                      </a:lnTo>
                      <a:lnTo>
                        <a:pt x="372" y="58"/>
                      </a:lnTo>
                      <a:lnTo>
                        <a:pt x="370" y="58"/>
                      </a:lnTo>
                      <a:lnTo>
                        <a:pt x="368" y="58"/>
                      </a:lnTo>
                      <a:lnTo>
                        <a:pt x="366" y="58"/>
                      </a:lnTo>
                      <a:lnTo>
                        <a:pt x="366" y="56"/>
                      </a:lnTo>
                      <a:lnTo>
                        <a:pt x="364" y="56"/>
                      </a:lnTo>
                      <a:lnTo>
                        <a:pt x="362" y="54"/>
                      </a:lnTo>
                      <a:lnTo>
                        <a:pt x="360" y="54"/>
                      </a:lnTo>
                      <a:lnTo>
                        <a:pt x="358" y="54"/>
                      </a:lnTo>
                      <a:lnTo>
                        <a:pt x="356" y="54"/>
                      </a:lnTo>
                      <a:lnTo>
                        <a:pt x="354" y="54"/>
                      </a:lnTo>
                      <a:lnTo>
                        <a:pt x="352" y="54"/>
                      </a:lnTo>
                      <a:lnTo>
                        <a:pt x="350" y="54"/>
                      </a:lnTo>
                      <a:lnTo>
                        <a:pt x="348" y="52"/>
                      </a:lnTo>
                      <a:lnTo>
                        <a:pt x="344" y="50"/>
                      </a:lnTo>
                      <a:lnTo>
                        <a:pt x="342" y="50"/>
                      </a:lnTo>
                      <a:lnTo>
                        <a:pt x="342" y="54"/>
                      </a:lnTo>
                      <a:lnTo>
                        <a:pt x="340" y="52"/>
                      </a:lnTo>
                      <a:lnTo>
                        <a:pt x="338" y="56"/>
                      </a:lnTo>
                      <a:lnTo>
                        <a:pt x="336" y="56"/>
                      </a:lnTo>
                      <a:lnTo>
                        <a:pt x="330" y="56"/>
                      </a:lnTo>
                      <a:lnTo>
                        <a:pt x="336" y="58"/>
                      </a:lnTo>
                      <a:lnTo>
                        <a:pt x="336" y="60"/>
                      </a:lnTo>
                      <a:lnTo>
                        <a:pt x="338" y="64"/>
                      </a:lnTo>
                      <a:lnTo>
                        <a:pt x="340" y="62"/>
                      </a:lnTo>
                      <a:lnTo>
                        <a:pt x="344" y="64"/>
                      </a:lnTo>
                      <a:lnTo>
                        <a:pt x="346" y="66"/>
                      </a:lnTo>
                      <a:lnTo>
                        <a:pt x="352" y="66"/>
                      </a:lnTo>
                      <a:lnTo>
                        <a:pt x="352" y="70"/>
                      </a:lnTo>
                      <a:lnTo>
                        <a:pt x="356" y="68"/>
                      </a:lnTo>
                      <a:lnTo>
                        <a:pt x="360" y="72"/>
                      </a:lnTo>
                      <a:lnTo>
                        <a:pt x="356" y="72"/>
                      </a:lnTo>
                      <a:lnTo>
                        <a:pt x="356" y="74"/>
                      </a:lnTo>
                      <a:lnTo>
                        <a:pt x="354" y="76"/>
                      </a:lnTo>
                      <a:lnTo>
                        <a:pt x="360" y="76"/>
                      </a:lnTo>
                      <a:lnTo>
                        <a:pt x="360" y="78"/>
                      </a:lnTo>
                      <a:lnTo>
                        <a:pt x="364" y="78"/>
                      </a:lnTo>
                      <a:lnTo>
                        <a:pt x="366" y="80"/>
                      </a:lnTo>
                      <a:lnTo>
                        <a:pt x="370" y="82"/>
                      </a:lnTo>
                      <a:lnTo>
                        <a:pt x="370" y="84"/>
                      </a:lnTo>
                      <a:lnTo>
                        <a:pt x="372" y="86"/>
                      </a:lnTo>
                      <a:lnTo>
                        <a:pt x="370" y="88"/>
                      </a:lnTo>
                      <a:lnTo>
                        <a:pt x="368" y="86"/>
                      </a:lnTo>
                      <a:lnTo>
                        <a:pt x="364" y="82"/>
                      </a:lnTo>
                      <a:lnTo>
                        <a:pt x="356" y="80"/>
                      </a:lnTo>
                      <a:lnTo>
                        <a:pt x="356" y="82"/>
                      </a:lnTo>
                      <a:lnTo>
                        <a:pt x="354" y="82"/>
                      </a:lnTo>
                      <a:lnTo>
                        <a:pt x="352" y="80"/>
                      </a:lnTo>
                      <a:lnTo>
                        <a:pt x="350" y="80"/>
                      </a:lnTo>
                      <a:lnTo>
                        <a:pt x="350" y="82"/>
                      </a:lnTo>
                      <a:lnTo>
                        <a:pt x="346" y="82"/>
                      </a:lnTo>
                      <a:lnTo>
                        <a:pt x="346" y="84"/>
                      </a:lnTo>
                      <a:lnTo>
                        <a:pt x="344" y="86"/>
                      </a:lnTo>
                      <a:lnTo>
                        <a:pt x="344" y="84"/>
                      </a:lnTo>
                      <a:lnTo>
                        <a:pt x="342" y="82"/>
                      </a:lnTo>
                      <a:lnTo>
                        <a:pt x="340" y="82"/>
                      </a:lnTo>
                      <a:lnTo>
                        <a:pt x="338" y="82"/>
                      </a:lnTo>
                      <a:lnTo>
                        <a:pt x="338" y="84"/>
                      </a:lnTo>
                      <a:lnTo>
                        <a:pt x="336" y="84"/>
                      </a:lnTo>
                      <a:lnTo>
                        <a:pt x="336" y="82"/>
                      </a:lnTo>
                      <a:lnTo>
                        <a:pt x="334" y="80"/>
                      </a:lnTo>
                      <a:lnTo>
                        <a:pt x="332" y="78"/>
                      </a:lnTo>
                      <a:lnTo>
                        <a:pt x="328" y="76"/>
                      </a:lnTo>
                      <a:lnTo>
                        <a:pt x="328" y="72"/>
                      </a:lnTo>
                      <a:lnTo>
                        <a:pt x="326" y="72"/>
                      </a:lnTo>
                      <a:lnTo>
                        <a:pt x="324" y="68"/>
                      </a:lnTo>
                      <a:lnTo>
                        <a:pt x="322" y="68"/>
                      </a:lnTo>
                      <a:lnTo>
                        <a:pt x="324" y="68"/>
                      </a:lnTo>
                      <a:lnTo>
                        <a:pt x="324" y="66"/>
                      </a:lnTo>
                      <a:lnTo>
                        <a:pt x="322" y="66"/>
                      </a:lnTo>
                      <a:lnTo>
                        <a:pt x="322" y="64"/>
                      </a:lnTo>
                      <a:lnTo>
                        <a:pt x="322" y="62"/>
                      </a:lnTo>
                      <a:lnTo>
                        <a:pt x="320" y="62"/>
                      </a:lnTo>
                      <a:lnTo>
                        <a:pt x="318" y="64"/>
                      </a:lnTo>
                      <a:lnTo>
                        <a:pt x="318" y="60"/>
                      </a:lnTo>
                      <a:lnTo>
                        <a:pt x="318" y="58"/>
                      </a:lnTo>
                      <a:lnTo>
                        <a:pt x="312" y="56"/>
                      </a:lnTo>
                      <a:lnTo>
                        <a:pt x="308" y="56"/>
                      </a:lnTo>
                      <a:lnTo>
                        <a:pt x="308" y="60"/>
                      </a:lnTo>
                      <a:lnTo>
                        <a:pt x="304" y="60"/>
                      </a:lnTo>
                      <a:lnTo>
                        <a:pt x="302" y="62"/>
                      </a:lnTo>
                      <a:lnTo>
                        <a:pt x="304" y="62"/>
                      </a:lnTo>
                      <a:lnTo>
                        <a:pt x="304" y="66"/>
                      </a:lnTo>
                      <a:lnTo>
                        <a:pt x="300" y="66"/>
                      </a:lnTo>
                      <a:lnTo>
                        <a:pt x="296" y="64"/>
                      </a:lnTo>
                      <a:lnTo>
                        <a:pt x="296" y="68"/>
                      </a:lnTo>
                      <a:lnTo>
                        <a:pt x="300" y="72"/>
                      </a:lnTo>
                      <a:lnTo>
                        <a:pt x="296" y="70"/>
                      </a:lnTo>
                      <a:lnTo>
                        <a:pt x="294" y="70"/>
                      </a:lnTo>
                      <a:lnTo>
                        <a:pt x="292" y="74"/>
                      </a:lnTo>
                      <a:lnTo>
                        <a:pt x="288" y="74"/>
                      </a:lnTo>
                      <a:lnTo>
                        <a:pt x="284" y="74"/>
                      </a:lnTo>
                      <a:lnTo>
                        <a:pt x="280" y="72"/>
                      </a:lnTo>
                      <a:lnTo>
                        <a:pt x="278" y="74"/>
                      </a:lnTo>
                      <a:lnTo>
                        <a:pt x="276" y="72"/>
                      </a:lnTo>
                      <a:lnTo>
                        <a:pt x="268" y="72"/>
                      </a:lnTo>
                      <a:lnTo>
                        <a:pt x="266" y="72"/>
                      </a:lnTo>
                      <a:lnTo>
                        <a:pt x="264" y="74"/>
                      </a:lnTo>
                      <a:lnTo>
                        <a:pt x="264" y="76"/>
                      </a:lnTo>
                      <a:lnTo>
                        <a:pt x="264" y="74"/>
                      </a:lnTo>
                      <a:lnTo>
                        <a:pt x="262" y="74"/>
                      </a:lnTo>
                      <a:lnTo>
                        <a:pt x="260" y="74"/>
                      </a:lnTo>
                      <a:lnTo>
                        <a:pt x="258" y="74"/>
                      </a:lnTo>
                      <a:lnTo>
                        <a:pt x="256" y="74"/>
                      </a:lnTo>
                      <a:lnTo>
                        <a:pt x="254" y="74"/>
                      </a:lnTo>
                      <a:lnTo>
                        <a:pt x="252" y="74"/>
                      </a:lnTo>
                      <a:lnTo>
                        <a:pt x="252" y="76"/>
                      </a:lnTo>
                      <a:lnTo>
                        <a:pt x="246" y="76"/>
                      </a:lnTo>
                      <a:lnTo>
                        <a:pt x="244" y="74"/>
                      </a:lnTo>
                      <a:lnTo>
                        <a:pt x="242" y="74"/>
                      </a:lnTo>
                      <a:lnTo>
                        <a:pt x="240" y="74"/>
                      </a:lnTo>
                      <a:lnTo>
                        <a:pt x="240" y="72"/>
                      </a:lnTo>
                      <a:lnTo>
                        <a:pt x="238" y="72"/>
                      </a:lnTo>
                      <a:lnTo>
                        <a:pt x="238" y="74"/>
                      </a:lnTo>
                      <a:lnTo>
                        <a:pt x="238" y="76"/>
                      </a:lnTo>
                      <a:lnTo>
                        <a:pt x="238" y="78"/>
                      </a:lnTo>
                      <a:lnTo>
                        <a:pt x="236" y="80"/>
                      </a:lnTo>
                      <a:lnTo>
                        <a:pt x="234" y="80"/>
                      </a:lnTo>
                      <a:lnTo>
                        <a:pt x="232" y="80"/>
                      </a:lnTo>
                      <a:lnTo>
                        <a:pt x="230" y="80"/>
                      </a:lnTo>
                      <a:lnTo>
                        <a:pt x="228" y="82"/>
                      </a:lnTo>
                      <a:lnTo>
                        <a:pt x="230" y="84"/>
                      </a:lnTo>
                      <a:lnTo>
                        <a:pt x="234" y="88"/>
                      </a:lnTo>
                      <a:lnTo>
                        <a:pt x="236" y="88"/>
                      </a:lnTo>
                      <a:lnTo>
                        <a:pt x="232" y="88"/>
                      </a:lnTo>
                      <a:lnTo>
                        <a:pt x="230" y="92"/>
                      </a:lnTo>
                      <a:lnTo>
                        <a:pt x="226" y="92"/>
                      </a:lnTo>
                      <a:lnTo>
                        <a:pt x="222" y="90"/>
                      </a:lnTo>
                      <a:lnTo>
                        <a:pt x="220" y="94"/>
                      </a:lnTo>
                      <a:lnTo>
                        <a:pt x="220" y="96"/>
                      </a:lnTo>
                      <a:lnTo>
                        <a:pt x="224" y="96"/>
                      </a:lnTo>
                      <a:lnTo>
                        <a:pt x="228" y="94"/>
                      </a:lnTo>
                      <a:lnTo>
                        <a:pt x="230" y="96"/>
                      </a:lnTo>
                      <a:lnTo>
                        <a:pt x="234" y="96"/>
                      </a:lnTo>
                      <a:lnTo>
                        <a:pt x="236" y="96"/>
                      </a:lnTo>
                      <a:lnTo>
                        <a:pt x="234" y="98"/>
                      </a:lnTo>
                      <a:lnTo>
                        <a:pt x="232" y="98"/>
                      </a:lnTo>
                      <a:lnTo>
                        <a:pt x="230" y="98"/>
                      </a:lnTo>
                      <a:lnTo>
                        <a:pt x="228" y="98"/>
                      </a:lnTo>
                      <a:lnTo>
                        <a:pt x="228" y="100"/>
                      </a:lnTo>
                      <a:lnTo>
                        <a:pt x="228" y="102"/>
                      </a:lnTo>
                      <a:lnTo>
                        <a:pt x="228" y="104"/>
                      </a:lnTo>
                      <a:lnTo>
                        <a:pt x="228" y="106"/>
                      </a:lnTo>
                      <a:lnTo>
                        <a:pt x="230" y="108"/>
                      </a:lnTo>
                      <a:lnTo>
                        <a:pt x="230" y="110"/>
                      </a:lnTo>
                      <a:lnTo>
                        <a:pt x="232" y="110"/>
                      </a:lnTo>
                      <a:lnTo>
                        <a:pt x="236" y="112"/>
                      </a:lnTo>
                      <a:lnTo>
                        <a:pt x="238" y="114"/>
                      </a:lnTo>
                      <a:lnTo>
                        <a:pt x="242" y="116"/>
                      </a:lnTo>
                      <a:lnTo>
                        <a:pt x="242" y="118"/>
                      </a:lnTo>
                      <a:lnTo>
                        <a:pt x="242" y="120"/>
                      </a:lnTo>
                      <a:lnTo>
                        <a:pt x="240" y="120"/>
                      </a:lnTo>
                      <a:lnTo>
                        <a:pt x="238" y="122"/>
                      </a:lnTo>
                      <a:lnTo>
                        <a:pt x="236" y="122"/>
                      </a:lnTo>
                      <a:lnTo>
                        <a:pt x="236" y="124"/>
                      </a:lnTo>
                      <a:lnTo>
                        <a:pt x="234" y="124"/>
                      </a:lnTo>
                      <a:lnTo>
                        <a:pt x="232" y="124"/>
                      </a:lnTo>
                      <a:lnTo>
                        <a:pt x="230" y="126"/>
                      </a:lnTo>
                      <a:lnTo>
                        <a:pt x="228" y="126"/>
                      </a:lnTo>
                      <a:lnTo>
                        <a:pt x="228" y="128"/>
                      </a:lnTo>
                      <a:lnTo>
                        <a:pt x="228" y="130"/>
                      </a:lnTo>
                      <a:lnTo>
                        <a:pt x="226" y="130"/>
                      </a:lnTo>
                      <a:lnTo>
                        <a:pt x="226" y="132"/>
                      </a:lnTo>
                      <a:lnTo>
                        <a:pt x="224" y="132"/>
                      </a:lnTo>
                      <a:lnTo>
                        <a:pt x="226" y="132"/>
                      </a:lnTo>
                      <a:lnTo>
                        <a:pt x="228" y="132"/>
                      </a:lnTo>
                      <a:lnTo>
                        <a:pt x="228" y="130"/>
                      </a:lnTo>
                      <a:lnTo>
                        <a:pt x="230" y="130"/>
                      </a:lnTo>
                      <a:lnTo>
                        <a:pt x="232" y="128"/>
                      </a:lnTo>
                      <a:lnTo>
                        <a:pt x="234" y="128"/>
                      </a:lnTo>
                      <a:lnTo>
                        <a:pt x="236" y="128"/>
                      </a:lnTo>
                      <a:lnTo>
                        <a:pt x="236" y="130"/>
                      </a:lnTo>
                      <a:lnTo>
                        <a:pt x="238" y="130"/>
                      </a:lnTo>
                      <a:lnTo>
                        <a:pt x="238" y="128"/>
                      </a:lnTo>
                      <a:lnTo>
                        <a:pt x="238" y="126"/>
                      </a:lnTo>
                      <a:lnTo>
                        <a:pt x="240" y="124"/>
                      </a:lnTo>
                      <a:lnTo>
                        <a:pt x="242" y="124"/>
                      </a:lnTo>
                      <a:lnTo>
                        <a:pt x="242" y="122"/>
                      </a:lnTo>
                      <a:lnTo>
                        <a:pt x="244" y="120"/>
                      </a:lnTo>
                      <a:lnTo>
                        <a:pt x="246" y="120"/>
                      </a:lnTo>
                      <a:lnTo>
                        <a:pt x="248" y="120"/>
                      </a:lnTo>
                      <a:lnTo>
                        <a:pt x="250" y="120"/>
                      </a:lnTo>
                      <a:lnTo>
                        <a:pt x="250" y="118"/>
                      </a:lnTo>
                      <a:lnTo>
                        <a:pt x="250" y="116"/>
                      </a:lnTo>
                      <a:lnTo>
                        <a:pt x="250" y="112"/>
                      </a:lnTo>
                      <a:lnTo>
                        <a:pt x="250" y="110"/>
                      </a:lnTo>
                      <a:lnTo>
                        <a:pt x="252" y="110"/>
                      </a:lnTo>
                      <a:lnTo>
                        <a:pt x="254" y="110"/>
                      </a:lnTo>
                      <a:lnTo>
                        <a:pt x="256" y="108"/>
                      </a:lnTo>
                      <a:lnTo>
                        <a:pt x="262" y="108"/>
                      </a:lnTo>
                      <a:lnTo>
                        <a:pt x="264" y="110"/>
                      </a:lnTo>
                      <a:lnTo>
                        <a:pt x="266" y="110"/>
                      </a:lnTo>
                      <a:lnTo>
                        <a:pt x="268" y="112"/>
                      </a:lnTo>
                      <a:lnTo>
                        <a:pt x="270" y="112"/>
                      </a:lnTo>
                      <a:lnTo>
                        <a:pt x="272" y="112"/>
                      </a:lnTo>
                      <a:lnTo>
                        <a:pt x="274" y="112"/>
                      </a:lnTo>
                      <a:lnTo>
                        <a:pt x="276" y="114"/>
                      </a:lnTo>
                      <a:lnTo>
                        <a:pt x="278" y="114"/>
                      </a:lnTo>
                      <a:lnTo>
                        <a:pt x="280" y="114"/>
                      </a:lnTo>
                      <a:lnTo>
                        <a:pt x="282" y="116"/>
                      </a:lnTo>
                      <a:lnTo>
                        <a:pt x="284" y="116"/>
                      </a:lnTo>
                      <a:lnTo>
                        <a:pt x="282" y="118"/>
                      </a:lnTo>
                      <a:lnTo>
                        <a:pt x="284" y="120"/>
                      </a:lnTo>
                      <a:lnTo>
                        <a:pt x="286" y="122"/>
                      </a:lnTo>
                      <a:lnTo>
                        <a:pt x="288" y="128"/>
                      </a:lnTo>
                      <a:lnTo>
                        <a:pt x="288" y="124"/>
                      </a:lnTo>
                      <a:lnTo>
                        <a:pt x="292" y="124"/>
                      </a:lnTo>
                      <a:lnTo>
                        <a:pt x="292" y="126"/>
                      </a:lnTo>
                      <a:lnTo>
                        <a:pt x="292" y="130"/>
                      </a:lnTo>
                      <a:lnTo>
                        <a:pt x="294" y="132"/>
                      </a:lnTo>
                      <a:lnTo>
                        <a:pt x="296" y="132"/>
                      </a:lnTo>
                      <a:lnTo>
                        <a:pt x="296" y="130"/>
                      </a:lnTo>
                      <a:lnTo>
                        <a:pt x="296" y="128"/>
                      </a:lnTo>
                      <a:lnTo>
                        <a:pt x="300" y="130"/>
                      </a:lnTo>
                      <a:lnTo>
                        <a:pt x="302" y="132"/>
                      </a:lnTo>
                      <a:lnTo>
                        <a:pt x="306" y="134"/>
                      </a:lnTo>
                      <a:lnTo>
                        <a:pt x="308" y="132"/>
                      </a:lnTo>
                      <a:lnTo>
                        <a:pt x="310" y="132"/>
                      </a:lnTo>
                      <a:lnTo>
                        <a:pt x="310" y="134"/>
                      </a:lnTo>
                      <a:lnTo>
                        <a:pt x="308" y="134"/>
                      </a:lnTo>
                      <a:lnTo>
                        <a:pt x="308" y="138"/>
                      </a:lnTo>
                      <a:lnTo>
                        <a:pt x="310" y="140"/>
                      </a:lnTo>
                      <a:lnTo>
                        <a:pt x="312" y="138"/>
                      </a:lnTo>
                      <a:lnTo>
                        <a:pt x="314" y="138"/>
                      </a:lnTo>
                      <a:lnTo>
                        <a:pt x="318" y="140"/>
                      </a:lnTo>
                      <a:lnTo>
                        <a:pt x="322" y="140"/>
                      </a:lnTo>
                      <a:lnTo>
                        <a:pt x="324" y="142"/>
                      </a:lnTo>
                      <a:lnTo>
                        <a:pt x="322" y="142"/>
                      </a:lnTo>
                      <a:lnTo>
                        <a:pt x="320" y="142"/>
                      </a:lnTo>
                      <a:lnTo>
                        <a:pt x="318" y="142"/>
                      </a:lnTo>
                      <a:lnTo>
                        <a:pt x="316" y="142"/>
                      </a:lnTo>
                      <a:lnTo>
                        <a:pt x="314" y="142"/>
                      </a:lnTo>
                      <a:lnTo>
                        <a:pt x="314" y="144"/>
                      </a:lnTo>
                      <a:lnTo>
                        <a:pt x="316" y="144"/>
                      </a:lnTo>
                      <a:lnTo>
                        <a:pt x="316" y="146"/>
                      </a:lnTo>
                      <a:lnTo>
                        <a:pt x="318" y="146"/>
                      </a:lnTo>
                      <a:lnTo>
                        <a:pt x="320" y="148"/>
                      </a:lnTo>
                      <a:lnTo>
                        <a:pt x="322" y="148"/>
                      </a:lnTo>
                      <a:lnTo>
                        <a:pt x="322" y="150"/>
                      </a:lnTo>
                      <a:lnTo>
                        <a:pt x="326" y="156"/>
                      </a:lnTo>
                      <a:lnTo>
                        <a:pt x="324" y="162"/>
                      </a:lnTo>
                      <a:lnTo>
                        <a:pt x="328" y="162"/>
                      </a:lnTo>
                      <a:lnTo>
                        <a:pt x="328" y="168"/>
                      </a:lnTo>
                      <a:lnTo>
                        <a:pt x="328" y="166"/>
                      </a:lnTo>
                      <a:lnTo>
                        <a:pt x="330" y="166"/>
                      </a:lnTo>
                      <a:lnTo>
                        <a:pt x="332" y="168"/>
                      </a:lnTo>
                      <a:lnTo>
                        <a:pt x="332" y="170"/>
                      </a:lnTo>
                      <a:lnTo>
                        <a:pt x="332" y="172"/>
                      </a:lnTo>
                      <a:lnTo>
                        <a:pt x="332" y="174"/>
                      </a:lnTo>
                      <a:lnTo>
                        <a:pt x="334" y="176"/>
                      </a:lnTo>
                      <a:lnTo>
                        <a:pt x="336" y="178"/>
                      </a:lnTo>
                      <a:lnTo>
                        <a:pt x="338" y="180"/>
                      </a:lnTo>
                      <a:lnTo>
                        <a:pt x="340" y="180"/>
                      </a:lnTo>
                      <a:lnTo>
                        <a:pt x="342" y="182"/>
                      </a:lnTo>
                      <a:lnTo>
                        <a:pt x="342" y="184"/>
                      </a:lnTo>
                      <a:lnTo>
                        <a:pt x="342" y="186"/>
                      </a:lnTo>
                      <a:lnTo>
                        <a:pt x="344" y="186"/>
                      </a:lnTo>
                      <a:lnTo>
                        <a:pt x="346" y="188"/>
                      </a:lnTo>
                      <a:lnTo>
                        <a:pt x="348" y="188"/>
                      </a:lnTo>
                      <a:lnTo>
                        <a:pt x="348" y="190"/>
                      </a:lnTo>
                      <a:lnTo>
                        <a:pt x="350" y="190"/>
                      </a:lnTo>
                      <a:lnTo>
                        <a:pt x="350" y="192"/>
                      </a:lnTo>
                      <a:lnTo>
                        <a:pt x="352" y="192"/>
                      </a:lnTo>
                      <a:lnTo>
                        <a:pt x="354" y="192"/>
                      </a:lnTo>
                      <a:lnTo>
                        <a:pt x="354" y="194"/>
                      </a:lnTo>
                      <a:lnTo>
                        <a:pt x="356" y="194"/>
                      </a:lnTo>
                      <a:lnTo>
                        <a:pt x="358" y="194"/>
                      </a:lnTo>
                      <a:lnTo>
                        <a:pt x="360" y="196"/>
                      </a:lnTo>
                      <a:lnTo>
                        <a:pt x="364" y="196"/>
                      </a:lnTo>
                      <a:lnTo>
                        <a:pt x="366" y="200"/>
                      </a:lnTo>
                      <a:lnTo>
                        <a:pt x="368" y="202"/>
                      </a:lnTo>
                      <a:lnTo>
                        <a:pt x="370" y="206"/>
                      </a:lnTo>
                      <a:lnTo>
                        <a:pt x="374" y="206"/>
                      </a:lnTo>
                      <a:lnTo>
                        <a:pt x="374" y="210"/>
                      </a:lnTo>
                      <a:lnTo>
                        <a:pt x="376" y="210"/>
                      </a:lnTo>
                      <a:lnTo>
                        <a:pt x="376" y="214"/>
                      </a:lnTo>
                      <a:lnTo>
                        <a:pt x="378" y="214"/>
                      </a:lnTo>
                      <a:lnTo>
                        <a:pt x="380" y="214"/>
                      </a:lnTo>
                      <a:lnTo>
                        <a:pt x="382" y="214"/>
                      </a:lnTo>
                      <a:lnTo>
                        <a:pt x="384" y="216"/>
                      </a:lnTo>
                      <a:lnTo>
                        <a:pt x="384" y="218"/>
                      </a:lnTo>
                      <a:lnTo>
                        <a:pt x="386" y="218"/>
                      </a:lnTo>
                      <a:lnTo>
                        <a:pt x="386" y="220"/>
                      </a:lnTo>
                      <a:lnTo>
                        <a:pt x="392" y="222"/>
                      </a:lnTo>
                      <a:lnTo>
                        <a:pt x="394" y="222"/>
                      </a:lnTo>
                      <a:lnTo>
                        <a:pt x="392" y="218"/>
                      </a:lnTo>
                      <a:lnTo>
                        <a:pt x="390" y="218"/>
                      </a:lnTo>
                      <a:lnTo>
                        <a:pt x="388" y="218"/>
                      </a:lnTo>
                      <a:lnTo>
                        <a:pt x="386" y="216"/>
                      </a:lnTo>
                      <a:lnTo>
                        <a:pt x="386" y="214"/>
                      </a:lnTo>
                      <a:lnTo>
                        <a:pt x="386" y="212"/>
                      </a:lnTo>
                      <a:lnTo>
                        <a:pt x="384" y="210"/>
                      </a:lnTo>
                      <a:lnTo>
                        <a:pt x="382" y="210"/>
                      </a:lnTo>
                      <a:lnTo>
                        <a:pt x="382" y="208"/>
                      </a:lnTo>
                      <a:lnTo>
                        <a:pt x="380" y="208"/>
                      </a:lnTo>
                      <a:lnTo>
                        <a:pt x="380" y="206"/>
                      </a:lnTo>
                      <a:lnTo>
                        <a:pt x="378" y="206"/>
                      </a:lnTo>
                      <a:lnTo>
                        <a:pt x="376" y="204"/>
                      </a:lnTo>
                      <a:lnTo>
                        <a:pt x="374" y="202"/>
                      </a:lnTo>
                      <a:lnTo>
                        <a:pt x="370" y="198"/>
                      </a:lnTo>
                      <a:lnTo>
                        <a:pt x="368" y="196"/>
                      </a:lnTo>
                      <a:lnTo>
                        <a:pt x="370" y="196"/>
                      </a:lnTo>
                      <a:lnTo>
                        <a:pt x="370" y="194"/>
                      </a:lnTo>
                      <a:lnTo>
                        <a:pt x="372" y="194"/>
                      </a:lnTo>
                      <a:lnTo>
                        <a:pt x="372" y="196"/>
                      </a:lnTo>
                      <a:lnTo>
                        <a:pt x="374" y="196"/>
                      </a:lnTo>
                      <a:lnTo>
                        <a:pt x="376" y="198"/>
                      </a:lnTo>
                      <a:lnTo>
                        <a:pt x="376" y="200"/>
                      </a:lnTo>
                      <a:lnTo>
                        <a:pt x="376" y="202"/>
                      </a:lnTo>
                      <a:lnTo>
                        <a:pt x="378" y="202"/>
                      </a:lnTo>
                      <a:lnTo>
                        <a:pt x="380" y="202"/>
                      </a:lnTo>
                      <a:lnTo>
                        <a:pt x="382" y="202"/>
                      </a:lnTo>
                      <a:lnTo>
                        <a:pt x="384" y="204"/>
                      </a:lnTo>
                      <a:lnTo>
                        <a:pt x="384" y="206"/>
                      </a:lnTo>
                      <a:lnTo>
                        <a:pt x="386" y="208"/>
                      </a:lnTo>
                      <a:lnTo>
                        <a:pt x="388" y="208"/>
                      </a:lnTo>
                      <a:lnTo>
                        <a:pt x="388" y="210"/>
                      </a:lnTo>
                      <a:lnTo>
                        <a:pt x="390" y="210"/>
                      </a:lnTo>
                      <a:lnTo>
                        <a:pt x="392" y="212"/>
                      </a:lnTo>
                      <a:lnTo>
                        <a:pt x="396" y="212"/>
                      </a:lnTo>
                      <a:lnTo>
                        <a:pt x="398" y="214"/>
                      </a:lnTo>
                      <a:lnTo>
                        <a:pt x="404" y="216"/>
                      </a:lnTo>
                      <a:lnTo>
                        <a:pt x="408" y="222"/>
                      </a:lnTo>
                      <a:lnTo>
                        <a:pt x="406" y="222"/>
                      </a:lnTo>
                      <a:lnTo>
                        <a:pt x="404" y="222"/>
                      </a:lnTo>
                      <a:lnTo>
                        <a:pt x="404" y="224"/>
                      </a:lnTo>
                      <a:lnTo>
                        <a:pt x="402" y="224"/>
                      </a:lnTo>
                      <a:lnTo>
                        <a:pt x="404" y="224"/>
                      </a:lnTo>
                      <a:lnTo>
                        <a:pt x="404" y="226"/>
                      </a:lnTo>
                      <a:lnTo>
                        <a:pt x="406" y="226"/>
                      </a:lnTo>
                      <a:lnTo>
                        <a:pt x="406" y="228"/>
                      </a:lnTo>
                      <a:lnTo>
                        <a:pt x="408" y="228"/>
                      </a:lnTo>
                      <a:lnTo>
                        <a:pt x="408" y="230"/>
                      </a:lnTo>
                      <a:lnTo>
                        <a:pt x="410" y="230"/>
                      </a:lnTo>
                      <a:lnTo>
                        <a:pt x="412" y="230"/>
                      </a:lnTo>
                      <a:lnTo>
                        <a:pt x="414" y="230"/>
                      </a:lnTo>
                      <a:lnTo>
                        <a:pt x="416" y="228"/>
                      </a:lnTo>
                      <a:lnTo>
                        <a:pt x="422" y="228"/>
                      </a:lnTo>
                      <a:lnTo>
                        <a:pt x="426" y="228"/>
                      </a:lnTo>
                      <a:lnTo>
                        <a:pt x="428" y="224"/>
                      </a:lnTo>
                      <a:lnTo>
                        <a:pt x="430" y="220"/>
                      </a:lnTo>
                      <a:lnTo>
                        <a:pt x="432" y="220"/>
                      </a:lnTo>
                      <a:lnTo>
                        <a:pt x="432" y="222"/>
                      </a:lnTo>
                      <a:lnTo>
                        <a:pt x="434" y="222"/>
                      </a:lnTo>
                      <a:lnTo>
                        <a:pt x="434" y="224"/>
                      </a:lnTo>
                      <a:lnTo>
                        <a:pt x="442" y="220"/>
                      </a:lnTo>
                      <a:lnTo>
                        <a:pt x="442" y="222"/>
                      </a:lnTo>
                      <a:lnTo>
                        <a:pt x="442" y="224"/>
                      </a:lnTo>
                      <a:lnTo>
                        <a:pt x="440" y="226"/>
                      </a:lnTo>
                      <a:lnTo>
                        <a:pt x="438" y="234"/>
                      </a:lnTo>
                      <a:lnTo>
                        <a:pt x="442" y="242"/>
                      </a:lnTo>
                      <a:lnTo>
                        <a:pt x="442" y="240"/>
                      </a:lnTo>
                      <a:lnTo>
                        <a:pt x="442" y="238"/>
                      </a:lnTo>
                      <a:lnTo>
                        <a:pt x="442" y="234"/>
                      </a:lnTo>
                      <a:lnTo>
                        <a:pt x="444" y="232"/>
                      </a:lnTo>
                      <a:lnTo>
                        <a:pt x="444" y="230"/>
                      </a:lnTo>
                      <a:close/>
                      <a:moveTo>
                        <a:pt x="270" y="62"/>
                      </a:moveTo>
                      <a:lnTo>
                        <a:pt x="272" y="64"/>
                      </a:lnTo>
                      <a:lnTo>
                        <a:pt x="276" y="64"/>
                      </a:lnTo>
                      <a:lnTo>
                        <a:pt x="278" y="68"/>
                      </a:lnTo>
                      <a:lnTo>
                        <a:pt x="280" y="62"/>
                      </a:lnTo>
                      <a:lnTo>
                        <a:pt x="282" y="68"/>
                      </a:lnTo>
                      <a:lnTo>
                        <a:pt x="284" y="66"/>
                      </a:lnTo>
                      <a:lnTo>
                        <a:pt x="288" y="68"/>
                      </a:lnTo>
                      <a:lnTo>
                        <a:pt x="292" y="68"/>
                      </a:lnTo>
                      <a:lnTo>
                        <a:pt x="294" y="66"/>
                      </a:lnTo>
                      <a:lnTo>
                        <a:pt x="298" y="64"/>
                      </a:lnTo>
                      <a:lnTo>
                        <a:pt x="294" y="62"/>
                      </a:lnTo>
                      <a:lnTo>
                        <a:pt x="292" y="58"/>
                      </a:lnTo>
                      <a:lnTo>
                        <a:pt x="286" y="58"/>
                      </a:lnTo>
                      <a:lnTo>
                        <a:pt x="286" y="56"/>
                      </a:lnTo>
                      <a:lnTo>
                        <a:pt x="282" y="54"/>
                      </a:lnTo>
                      <a:lnTo>
                        <a:pt x="280" y="54"/>
                      </a:lnTo>
                      <a:lnTo>
                        <a:pt x="278" y="56"/>
                      </a:lnTo>
                      <a:lnTo>
                        <a:pt x="278" y="60"/>
                      </a:lnTo>
                      <a:lnTo>
                        <a:pt x="276" y="60"/>
                      </a:lnTo>
                      <a:lnTo>
                        <a:pt x="272" y="60"/>
                      </a:lnTo>
                      <a:lnTo>
                        <a:pt x="270" y="62"/>
                      </a:lnTo>
                      <a:close/>
                      <a:moveTo>
                        <a:pt x="264" y="54"/>
                      </a:moveTo>
                      <a:lnTo>
                        <a:pt x="264" y="56"/>
                      </a:lnTo>
                      <a:lnTo>
                        <a:pt x="262" y="56"/>
                      </a:lnTo>
                      <a:lnTo>
                        <a:pt x="262" y="58"/>
                      </a:lnTo>
                      <a:lnTo>
                        <a:pt x="264" y="58"/>
                      </a:lnTo>
                      <a:lnTo>
                        <a:pt x="264" y="60"/>
                      </a:lnTo>
                      <a:lnTo>
                        <a:pt x="262" y="62"/>
                      </a:lnTo>
                      <a:lnTo>
                        <a:pt x="264" y="62"/>
                      </a:lnTo>
                      <a:lnTo>
                        <a:pt x="264" y="66"/>
                      </a:lnTo>
                      <a:lnTo>
                        <a:pt x="268" y="68"/>
                      </a:lnTo>
                      <a:lnTo>
                        <a:pt x="268" y="64"/>
                      </a:lnTo>
                      <a:lnTo>
                        <a:pt x="270" y="64"/>
                      </a:lnTo>
                      <a:lnTo>
                        <a:pt x="268" y="60"/>
                      </a:lnTo>
                      <a:lnTo>
                        <a:pt x="268" y="58"/>
                      </a:lnTo>
                      <a:lnTo>
                        <a:pt x="268" y="56"/>
                      </a:lnTo>
                      <a:lnTo>
                        <a:pt x="266" y="54"/>
                      </a:lnTo>
                      <a:lnTo>
                        <a:pt x="264" y="54"/>
                      </a:lnTo>
                      <a:close/>
                      <a:moveTo>
                        <a:pt x="288" y="52"/>
                      </a:moveTo>
                      <a:lnTo>
                        <a:pt x="294" y="50"/>
                      </a:lnTo>
                      <a:lnTo>
                        <a:pt x="294" y="54"/>
                      </a:lnTo>
                      <a:lnTo>
                        <a:pt x="298" y="50"/>
                      </a:lnTo>
                      <a:lnTo>
                        <a:pt x="302" y="56"/>
                      </a:lnTo>
                      <a:lnTo>
                        <a:pt x="306" y="54"/>
                      </a:lnTo>
                      <a:lnTo>
                        <a:pt x="306" y="48"/>
                      </a:lnTo>
                      <a:lnTo>
                        <a:pt x="308" y="46"/>
                      </a:lnTo>
                      <a:lnTo>
                        <a:pt x="314" y="46"/>
                      </a:lnTo>
                      <a:lnTo>
                        <a:pt x="318" y="48"/>
                      </a:lnTo>
                      <a:lnTo>
                        <a:pt x="320" y="42"/>
                      </a:lnTo>
                      <a:lnTo>
                        <a:pt x="324" y="44"/>
                      </a:lnTo>
                      <a:lnTo>
                        <a:pt x="322" y="40"/>
                      </a:lnTo>
                      <a:lnTo>
                        <a:pt x="320" y="40"/>
                      </a:lnTo>
                      <a:lnTo>
                        <a:pt x="314" y="40"/>
                      </a:lnTo>
                      <a:lnTo>
                        <a:pt x="308" y="38"/>
                      </a:lnTo>
                      <a:lnTo>
                        <a:pt x="304" y="40"/>
                      </a:lnTo>
                      <a:lnTo>
                        <a:pt x="300" y="42"/>
                      </a:lnTo>
                      <a:lnTo>
                        <a:pt x="294" y="42"/>
                      </a:lnTo>
                      <a:lnTo>
                        <a:pt x="290" y="46"/>
                      </a:lnTo>
                      <a:lnTo>
                        <a:pt x="288" y="46"/>
                      </a:lnTo>
                      <a:lnTo>
                        <a:pt x="288" y="50"/>
                      </a:lnTo>
                      <a:lnTo>
                        <a:pt x="288" y="52"/>
                      </a:lnTo>
                      <a:close/>
                      <a:moveTo>
                        <a:pt x="324" y="48"/>
                      </a:moveTo>
                      <a:lnTo>
                        <a:pt x="322" y="48"/>
                      </a:lnTo>
                      <a:lnTo>
                        <a:pt x="322" y="50"/>
                      </a:lnTo>
                      <a:lnTo>
                        <a:pt x="324" y="52"/>
                      </a:lnTo>
                      <a:lnTo>
                        <a:pt x="326" y="52"/>
                      </a:lnTo>
                      <a:lnTo>
                        <a:pt x="328" y="52"/>
                      </a:lnTo>
                      <a:lnTo>
                        <a:pt x="332" y="54"/>
                      </a:lnTo>
                      <a:lnTo>
                        <a:pt x="332" y="50"/>
                      </a:lnTo>
                      <a:lnTo>
                        <a:pt x="334" y="50"/>
                      </a:lnTo>
                      <a:lnTo>
                        <a:pt x="336" y="50"/>
                      </a:lnTo>
                      <a:lnTo>
                        <a:pt x="338" y="50"/>
                      </a:lnTo>
                      <a:lnTo>
                        <a:pt x="338" y="48"/>
                      </a:lnTo>
                      <a:lnTo>
                        <a:pt x="336" y="48"/>
                      </a:lnTo>
                      <a:lnTo>
                        <a:pt x="334" y="48"/>
                      </a:lnTo>
                      <a:lnTo>
                        <a:pt x="332" y="48"/>
                      </a:lnTo>
                      <a:lnTo>
                        <a:pt x="332" y="46"/>
                      </a:lnTo>
                      <a:lnTo>
                        <a:pt x="328" y="44"/>
                      </a:lnTo>
                      <a:lnTo>
                        <a:pt x="324" y="48"/>
                      </a:lnTo>
                      <a:close/>
                      <a:moveTo>
                        <a:pt x="264" y="50"/>
                      </a:moveTo>
                      <a:lnTo>
                        <a:pt x="264" y="50"/>
                      </a:lnTo>
                      <a:lnTo>
                        <a:pt x="264" y="48"/>
                      </a:lnTo>
                      <a:lnTo>
                        <a:pt x="262" y="48"/>
                      </a:lnTo>
                      <a:lnTo>
                        <a:pt x="262" y="46"/>
                      </a:lnTo>
                      <a:lnTo>
                        <a:pt x="260" y="48"/>
                      </a:lnTo>
                      <a:lnTo>
                        <a:pt x="260" y="50"/>
                      </a:lnTo>
                      <a:lnTo>
                        <a:pt x="260" y="52"/>
                      </a:lnTo>
                      <a:lnTo>
                        <a:pt x="262" y="52"/>
                      </a:lnTo>
                      <a:lnTo>
                        <a:pt x="262" y="54"/>
                      </a:lnTo>
                      <a:lnTo>
                        <a:pt x="264" y="54"/>
                      </a:lnTo>
                      <a:lnTo>
                        <a:pt x="264" y="52"/>
                      </a:lnTo>
                      <a:lnTo>
                        <a:pt x="266" y="52"/>
                      </a:lnTo>
                      <a:lnTo>
                        <a:pt x="264" y="50"/>
                      </a:lnTo>
                      <a:close/>
                      <a:moveTo>
                        <a:pt x="254" y="32"/>
                      </a:moveTo>
                      <a:lnTo>
                        <a:pt x="254" y="32"/>
                      </a:lnTo>
                      <a:lnTo>
                        <a:pt x="256" y="36"/>
                      </a:lnTo>
                      <a:lnTo>
                        <a:pt x="256" y="38"/>
                      </a:lnTo>
                      <a:lnTo>
                        <a:pt x="260" y="38"/>
                      </a:lnTo>
                      <a:lnTo>
                        <a:pt x="262" y="38"/>
                      </a:lnTo>
                      <a:lnTo>
                        <a:pt x="262" y="36"/>
                      </a:lnTo>
                      <a:lnTo>
                        <a:pt x="260" y="36"/>
                      </a:lnTo>
                      <a:lnTo>
                        <a:pt x="258" y="34"/>
                      </a:lnTo>
                      <a:lnTo>
                        <a:pt x="260" y="34"/>
                      </a:lnTo>
                      <a:lnTo>
                        <a:pt x="256" y="32"/>
                      </a:lnTo>
                      <a:lnTo>
                        <a:pt x="256" y="30"/>
                      </a:lnTo>
                      <a:lnTo>
                        <a:pt x="254" y="28"/>
                      </a:lnTo>
                      <a:lnTo>
                        <a:pt x="254" y="30"/>
                      </a:lnTo>
                      <a:lnTo>
                        <a:pt x="254" y="32"/>
                      </a:lnTo>
                      <a:close/>
                      <a:moveTo>
                        <a:pt x="272" y="54"/>
                      </a:moveTo>
                      <a:lnTo>
                        <a:pt x="274" y="56"/>
                      </a:lnTo>
                      <a:lnTo>
                        <a:pt x="268" y="50"/>
                      </a:lnTo>
                      <a:lnTo>
                        <a:pt x="268" y="52"/>
                      </a:lnTo>
                      <a:lnTo>
                        <a:pt x="268" y="54"/>
                      </a:lnTo>
                      <a:lnTo>
                        <a:pt x="272" y="54"/>
                      </a:lnTo>
                      <a:close/>
                      <a:moveTo>
                        <a:pt x="284" y="38"/>
                      </a:moveTo>
                      <a:lnTo>
                        <a:pt x="284" y="38"/>
                      </a:lnTo>
                      <a:lnTo>
                        <a:pt x="284" y="36"/>
                      </a:lnTo>
                      <a:lnTo>
                        <a:pt x="280" y="36"/>
                      </a:lnTo>
                      <a:lnTo>
                        <a:pt x="280" y="38"/>
                      </a:lnTo>
                      <a:lnTo>
                        <a:pt x="282" y="38"/>
                      </a:lnTo>
                      <a:lnTo>
                        <a:pt x="284" y="38"/>
                      </a:lnTo>
                      <a:close/>
                      <a:moveTo>
                        <a:pt x="260" y="30"/>
                      </a:moveTo>
                      <a:lnTo>
                        <a:pt x="258" y="30"/>
                      </a:lnTo>
                      <a:lnTo>
                        <a:pt x="258" y="32"/>
                      </a:lnTo>
                      <a:lnTo>
                        <a:pt x="260" y="32"/>
                      </a:lnTo>
                      <a:lnTo>
                        <a:pt x="260" y="30"/>
                      </a:lnTo>
                      <a:close/>
                      <a:moveTo>
                        <a:pt x="254" y="32"/>
                      </a:moveTo>
                      <a:lnTo>
                        <a:pt x="254" y="32"/>
                      </a:lnTo>
                      <a:lnTo>
                        <a:pt x="252" y="32"/>
                      </a:lnTo>
                      <a:lnTo>
                        <a:pt x="254" y="32"/>
                      </a:lnTo>
                      <a:close/>
                      <a:moveTo>
                        <a:pt x="298" y="32"/>
                      </a:moveTo>
                      <a:lnTo>
                        <a:pt x="300" y="32"/>
                      </a:lnTo>
                      <a:lnTo>
                        <a:pt x="296" y="32"/>
                      </a:lnTo>
                      <a:lnTo>
                        <a:pt x="298" y="32"/>
                      </a:lnTo>
                      <a:close/>
                      <a:moveTo>
                        <a:pt x="104" y="178"/>
                      </a:moveTo>
                      <a:lnTo>
                        <a:pt x="104" y="178"/>
                      </a:lnTo>
                      <a:close/>
                      <a:moveTo>
                        <a:pt x="200" y="96"/>
                      </a:moveTo>
                      <a:lnTo>
                        <a:pt x="202" y="92"/>
                      </a:lnTo>
                      <a:lnTo>
                        <a:pt x="202" y="90"/>
                      </a:lnTo>
                      <a:lnTo>
                        <a:pt x="206" y="88"/>
                      </a:lnTo>
                      <a:lnTo>
                        <a:pt x="204" y="94"/>
                      </a:lnTo>
                      <a:lnTo>
                        <a:pt x="210" y="94"/>
                      </a:lnTo>
                      <a:lnTo>
                        <a:pt x="214" y="98"/>
                      </a:lnTo>
                      <a:lnTo>
                        <a:pt x="214" y="94"/>
                      </a:lnTo>
                      <a:lnTo>
                        <a:pt x="216" y="94"/>
                      </a:lnTo>
                      <a:lnTo>
                        <a:pt x="214" y="92"/>
                      </a:lnTo>
                      <a:lnTo>
                        <a:pt x="210" y="92"/>
                      </a:lnTo>
                      <a:lnTo>
                        <a:pt x="212" y="90"/>
                      </a:lnTo>
                      <a:lnTo>
                        <a:pt x="210" y="88"/>
                      </a:lnTo>
                      <a:lnTo>
                        <a:pt x="206" y="88"/>
                      </a:lnTo>
                      <a:lnTo>
                        <a:pt x="210" y="86"/>
                      </a:lnTo>
                      <a:lnTo>
                        <a:pt x="208" y="82"/>
                      </a:lnTo>
                      <a:lnTo>
                        <a:pt x="204" y="82"/>
                      </a:lnTo>
                      <a:lnTo>
                        <a:pt x="204" y="80"/>
                      </a:lnTo>
                      <a:lnTo>
                        <a:pt x="198" y="80"/>
                      </a:lnTo>
                      <a:lnTo>
                        <a:pt x="196" y="78"/>
                      </a:lnTo>
                      <a:lnTo>
                        <a:pt x="196" y="80"/>
                      </a:lnTo>
                      <a:lnTo>
                        <a:pt x="194" y="80"/>
                      </a:lnTo>
                      <a:lnTo>
                        <a:pt x="192" y="80"/>
                      </a:lnTo>
                      <a:lnTo>
                        <a:pt x="188" y="80"/>
                      </a:lnTo>
                      <a:lnTo>
                        <a:pt x="188" y="76"/>
                      </a:lnTo>
                      <a:lnTo>
                        <a:pt x="184" y="76"/>
                      </a:lnTo>
                      <a:lnTo>
                        <a:pt x="182" y="76"/>
                      </a:lnTo>
                      <a:lnTo>
                        <a:pt x="182" y="74"/>
                      </a:lnTo>
                      <a:lnTo>
                        <a:pt x="184" y="72"/>
                      </a:lnTo>
                      <a:lnTo>
                        <a:pt x="186" y="72"/>
                      </a:lnTo>
                      <a:lnTo>
                        <a:pt x="188" y="70"/>
                      </a:lnTo>
                      <a:lnTo>
                        <a:pt x="186" y="68"/>
                      </a:lnTo>
                      <a:lnTo>
                        <a:pt x="184" y="68"/>
                      </a:lnTo>
                      <a:lnTo>
                        <a:pt x="182" y="68"/>
                      </a:lnTo>
                      <a:lnTo>
                        <a:pt x="180" y="68"/>
                      </a:lnTo>
                      <a:lnTo>
                        <a:pt x="180" y="66"/>
                      </a:lnTo>
                      <a:lnTo>
                        <a:pt x="178" y="64"/>
                      </a:lnTo>
                      <a:lnTo>
                        <a:pt x="180" y="64"/>
                      </a:lnTo>
                      <a:lnTo>
                        <a:pt x="180" y="62"/>
                      </a:lnTo>
                      <a:lnTo>
                        <a:pt x="176" y="62"/>
                      </a:lnTo>
                      <a:lnTo>
                        <a:pt x="180" y="58"/>
                      </a:lnTo>
                      <a:lnTo>
                        <a:pt x="180" y="56"/>
                      </a:lnTo>
                      <a:lnTo>
                        <a:pt x="178" y="56"/>
                      </a:lnTo>
                      <a:lnTo>
                        <a:pt x="178" y="52"/>
                      </a:lnTo>
                      <a:lnTo>
                        <a:pt x="180" y="52"/>
                      </a:lnTo>
                      <a:lnTo>
                        <a:pt x="176" y="50"/>
                      </a:lnTo>
                      <a:lnTo>
                        <a:pt x="176" y="54"/>
                      </a:lnTo>
                      <a:lnTo>
                        <a:pt x="176" y="56"/>
                      </a:lnTo>
                      <a:lnTo>
                        <a:pt x="174" y="60"/>
                      </a:lnTo>
                      <a:lnTo>
                        <a:pt x="172" y="60"/>
                      </a:lnTo>
                      <a:lnTo>
                        <a:pt x="170" y="60"/>
                      </a:lnTo>
                      <a:lnTo>
                        <a:pt x="168" y="60"/>
                      </a:lnTo>
                      <a:lnTo>
                        <a:pt x="170" y="58"/>
                      </a:lnTo>
                      <a:lnTo>
                        <a:pt x="168" y="56"/>
                      </a:lnTo>
                      <a:lnTo>
                        <a:pt x="164" y="56"/>
                      </a:lnTo>
                      <a:lnTo>
                        <a:pt x="166" y="54"/>
                      </a:lnTo>
                      <a:lnTo>
                        <a:pt x="170" y="50"/>
                      </a:lnTo>
                      <a:lnTo>
                        <a:pt x="170" y="48"/>
                      </a:lnTo>
                      <a:lnTo>
                        <a:pt x="174" y="48"/>
                      </a:lnTo>
                      <a:lnTo>
                        <a:pt x="168" y="48"/>
                      </a:lnTo>
                      <a:lnTo>
                        <a:pt x="170" y="46"/>
                      </a:lnTo>
                      <a:lnTo>
                        <a:pt x="170" y="44"/>
                      </a:lnTo>
                      <a:lnTo>
                        <a:pt x="172" y="40"/>
                      </a:lnTo>
                      <a:lnTo>
                        <a:pt x="170" y="40"/>
                      </a:lnTo>
                      <a:lnTo>
                        <a:pt x="168" y="40"/>
                      </a:lnTo>
                      <a:lnTo>
                        <a:pt x="166" y="40"/>
                      </a:lnTo>
                      <a:lnTo>
                        <a:pt x="166" y="38"/>
                      </a:lnTo>
                      <a:lnTo>
                        <a:pt x="168" y="38"/>
                      </a:lnTo>
                      <a:lnTo>
                        <a:pt x="170" y="38"/>
                      </a:lnTo>
                      <a:lnTo>
                        <a:pt x="172" y="38"/>
                      </a:lnTo>
                      <a:lnTo>
                        <a:pt x="174" y="38"/>
                      </a:lnTo>
                      <a:lnTo>
                        <a:pt x="178" y="40"/>
                      </a:lnTo>
                      <a:lnTo>
                        <a:pt x="180" y="42"/>
                      </a:lnTo>
                      <a:lnTo>
                        <a:pt x="180" y="38"/>
                      </a:lnTo>
                      <a:lnTo>
                        <a:pt x="182" y="36"/>
                      </a:lnTo>
                      <a:lnTo>
                        <a:pt x="186" y="36"/>
                      </a:lnTo>
                      <a:lnTo>
                        <a:pt x="188" y="34"/>
                      </a:lnTo>
                      <a:lnTo>
                        <a:pt x="190" y="32"/>
                      </a:lnTo>
                      <a:lnTo>
                        <a:pt x="194" y="34"/>
                      </a:lnTo>
                      <a:lnTo>
                        <a:pt x="194" y="32"/>
                      </a:lnTo>
                      <a:lnTo>
                        <a:pt x="196" y="32"/>
                      </a:lnTo>
                      <a:lnTo>
                        <a:pt x="198" y="32"/>
                      </a:lnTo>
                      <a:lnTo>
                        <a:pt x="200" y="30"/>
                      </a:lnTo>
                      <a:lnTo>
                        <a:pt x="202" y="30"/>
                      </a:lnTo>
                      <a:lnTo>
                        <a:pt x="200" y="26"/>
                      </a:lnTo>
                      <a:lnTo>
                        <a:pt x="198" y="28"/>
                      </a:lnTo>
                      <a:lnTo>
                        <a:pt x="192" y="30"/>
                      </a:lnTo>
                      <a:lnTo>
                        <a:pt x="192" y="32"/>
                      </a:lnTo>
                      <a:lnTo>
                        <a:pt x="188" y="32"/>
                      </a:lnTo>
                      <a:lnTo>
                        <a:pt x="186" y="32"/>
                      </a:lnTo>
                      <a:lnTo>
                        <a:pt x="184" y="32"/>
                      </a:lnTo>
                      <a:lnTo>
                        <a:pt x="182" y="32"/>
                      </a:lnTo>
                      <a:lnTo>
                        <a:pt x="182" y="30"/>
                      </a:lnTo>
                      <a:lnTo>
                        <a:pt x="182" y="28"/>
                      </a:lnTo>
                      <a:lnTo>
                        <a:pt x="180" y="26"/>
                      </a:lnTo>
                      <a:lnTo>
                        <a:pt x="178" y="26"/>
                      </a:lnTo>
                      <a:lnTo>
                        <a:pt x="174" y="26"/>
                      </a:lnTo>
                      <a:lnTo>
                        <a:pt x="170" y="24"/>
                      </a:lnTo>
                      <a:lnTo>
                        <a:pt x="168" y="26"/>
                      </a:lnTo>
                      <a:lnTo>
                        <a:pt x="166" y="28"/>
                      </a:lnTo>
                      <a:lnTo>
                        <a:pt x="164" y="30"/>
                      </a:lnTo>
                      <a:lnTo>
                        <a:pt x="162" y="28"/>
                      </a:lnTo>
                      <a:lnTo>
                        <a:pt x="162" y="26"/>
                      </a:lnTo>
                      <a:lnTo>
                        <a:pt x="160" y="24"/>
                      </a:lnTo>
                      <a:lnTo>
                        <a:pt x="162" y="22"/>
                      </a:lnTo>
                      <a:lnTo>
                        <a:pt x="164" y="20"/>
                      </a:lnTo>
                      <a:lnTo>
                        <a:pt x="166" y="18"/>
                      </a:lnTo>
                      <a:lnTo>
                        <a:pt x="168" y="18"/>
                      </a:lnTo>
                      <a:lnTo>
                        <a:pt x="168" y="20"/>
                      </a:lnTo>
                      <a:lnTo>
                        <a:pt x="170" y="22"/>
                      </a:lnTo>
                      <a:lnTo>
                        <a:pt x="172" y="24"/>
                      </a:lnTo>
                      <a:lnTo>
                        <a:pt x="172" y="20"/>
                      </a:lnTo>
                      <a:lnTo>
                        <a:pt x="174" y="22"/>
                      </a:lnTo>
                      <a:lnTo>
                        <a:pt x="172" y="18"/>
                      </a:lnTo>
                      <a:lnTo>
                        <a:pt x="174" y="18"/>
                      </a:lnTo>
                      <a:lnTo>
                        <a:pt x="178" y="18"/>
                      </a:lnTo>
                      <a:lnTo>
                        <a:pt x="178" y="16"/>
                      </a:lnTo>
                      <a:lnTo>
                        <a:pt x="180" y="16"/>
                      </a:lnTo>
                      <a:lnTo>
                        <a:pt x="184" y="18"/>
                      </a:lnTo>
                      <a:lnTo>
                        <a:pt x="184" y="16"/>
                      </a:lnTo>
                      <a:lnTo>
                        <a:pt x="184" y="14"/>
                      </a:lnTo>
                      <a:lnTo>
                        <a:pt x="188" y="12"/>
                      </a:lnTo>
                      <a:lnTo>
                        <a:pt x="190" y="14"/>
                      </a:lnTo>
                      <a:lnTo>
                        <a:pt x="192" y="14"/>
                      </a:lnTo>
                      <a:lnTo>
                        <a:pt x="196" y="14"/>
                      </a:lnTo>
                      <a:lnTo>
                        <a:pt x="194" y="18"/>
                      </a:lnTo>
                      <a:lnTo>
                        <a:pt x="196" y="20"/>
                      </a:lnTo>
                      <a:lnTo>
                        <a:pt x="198" y="22"/>
                      </a:lnTo>
                      <a:lnTo>
                        <a:pt x="200" y="22"/>
                      </a:lnTo>
                      <a:lnTo>
                        <a:pt x="198" y="18"/>
                      </a:lnTo>
                      <a:lnTo>
                        <a:pt x="200" y="16"/>
                      </a:lnTo>
                      <a:lnTo>
                        <a:pt x="202" y="14"/>
                      </a:lnTo>
                      <a:lnTo>
                        <a:pt x="200" y="14"/>
                      </a:lnTo>
                      <a:lnTo>
                        <a:pt x="202" y="12"/>
                      </a:lnTo>
                      <a:lnTo>
                        <a:pt x="200" y="12"/>
                      </a:lnTo>
                      <a:lnTo>
                        <a:pt x="198" y="10"/>
                      </a:lnTo>
                      <a:lnTo>
                        <a:pt x="200" y="8"/>
                      </a:lnTo>
                      <a:lnTo>
                        <a:pt x="202" y="6"/>
                      </a:lnTo>
                      <a:lnTo>
                        <a:pt x="206" y="8"/>
                      </a:lnTo>
                      <a:lnTo>
                        <a:pt x="208" y="8"/>
                      </a:lnTo>
                      <a:lnTo>
                        <a:pt x="210" y="6"/>
                      </a:lnTo>
                      <a:lnTo>
                        <a:pt x="212" y="8"/>
                      </a:lnTo>
                      <a:lnTo>
                        <a:pt x="216" y="8"/>
                      </a:lnTo>
                      <a:lnTo>
                        <a:pt x="218" y="6"/>
                      </a:lnTo>
                      <a:lnTo>
                        <a:pt x="220" y="8"/>
                      </a:lnTo>
                      <a:lnTo>
                        <a:pt x="224" y="8"/>
                      </a:lnTo>
                      <a:lnTo>
                        <a:pt x="226" y="6"/>
                      </a:lnTo>
                      <a:lnTo>
                        <a:pt x="230" y="8"/>
                      </a:lnTo>
                      <a:lnTo>
                        <a:pt x="228" y="4"/>
                      </a:lnTo>
                      <a:lnTo>
                        <a:pt x="230" y="6"/>
                      </a:lnTo>
                      <a:lnTo>
                        <a:pt x="234" y="4"/>
                      </a:lnTo>
                      <a:lnTo>
                        <a:pt x="234" y="2"/>
                      </a:lnTo>
                      <a:lnTo>
                        <a:pt x="236" y="2"/>
                      </a:lnTo>
                      <a:lnTo>
                        <a:pt x="222" y="0"/>
                      </a:lnTo>
                      <a:lnTo>
                        <a:pt x="200" y="2"/>
                      </a:lnTo>
                      <a:lnTo>
                        <a:pt x="180" y="6"/>
                      </a:lnTo>
                      <a:lnTo>
                        <a:pt x="158" y="10"/>
                      </a:lnTo>
                      <a:lnTo>
                        <a:pt x="138" y="18"/>
                      </a:lnTo>
                      <a:lnTo>
                        <a:pt x="120" y="26"/>
                      </a:lnTo>
                      <a:lnTo>
                        <a:pt x="102" y="36"/>
                      </a:lnTo>
                      <a:lnTo>
                        <a:pt x="86" y="48"/>
                      </a:lnTo>
                      <a:lnTo>
                        <a:pt x="70" y="62"/>
                      </a:lnTo>
                      <a:lnTo>
                        <a:pt x="72" y="62"/>
                      </a:lnTo>
                      <a:lnTo>
                        <a:pt x="70" y="68"/>
                      </a:lnTo>
                      <a:lnTo>
                        <a:pt x="68" y="66"/>
                      </a:lnTo>
                      <a:lnTo>
                        <a:pt x="68" y="68"/>
                      </a:lnTo>
                      <a:lnTo>
                        <a:pt x="66" y="68"/>
                      </a:lnTo>
                      <a:lnTo>
                        <a:pt x="64" y="70"/>
                      </a:lnTo>
                      <a:lnTo>
                        <a:pt x="60" y="74"/>
                      </a:lnTo>
                      <a:lnTo>
                        <a:pt x="56" y="78"/>
                      </a:lnTo>
                      <a:lnTo>
                        <a:pt x="56" y="76"/>
                      </a:lnTo>
                      <a:lnTo>
                        <a:pt x="44" y="90"/>
                      </a:lnTo>
                      <a:lnTo>
                        <a:pt x="34" y="106"/>
                      </a:lnTo>
                      <a:lnTo>
                        <a:pt x="24" y="122"/>
                      </a:lnTo>
                      <a:lnTo>
                        <a:pt x="18" y="138"/>
                      </a:lnTo>
                      <a:lnTo>
                        <a:pt x="10" y="156"/>
                      </a:lnTo>
                      <a:lnTo>
                        <a:pt x="6" y="174"/>
                      </a:lnTo>
                      <a:lnTo>
                        <a:pt x="2" y="192"/>
                      </a:lnTo>
                      <a:lnTo>
                        <a:pt x="0" y="212"/>
                      </a:lnTo>
                      <a:lnTo>
                        <a:pt x="2" y="210"/>
                      </a:lnTo>
                      <a:lnTo>
                        <a:pt x="4" y="206"/>
                      </a:lnTo>
                      <a:lnTo>
                        <a:pt x="2" y="200"/>
                      </a:lnTo>
                      <a:lnTo>
                        <a:pt x="4" y="198"/>
                      </a:lnTo>
                      <a:lnTo>
                        <a:pt x="6" y="200"/>
                      </a:lnTo>
                      <a:lnTo>
                        <a:pt x="6" y="198"/>
                      </a:lnTo>
                      <a:lnTo>
                        <a:pt x="6" y="196"/>
                      </a:lnTo>
                      <a:lnTo>
                        <a:pt x="6" y="194"/>
                      </a:lnTo>
                      <a:lnTo>
                        <a:pt x="4" y="188"/>
                      </a:lnTo>
                      <a:lnTo>
                        <a:pt x="4" y="186"/>
                      </a:lnTo>
                      <a:lnTo>
                        <a:pt x="6" y="184"/>
                      </a:lnTo>
                      <a:lnTo>
                        <a:pt x="6" y="186"/>
                      </a:lnTo>
                      <a:lnTo>
                        <a:pt x="12" y="186"/>
                      </a:lnTo>
                      <a:lnTo>
                        <a:pt x="14" y="182"/>
                      </a:lnTo>
                      <a:lnTo>
                        <a:pt x="14" y="180"/>
                      </a:lnTo>
                      <a:lnTo>
                        <a:pt x="12" y="178"/>
                      </a:lnTo>
                      <a:lnTo>
                        <a:pt x="16" y="176"/>
                      </a:lnTo>
                      <a:lnTo>
                        <a:pt x="14" y="178"/>
                      </a:lnTo>
                      <a:lnTo>
                        <a:pt x="16" y="180"/>
                      </a:lnTo>
                      <a:lnTo>
                        <a:pt x="18" y="178"/>
                      </a:lnTo>
                      <a:lnTo>
                        <a:pt x="20" y="176"/>
                      </a:lnTo>
                      <a:lnTo>
                        <a:pt x="22" y="174"/>
                      </a:lnTo>
                      <a:lnTo>
                        <a:pt x="22" y="168"/>
                      </a:lnTo>
                      <a:lnTo>
                        <a:pt x="24" y="168"/>
                      </a:lnTo>
                      <a:lnTo>
                        <a:pt x="22" y="170"/>
                      </a:lnTo>
                      <a:lnTo>
                        <a:pt x="22" y="172"/>
                      </a:lnTo>
                      <a:lnTo>
                        <a:pt x="22" y="174"/>
                      </a:lnTo>
                      <a:lnTo>
                        <a:pt x="22" y="178"/>
                      </a:lnTo>
                      <a:lnTo>
                        <a:pt x="20" y="182"/>
                      </a:lnTo>
                      <a:lnTo>
                        <a:pt x="22" y="184"/>
                      </a:lnTo>
                      <a:lnTo>
                        <a:pt x="20" y="184"/>
                      </a:lnTo>
                      <a:lnTo>
                        <a:pt x="22" y="188"/>
                      </a:lnTo>
                      <a:lnTo>
                        <a:pt x="20" y="194"/>
                      </a:lnTo>
                      <a:lnTo>
                        <a:pt x="18" y="200"/>
                      </a:lnTo>
                      <a:lnTo>
                        <a:pt x="18" y="202"/>
                      </a:lnTo>
                      <a:lnTo>
                        <a:pt x="18" y="204"/>
                      </a:lnTo>
                      <a:lnTo>
                        <a:pt x="18" y="206"/>
                      </a:lnTo>
                      <a:lnTo>
                        <a:pt x="16" y="208"/>
                      </a:lnTo>
                      <a:lnTo>
                        <a:pt x="14" y="210"/>
                      </a:lnTo>
                      <a:lnTo>
                        <a:pt x="12" y="212"/>
                      </a:lnTo>
                      <a:lnTo>
                        <a:pt x="12" y="214"/>
                      </a:lnTo>
                      <a:lnTo>
                        <a:pt x="10" y="216"/>
                      </a:lnTo>
                      <a:lnTo>
                        <a:pt x="12" y="216"/>
                      </a:lnTo>
                      <a:lnTo>
                        <a:pt x="12" y="218"/>
                      </a:lnTo>
                      <a:lnTo>
                        <a:pt x="12" y="222"/>
                      </a:lnTo>
                      <a:lnTo>
                        <a:pt x="10" y="224"/>
                      </a:lnTo>
                      <a:lnTo>
                        <a:pt x="8" y="226"/>
                      </a:lnTo>
                      <a:lnTo>
                        <a:pt x="10" y="230"/>
                      </a:lnTo>
                      <a:lnTo>
                        <a:pt x="10" y="234"/>
                      </a:lnTo>
                      <a:lnTo>
                        <a:pt x="8" y="240"/>
                      </a:lnTo>
                      <a:lnTo>
                        <a:pt x="12" y="248"/>
                      </a:lnTo>
                      <a:lnTo>
                        <a:pt x="10" y="252"/>
                      </a:lnTo>
                      <a:lnTo>
                        <a:pt x="10" y="260"/>
                      </a:lnTo>
                      <a:lnTo>
                        <a:pt x="12" y="264"/>
                      </a:lnTo>
                      <a:lnTo>
                        <a:pt x="14" y="270"/>
                      </a:lnTo>
                      <a:lnTo>
                        <a:pt x="14" y="278"/>
                      </a:lnTo>
                      <a:lnTo>
                        <a:pt x="16" y="282"/>
                      </a:lnTo>
                      <a:lnTo>
                        <a:pt x="18" y="282"/>
                      </a:lnTo>
                      <a:lnTo>
                        <a:pt x="16" y="286"/>
                      </a:lnTo>
                      <a:lnTo>
                        <a:pt x="20" y="288"/>
                      </a:lnTo>
                      <a:lnTo>
                        <a:pt x="18" y="292"/>
                      </a:lnTo>
                      <a:lnTo>
                        <a:pt x="22" y="294"/>
                      </a:lnTo>
                      <a:lnTo>
                        <a:pt x="22" y="298"/>
                      </a:lnTo>
                      <a:lnTo>
                        <a:pt x="24" y="302"/>
                      </a:lnTo>
                      <a:lnTo>
                        <a:pt x="26" y="306"/>
                      </a:lnTo>
                      <a:lnTo>
                        <a:pt x="26" y="308"/>
                      </a:lnTo>
                      <a:lnTo>
                        <a:pt x="26" y="310"/>
                      </a:lnTo>
                      <a:lnTo>
                        <a:pt x="28" y="312"/>
                      </a:lnTo>
                      <a:lnTo>
                        <a:pt x="30" y="316"/>
                      </a:lnTo>
                      <a:lnTo>
                        <a:pt x="34" y="318"/>
                      </a:lnTo>
                      <a:lnTo>
                        <a:pt x="34" y="320"/>
                      </a:lnTo>
                      <a:lnTo>
                        <a:pt x="38" y="322"/>
                      </a:lnTo>
                      <a:lnTo>
                        <a:pt x="40" y="326"/>
                      </a:lnTo>
                      <a:lnTo>
                        <a:pt x="42" y="326"/>
                      </a:lnTo>
                      <a:lnTo>
                        <a:pt x="44" y="330"/>
                      </a:lnTo>
                      <a:lnTo>
                        <a:pt x="46" y="330"/>
                      </a:lnTo>
                      <a:lnTo>
                        <a:pt x="48" y="332"/>
                      </a:lnTo>
                      <a:lnTo>
                        <a:pt x="50" y="334"/>
                      </a:lnTo>
                      <a:lnTo>
                        <a:pt x="54" y="336"/>
                      </a:lnTo>
                      <a:lnTo>
                        <a:pt x="56" y="340"/>
                      </a:lnTo>
                      <a:lnTo>
                        <a:pt x="60" y="340"/>
                      </a:lnTo>
                      <a:lnTo>
                        <a:pt x="62" y="344"/>
                      </a:lnTo>
                      <a:lnTo>
                        <a:pt x="62" y="346"/>
                      </a:lnTo>
                      <a:lnTo>
                        <a:pt x="64" y="346"/>
                      </a:lnTo>
                      <a:lnTo>
                        <a:pt x="64" y="344"/>
                      </a:lnTo>
                      <a:lnTo>
                        <a:pt x="66" y="344"/>
                      </a:lnTo>
                      <a:lnTo>
                        <a:pt x="68" y="344"/>
                      </a:lnTo>
                      <a:lnTo>
                        <a:pt x="70" y="344"/>
                      </a:lnTo>
                      <a:lnTo>
                        <a:pt x="72" y="344"/>
                      </a:lnTo>
                      <a:lnTo>
                        <a:pt x="68" y="342"/>
                      </a:lnTo>
                      <a:lnTo>
                        <a:pt x="66" y="342"/>
                      </a:lnTo>
                      <a:lnTo>
                        <a:pt x="62" y="340"/>
                      </a:lnTo>
                      <a:lnTo>
                        <a:pt x="60" y="338"/>
                      </a:lnTo>
                      <a:lnTo>
                        <a:pt x="56" y="338"/>
                      </a:lnTo>
                      <a:lnTo>
                        <a:pt x="54" y="334"/>
                      </a:lnTo>
                      <a:lnTo>
                        <a:pt x="48" y="330"/>
                      </a:lnTo>
                      <a:lnTo>
                        <a:pt x="46" y="330"/>
                      </a:lnTo>
                      <a:lnTo>
                        <a:pt x="46" y="326"/>
                      </a:lnTo>
                      <a:lnTo>
                        <a:pt x="44" y="326"/>
                      </a:lnTo>
                      <a:lnTo>
                        <a:pt x="42" y="326"/>
                      </a:lnTo>
                      <a:lnTo>
                        <a:pt x="40" y="324"/>
                      </a:lnTo>
                      <a:lnTo>
                        <a:pt x="40" y="322"/>
                      </a:lnTo>
                      <a:lnTo>
                        <a:pt x="40" y="320"/>
                      </a:lnTo>
                      <a:lnTo>
                        <a:pt x="38" y="320"/>
                      </a:lnTo>
                      <a:lnTo>
                        <a:pt x="36" y="320"/>
                      </a:lnTo>
                      <a:lnTo>
                        <a:pt x="36" y="318"/>
                      </a:lnTo>
                      <a:lnTo>
                        <a:pt x="34" y="318"/>
                      </a:lnTo>
                      <a:lnTo>
                        <a:pt x="34" y="316"/>
                      </a:lnTo>
                      <a:lnTo>
                        <a:pt x="34" y="314"/>
                      </a:lnTo>
                      <a:lnTo>
                        <a:pt x="32" y="312"/>
                      </a:lnTo>
                      <a:lnTo>
                        <a:pt x="30" y="310"/>
                      </a:lnTo>
                      <a:lnTo>
                        <a:pt x="28" y="306"/>
                      </a:lnTo>
                      <a:lnTo>
                        <a:pt x="28" y="304"/>
                      </a:lnTo>
                      <a:lnTo>
                        <a:pt x="30" y="302"/>
                      </a:lnTo>
                      <a:lnTo>
                        <a:pt x="30" y="300"/>
                      </a:lnTo>
                      <a:lnTo>
                        <a:pt x="30" y="298"/>
                      </a:lnTo>
                      <a:lnTo>
                        <a:pt x="28" y="298"/>
                      </a:lnTo>
                      <a:lnTo>
                        <a:pt x="26" y="294"/>
                      </a:lnTo>
                      <a:lnTo>
                        <a:pt x="24" y="292"/>
                      </a:lnTo>
                      <a:lnTo>
                        <a:pt x="24" y="288"/>
                      </a:lnTo>
                      <a:lnTo>
                        <a:pt x="24" y="286"/>
                      </a:lnTo>
                      <a:lnTo>
                        <a:pt x="22" y="280"/>
                      </a:lnTo>
                      <a:lnTo>
                        <a:pt x="24" y="276"/>
                      </a:lnTo>
                      <a:lnTo>
                        <a:pt x="22" y="274"/>
                      </a:lnTo>
                      <a:lnTo>
                        <a:pt x="22" y="270"/>
                      </a:lnTo>
                      <a:lnTo>
                        <a:pt x="22" y="264"/>
                      </a:lnTo>
                      <a:lnTo>
                        <a:pt x="20" y="260"/>
                      </a:lnTo>
                      <a:lnTo>
                        <a:pt x="22" y="256"/>
                      </a:lnTo>
                      <a:lnTo>
                        <a:pt x="20" y="252"/>
                      </a:lnTo>
                      <a:lnTo>
                        <a:pt x="20" y="248"/>
                      </a:lnTo>
                      <a:lnTo>
                        <a:pt x="18" y="244"/>
                      </a:lnTo>
                      <a:lnTo>
                        <a:pt x="18" y="242"/>
                      </a:lnTo>
                      <a:lnTo>
                        <a:pt x="18" y="240"/>
                      </a:lnTo>
                      <a:lnTo>
                        <a:pt x="18" y="238"/>
                      </a:lnTo>
                      <a:lnTo>
                        <a:pt x="18" y="234"/>
                      </a:lnTo>
                      <a:lnTo>
                        <a:pt x="18" y="232"/>
                      </a:lnTo>
                      <a:lnTo>
                        <a:pt x="22" y="232"/>
                      </a:lnTo>
                      <a:lnTo>
                        <a:pt x="24" y="234"/>
                      </a:lnTo>
                      <a:lnTo>
                        <a:pt x="24" y="238"/>
                      </a:lnTo>
                      <a:lnTo>
                        <a:pt x="22" y="240"/>
                      </a:lnTo>
                      <a:lnTo>
                        <a:pt x="24" y="242"/>
                      </a:lnTo>
                      <a:lnTo>
                        <a:pt x="26" y="244"/>
                      </a:lnTo>
                      <a:lnTo>
                        <a:pt x="24" y="246"/>
                      </a:lnTo>
                      <a:lnTo>
                        <a:pt x="24" y="248"/>
                      </a:lnTo>
                      <a:lnTo>
                        <a:pt x="24" y="252"/>
                      </a:lnTo>
                      <a:lnTo>
                        <a:pt x="24" y="254"/>
                      </a:lnTo>
                      <a:lnTo>
                        <a:pt x="26" y="256"/>
                      </a:lnTo>
                      <a:lnTo>
                        <a:pt x="28" y="256"/>
                      </a:lnTo>
                      <a:lnTo>
                        <a:pt x="30" y="252"/>
                      </a:lnTo>
                      <a:lnTo>
                        <a:pt x="36" y="252"/>
                      </a:lnTo>
                      <a:lnTo>
                        <a:pt x="34" y="246"/>
                      </a:lnTo>
                      <a:lnTo>
                        <a:pt x="36" y="246"/>
                      </a:lnTo>
                      <a:lnTo>
                        <a:pt x="38" y="240"/>
                      </a:lnTo>
                      <a:lnTo>
                        <a:pt x="34" y="238"/>
                      </a:lnTo>
                      <a:lnTo>
                        <a:pt x="36" y="232"/>
                      </a:lnTo>
                      <a:lnTo>
                        <a:pt x="34" y="230"/>
                      </a:lnTo>
                      <a:lnTo>
                        <a:pt x="34" y="224"/>
                      </a:lnTo>
                      <a:lnTo>
                        <a:pt x="34" y="218"/>
                      </a:lnTo>
                      <a:lnTo>
                        <a:pt x="36" y="218"/>
                      </a:lnTo>
                      <a:lnTo>
                        <a:pt x="36" y="214"/>
                      </a:lnTo>
                      <a:lnTo>
                        <a:pt x="40" y="212"/>
                      </a:lnTo>
                      <a:lnTo>
                        <a:pt x="42" y="216"/>
                      </a:lnTo>
                      <a:lnTo>
                        <a:pt x="44" y="218"/>
                      </a:lnTo>
                      <a:lnTo>
                        <a:pt x="42" y="224"/>
                      </a:lnTo>
                      <a:lnTo>
                        <a:pt x="40" y="226"/>
                      </a:lnTo>
                      <a:lnTo>
                        <a:pt x="38" y="226"/>
                      </a:lnTo>
                      <a:lnTo>
                        <a:pt x="40" y="226"/>
                      </a:lnTo>
                      <a:lnTo>
                        <a:pt x="40" y="230"/>
                      </a:lnTo>
                      <a:lnTo>
                        <a:pt x="42" y="230"/>
                      </a:lnTo>
                      <a:lnTo>
                        <a:pt x="44" y="226"/>
                      </a:lnTo>
                      <a:lnTo>
                        <a:pt x="46" y="226"/>
                      </a:lnTo>
                      <a:lnTo>
                        <a:pt x="46" y="220"/>
                      </a:lnTo>
                      <a:lnTo>
                        <a:pt x="50" y="220"/>
                      </a:lnTo>
                      <a:lnTo>
                        <a:pt x="52" y="218"/>
                      </a:lnTo>
                      <a:lnTo>
                        <a:pt x="54" y="220"/>
                      </a:lnTo>
                      <a:lnTo>
                        <a:pt x="58" y="222"/>
                      </a:lnTo>
                      <a:lnTo>
                        <a:pt x="64" y="222"/>
                      </a:lnTo>
                      <a:lnTo>
                        <a:pt x="72" y="218"/>
                      </a:lnTo>
                      <a:lnTo>
                        <a:pt x="74" y="216"/>
                      </a:lnTo>
                      <a:lnTo>
                        <a:pt x="76" y="212"/>
                      </a:lnTo>
                      <a:lnTo>
                        <a:pt x="82" y="212"/>
                      </a:lnTo>
                      <a:lnTo>
                        <a:pt x="84" y="206"/>
                      </a:lnTo>
                      <a:lnTo>
                        <a:pt x="84" y="204"/>
                      </a:lnTo>
                      <a:lnTo>
                        <a:pt x="82" y="202"/>
                      </a:lnTo>
                      <a:lnTo>
                        <a:pt x="84" y="202"/>
                      </a:lnTo>
                      <a:lnTo>
                        <a:pt x="84" y="200"/>
                      </a:lnTo>
                      <a:lnTo>
                        <a:pt x="82" y="196"/>
                      </a:lnTo>
                      <a:lnTo>
                        <a:pt x="84" y="196"/>
                      </a:lnTo>
                      <a:lnTo>
                        <a:pt x="86" y="196"/>
                      </a:lnTo>
                      <a:lnTo>
                        <a:pt x="88" y="196"/>
                      </a:lnTo>
                      <a:lnTo>
                        <a:pt x="88" y="194"/>
                      </a:lnTo>
                      <a:lnTo>
                        <a:pt x="86" y="194"/>
                      </a:lnTo>
                      <a:lnTo>
                        <a:pt x="86" y="190"/>
                      </a:lnTo>
                      <a:lnTo>
                        <a:pt x="84" y="190"/>
                      </a:lnTo>
                      <a:lnTo>
                        <a:pt x="86" y="188"/>
                      </a:lnTo>
                      <a:lnTo>
                        <a:pt x="88" y="186"/>
                      </a:lnTo>
                      <a:lnTo>
                        <a:pt x="86" y="186"/>
                      </a:lnTo>
                      <a:lnTo>
                        <a:pt x="86" y="184"/>
                      </a:lnTo>
                      <a:lnTo>
                        <a:pt x="84" y="184"/>
                      </a:lnTo>
                      <a:lnTo>
                        <a:pt x="84" y="182"/>
                      </a:lnTo>
                      <a:lnTo>
                        <a:pt x="88" y="182"/>
                      </a:lnTo>
                      <a:lnTo>
                        <a:pt x="88" y="180"/>
                      </a:lnTo>
                      <a:lnTo>
                        <a:pt x="90" y="178"/>
                      </a:lnTo>
                      <a:lnTo>
                        <a:pt x="92" y="178"/>
                      </a:lnTo>
                      <a:lnTo>
                        <a:pt x="94" y="178"/>
                      </a:lnTo>
                      <a:lnTo>
                        <a:pt x="96" y="178"/>
                      </a:lnTo>
                      <a:lnTo>
                        <a:pt x="96" y="176"/>
                      </a:lnTo>
                      <a:lnTo>
                        <a:pt x="92" y="174"/>
                      </a:lnTo>
                      <a:lnTo>
                        <a:pt x="90" y="174"/>
                      </a:lnTo>
                      <a:lnTo>
                        <a:pt x="88" y="172"/>
                      </a:lnTo>
                      <a:lnTo>
                        <a:pt x="88" y="168"/>
                      </a:lnTo>
                      <a:lnTo>
                        <a:pt x="88" y="166"/>
                      </a:lnTo>
                      <a:lnTo>
                        <a:pt x="88" y="164"/>
                      </a:lnTo>
                      <a:lnTo>
                        <a:pt x="90" y="164"/>
                      </a:lnTo>
                      <a:lnTo>
                        <a:pt x="94" y="166"/>
                      </a:lnTo>
                      <a:lnTo>
                        <a:pt x="96" y="164"/>
                      </a:lnTo>
                      <a:lnTo>
                        <a:pt x="98" y="162"/>
                      </a:lnTo>
                      <a:lnTo>
                        <a:pt x="100" y="160"/>
                      </a:lnTo>
                      <a:lnTo>
                        <a:pt x="102" y="160"/>
                      </a:lnTo>
                      <a:lnTo>
                        <a:pt x="104" y="160"/>
                      </a:lnTo>
                      <a:lnTo>
                        <a:pt x="104" y="162"/>
                      </a:lnTo>
                      <a:lnTo>
                        <a:pt x="102" y="164"/>
                      </a:lnTo>
                      <a:lnTo>
                        <a:pt x="98" y="166"/>
                      </a:lnTo>
                      <a:lnTo>
                        <a:pt x="96" y="172"/>
                      </a:lnTo>
                      <a:lnTo>
                        <a:pt x="98" y="170"/>
                      </a:lnTo>
                      <a:lnTo>
                        <a:pt x="102" y="168"/>
                      </a:lnTo>
                      <a:lnTo>
                        <a:pt x="108" y="170"/>
                      </a:lnTo>
                      <a:lnTo>
                        <a:pt x="110" y="172"/>
                      </a:lnTo>
                      <a:lnTo>
                        <a:pt x="108" y="172"/>
                      </a:lnTo>
                      <a:lnTo>
                        <a:pt x="108" y="174"/>
                      </a:lnTo>
                      <a:lnTo>
                        <a:pt x="106" y="176"/>
                      </a:lnTo>
                      <a:lnTo>
                        <a:pt x="104" y="178"/>
                      </a:lnTo>
                      <a:lnTo>
                        <a:pt x="106" y="178"/>
                      </a:lnTo>
                      <a:lnTo>
                        <a:pt x="108" y="178"/>
                      </a:lnTo>
                      <a:lnTo>
                        <a:pt x="108" y="182"/>
                      </a:lnTo>
                      <a:lnTo>
                        <a:pt x="106" y="186"/>
                      </a:lnTo>
                      <a:lnTo>
                        <a:pt x="104" y="188"/>
                      </a:lnTo>
                      <a:lnTo>
                        <a:pt x="102" y="190"/>
                      </a:lnTo>
                      <a:lnTo>
                        <a:pt x="102" y="192"/>
                      </a:lnTo>
                      <a:lnTo>
                        <a:pt x="104" y="192"/>
                      </a:lnTo>
                      <a:lnTo>
                        <a:pt x="106" y="192"/>
                      </a:lnTo>
                      <a:lnTo>
                        <a:pt x="108" y="192"/>
                      </a:lnTo>
                      <a:lnTo>
                        <a:pt x="108" y="194"/>
                      </a:lnTo>
                      <a:lnTo>
                        <a:pt x="110" y="194"/>
                      </a:lnTo>
                      <a:lnTo>
                        <a:pt x="110" y="196"/>
                      </a:lnTo>
                      <a:lnTo>
                        <a:pt x="112" y="194"/>
                      </a:lnTo>
                      <a:lnTo>
                        <a:pt x="112" y="192"/>
                      </a:lnTo>
                      <a:lnTo>
                        <a:pt x="112" y="190"/>
                      </a:lnTo>
                      <a:lnTo>
                        <a:pt x="112" y="188"/>
                      </a:lnTo>
                      <a:lnTo>
                        <a:pt x="114" y="188"/>
                      </a:lnTo>
                      <a:lnTo>
                        <a:pt x="114" y="186"/>
                      </a:lnTo>
                      <a:lnTo>
                        <a:pt x="112" y="184"/>
                      </a:lnTo>
                      <a:lnTo>
                        <a:pt x="112" y="182"/>
                      </a:lnTo>
                      <a:lnTo>
                        <a:pt x="116" y="180"/>
                      </a:lnTo>
                      <a:lnTo>
                        <a:pt x="114" y="176"/>
                      </a:lnTo>
                      <a:lnTo>
                        <a:pt x="112" y="176"/>
                      </a:lnTo>
                      <a:lnTo>
                        <a:pt x="114" y="172"/>
                      </a:lnTo>
                      <a:lnTo>
                        <a:pt x="114" y="166"/>
                      </a:lnTo>
                      <a:lnTo>
                        <a:pt x="118" y="166"/>
                      </a:lnTo>
                      <a:lnTo>
                        <a:pt x="120" y="164"/>
                      </a:lnTo>
                      <a:lnTo>
                        <a:pt x="122" y="168"/>
                      </a:lnTo>
                      <a:lnTo>
                        <a:pt x="126" y="168"/>
                      </a:lnTo>
                      <a:lnTo>
                        <a:pt x="130" y="166"/>
                      </a:lnTo>
                      <a:lnTo>
                        <a:pt x="134" y="164"/>
                      </a:lnTo>
                      <a:lnTo>
                        <a:pt x="140" y="160"/>
                      </a:lnTo>
                      <a:lnTo>
                        <a:pt x="142" y="156"/>
                      </a:lnTo>
                      <a:lnTo>
                        <a:pt x="142" y="154"/>
                      </a:lnTo>
                      <a:lnTo>
                        <a:pt x="144" y="154"/>
                      </a:lnTo>
                      <a:lnTo>
                        <a:pt x="144" y="152"/>
                      </a:lnTo>
                      <a:lnTo>
                        <a:pt x="146" y="152"/>
                      </a:lnTo>
                      <a:lnTo>
                        <a:pt x="146" y="150"/>
                      </a:lnTo>
                      <a:lnTo>
                        <a:pt x="146" y="148"/>
                      </a:lnTo>
                      <a:lnTo>
                        <a:pt x="144" y="148"/>
                      </a:lnTo>
                      <a:lnTo>
                        <a:pt x="146" y="144"/>
                      </a:lnTo>
                      <a:lnTo>
                        <a:pt x="144" y="146"/>
                      </a:lnTo>
                      <a:lnTo>
                        <a:pt x="144" y="144"/>
                      </a:lnTo>
                      <a:lnTo>
                        <a:pt x="144" y="142"/>
                      </a:lnTo>
                      <a:lnTo>
                        <a:pt x="142" y="142"/>
                      </a:lnTo>
                      <a:lnTo>
                        <a:pt x="138" y="142"/>
                      </a:lnTo>
                      <a:lnTo>
                        <a:pt x="136" y="142"/>
                      </a:lnTo>
                      <a:lnTo>
                        <a:pt x="134" y="144"/>
                      </a:lnTo>
                      <a:lnTo>
                        <a:pt x="132" y="148"/>
                      </a:lnTo>
                      <a:lnTo>
                        <a:pt x="126" y="146"/>
                      </a:lnTo>
                      <a:lnTo>
                        <a:pt x="124" y="144"/>
                      </a:lnTo>
                      <a:lnTo>
                        <a:pt x="130" y="146"/>
                      </a:lnTo>
                      <a:lnTo>
                        <a:pt x="134" y="142"/>
                      </a:lnTo>
                      <a:lnTo>
                        <a:pt x="136" y="140"/>
                      </a:lnTo>
                      <a:lnTo>
                        <a:pt x="142" y="140"/>
                      </a:lnTo>
                      <a:lnTo>
                        <a:pt x="144" y="136"/>
                      </a:lnTo>
                      <a:lnTo>
                        <a:pt x="144" y="134"/>
                      </a:lnTo>
                      <a:lnTo>
                        <a:pt x="146" y="132"/>
                      </a:lnTo>
                      <a:lnTo>
                        <a:pt x="144" y="130"/>
                      </a:lnTo>
                      <a:lnTo>
                        <a:pt x="144" y="128"/>
                      </a:lnTo>
                      <a:lnTo>
                        <a:pt x="144" y="126"/>
                      </a:lnTo>
                      <a:lnTo>
                        <a:pt x="142" y="126"/>
                      </a:lnTo>
                      <a:lnTo>
                        <a:pt x="144" y="124"/>
                      </a:lnTo>
                      <a:lnTo>
                        <a:pt x="146" y="124"/>
                      </a:lnTo>
                      <a:lnTo>
                        <a:pt x="148" y="124"/>
                      </a:lnTo>
                      <a:lnTo>
                        <a:pt x="150" y="124"/>
                      </a:lnTo>
                      <a:lnTo>
                        <a:pt x="152" y="122"/>
                      </a:lnTo>
                      <a:lnTo>
                        <a:pt x="152" y="120"/>
                      </a:lnTo>
                      <a:lnTo>
                        <a:pt x="154" y="120"/>
                      </a:lnTo>
                      <a:lnTo>
                        <a:pt x="156" y="118"/>
                      </a:lnTo>
                      <a:lnTo>
                        <a:pt x="160" y="116"/>
                      </a:lnTo>
                      <a:lnTo>
                        <a:pt x="162" y="116"/>
                      </a:lnTo>
                      <a:lnTo>
                        <a:pt x="164" y="116"/>
                      </a:lnTo>
                      <a:lnTo>
                        <a:pt x="166" y="116"/>
                      </a:lnTo>
                      <a:lnTo>
                        <a:pt x="170" y="120"/>
                      </a:lnTo>
                      <a:lnTo>
                        <a:pt x="172" y="116"/>
                      </a:lnTo>
                      <a:lnTo>
                        <a:pt x="174" y="112"/>
                      </a:lnTo>
                      <a:lnTo>
                        <a:pt x="176" y="112"/>
                      </a:lnTo>
                      <a:lnTo>
                        <a:pt x="180" y="114"/>
                      </a:lnTo>
                      <a:lnTo>
                        <a:pt x="184" y="112"/>
                      </a:lnTo>
                      <a:lnTo>
                        <a:pt x="184" y="116"/>
                      </a:lnTo>
                      <a:lnTo>
                        <a:pt x="176" y="120"/>
                      </a:lnTo>
                      <a:lnTo>
                        <a:pt x="172" y="124"/>
                      </a:lnTo>
                      <a:lnTo>
                        <a:pt x="172" y="126"/>
                      </a:lnTo>
                      <a:lnTo>
                        <a:pt x="172" y="128"/>
                      </a:lnTo>
                      <a:lnTo>
                        <a:pt x="172" y="130"/>
                      </a:lnTo>
                      <a:lnTo>
                        <a:pt x="170" y="130"/>
                      </a:lnTo>
                      <a:lnTo>
                        <a:pt x="170" y="132"/>
                      </a:lnTo>
                      <a:lnTo>
                        <a:pt x="170" y="134"/>
                      </a:lnTo>
                      <a:lnTo>
                        <a:pt x="172" y="134"/>
                      </a:lnTo>
                      <a:lnTo>
                        <a:pt x="172" y="136"/>
                      </a:lnTo>
                      <a:lnTo>
                        <a:pt x="172" y="140"/>
                      </a:lnTo>
                      <a:lnTo>
                        <a:pt x="172" y="142"/>
                      </a:lnTo>
                      <a:lnTo>
                        <a:pt x="168" y="146"/>
                      </a:lnTo>
                      <a:lnTo>
                        <a:pt x="168" y="148"/>
                      </a:lnTo>
                      <a:lnTo>
                        <a:pt x="168" y="152"/>
                      </a:lnTo>
                      <a:lnTo>
                        <a:pt x="168" y="150"/>
                      </a:lnTo>
                      <a:lnTo>
                        <a:pt x="170" y="150"/>
                      </a:lnTo>
                      <a:lnTo>
                        <a:pt x="170" y="148"/>
                      </a:lnTo>
                      <a:lnTo>
                        <a:pt x="170" y="146"/>
                      </a:lnTo>
                      <a:lnTo>
                        <a:pt x="172" y="146"/>
                      </a:lnTo>
                      <a:lnTo>
                        <a:pt x="172" y="144"/>
                      </a:lnTo>
                      <a:lnTo>
                        <a:pt x="174" y="144"/>
                      </a:lnTo>
                      <a:lnTo>
                        <a:pt x="174" y="142"/>
                      </a:lnTo>
                      <a:lnTo>
                        <a:pt x="176" y="142"/>
                      </a:lnTo>
                      <a:lnTo>
                        <a:pt x="178" y="142"/>
                      </a:lnTo>
                      <a:lnTo>
                        <a:pt x="178" y="136"/>
                      </a:lnTo>
                      <a:lnTo>
                        <a:pt x="182" y="134"/>
                      </a:lnTo>
                      <a:lnTo>
                        <a:pt x="184" y="132"/>
                      </a:lnTo>
                      <a:lnTo>
                        <a:pt x="184" y="134"/>
                      </a:lnTo>
                      <a:lnTo>
                        <a:pt x="186" y="134"/>
                      </a:lnTo>
                      <a:lnTo>
                        <a:pt x="188" y="134"/>
                      </a:lnTo>
                      <a:lnTo>
                        <a:pt x="188" y="132"/>
                      </a:lnTo>
                      <a:lnTo>
                        <a:pt x="188" y="130"/>
                      </a:lnTo>
                      <a:lnTo>
                        <a:pt x="188" y="128"/>
                      </a:lnTo>
                      <a:lnTo>
                        <a:pt x="188" y="126"/>
                      </a:lnTo>
                      <a:lnTo>
                        <a:pt x="192" y="126"/>
                      </a:lnTo>
                      <a:lnTo>
                        <a:pt x="188" y="122"/>
                      </a:lnTo>
                      <a:lnTo>
                        <a:pt x="192" y="118"/>
                      </a:lnTo>
                      <a:lnTo>
                        <a:pt x="192" y="114"/>
                      </a:lnTo>
                      <a:lnTo>
                        <a:pt x="194" y="112"/>
                      </a:lnTo>
                      <a:lnTo>
                        <a:pt x="194" y="110"/>
                      </a:lnTo>
                      <a:lnTo>
                        <a:pt x="190" y="106"/>
                      </a:lnTo>
                      <a:lnTo>
                        <a:pt x="188" y="102"/>
                      </a:lnTo>
                      <a:lnTo>
                        <a:pt x="192" y="100"/>
                      </a:lnTo>
                      <a:lnTo>
                        <a:pt x="194" y="100"/>
                      </a:lnTo>
                      <a:lnTo>
                        <a:pt x="196" y="100"/>
                      </a:lnTo>
                      <a:lnTo>
                        <a:pt x="196" y="104"/>
                      </a:lnTo>
                      <a:lnTo>
                        <a:pt x="198" y="104"/>
                      </a:lnTo>
                      <a:lnTo>
                        <a:pt x="200" y="102"/>
                      </a:lnTo>
                      <a:lnTo>
                        <a:pt x="198" y="98"/>
                      </a:lnTo>
                      <a:lnTo>
                        <a:pt x="194" y="96"/>
                      </a:lnTo>
                      <a:lnTo>
                        <a:pt x="196" y="92"/>
                      </a:lnTo>
                      <a:lnTo>
                        <a:pt x="200" y="96"/>
                      </a:lnTo>
                      <a:close/>
                      <a:moveTo>
                        <a:pt x="78" y="222"/>
                      </a:moveTo>
                      <a:lnTo>
                        <a:pt x="76" y="222"/>
                      </a:lnTo>
                      <a:lnTo>
                        <a:pt x="74" y="222"/>
                      </a:lnTo>
                      <a:lnTo>
                        <a:pt x="72" y="224"/>
                      </a:lnTo>
                      <a:lnTo>
                        <a:pt x="72" y="226"/>
                      </a:lnTo>
                      <a:lnTo>
                        <a:pt x="70" y="228"/>
                      </a:lnTo>
                      <a:lnTo>
                        <a:pt x="70" y="230"/>
                      </a:lnTo>
                      <a:lnTo>
                        <a:pt x="70" y="232"/>
                      </a:lnTo>
                      <a:lnTo>
                        <a:pt x="72" y="232"/>
                      </a:lnTo>
                      <a:lnTo>
                        <a:pt x="74" y="230"/>
                      </a:lnTo>
                      <a:lnTo>
                        <a:pt x="74" y="228"/>
                      </a:lnTo>
                      <a:lnTo>
                        <a:pt x="76" y="228"/>
                      </a:lnTo>
                      <a:lnTo>
                        <a:pt x="78" y="228"/>
                      </a:lnTo>
                      <a:lnTo>
                        <a:pt x="80" y="228"/>
                      </a:lnTo>
                      <a:lnTo>
                        <a:pt x="80" y="226"/>
                      </a:lnTo>
                      <a:lnTo>
                        <a:pt x="78" y="224"/>
                      </a:lnTo>
                      <a:lnTo>
                        <a:pt x="78" y="222"/>
                      </a:lnTo>
                      <a:close/>
                      <a:moveTo>
                        <a:pt x="68" y="246"/>
                      </a:moveTo>
                      <a:lnTo>
                        <a:pt x="68" y="246"/>
                      </a:lnTo>
                      <a:lnTo>
                        <a:pt x="66" y="248"/>
                      </a:lnTo>
                      <a:lnTo>
                        <a:pt x="66" y="250"/>
                      </a:lnTo>
                      <a:lnTo>
                        <a:pt x="66" y="252"/>
                      </a:lnTo>
                      <a:lnTo>
                        <a:pt x="64" y="252"/>
                      </a:lnTo>
                      <a:lnTo>
                        <a:pt x="64" y="254"/>
                      </a:lnTo>
                      <a:lnTo>
                        <a:pt x="64" y="256"/>
                      </a:lnTo>
                      <a:lnTo>
                        <a:pt x="64" y="258"/>
                      </a:lnTo>
                      <a:lnTo>
                        <a:pt x="66" y="258"/>
                      </a:lnTo>
                      <a:lnTo>
                        <a:pt x="68" y="258"/>
                      </a:lnTo>
                      <a:lnTo>
                        <a:pt x="70" y="258"/>
                      </a:lnTo>
                      <a:lnTo>
                        <a:pt x="70" y="256"/>
                      </a:lnTo>
                      <a:lnTo>
                        <a:pt x="70" y="254"/>
                      </a:lnTo>
                      <a:lnTo>
                        <a:pt x="68" y="252"/>
                      </a:lnTo>
                      <a:lnTo>
                        <a:pt x="72" y="252"/>
                      </a:lnTo>
                      <a:lnTo>
                        <a:pt x="76" y="248"/>
                      </a:lnTo>
                      <a:lnTo>
                        <a:pt x="74" y="246"/>
                      </a:lnTo>
                      <a:lnTo>
                        <a:pt x="72" y="244"/>
                      </a:lnTo>
                      <a:lnTo>
                        <a:pt x="70" y="242"/>
                      </a:lnTo>
                      <a:lnTo>
                        <a:pt x="68" y="246"/>
                      </a:lnTo>
                      <a:close/>
                      <a:moveTo>
                        <a:pt x="52" y="280"/>
                      </a:moveTo>
                      <a:lnTo>
                        <a:pt x="54" y="278"/>
                      </a:lnTo>
                      <a:lnTo>
                        <a:pt x="56" y="278"/>
                      </a:lnTo>
                      <a:lnTo>
                        <a:pt x="58" y="274"/>
                      </a:lnTo>
                      <a:lnTo>
                        <a:pt x="62" y="274"/>
                      </a:lnTo>
                      <a:lnTo>
                        <a:pt x="60" y="268"/>
                      </a:lnTo>
                      <a:lnTo>
                        <a:pt x="58" y="270"/>
                      </a:lnTo>
                      <a:lnTo>
                        <a:pt x="54" y="272"/>
                      </a:lnTo>
                      <a:lnTo>
                        <a:pt x="52" y="274"/>
                      </a:lnTo>
                      <a:lnTo>
                        <a:pt x="52" y="276"/>
                      </a:lnTo>
                      <a:lnTo>
                        <a:pt x="52" y="278"/>
                      </a:lnTo>
                      <a:lnTo>
                        <a:pt x="52" y="280"/>
                      </a:lnTo>
                      <a:close/>
                      <a:moveTo>
                        <a:pt x="56" y="306"/>
                      </a:moveTo>
                      <a:lnTo>
                        <a:pt x="56" y="304"/>
                      </a:lnTo>
                      <a:lnTo>
                        <a:pt x="56" y="300"/>
                      </a:lnTo>
                      <a:lnTo>
                        <a:pt x="52" y="298"/>
                      </a:lnTo>
                      <a:lnTo>
                        <a:pt x="56" y="296"/>
                      </a:lnTo>
                      <a:lnTo>
                        <a:pt x="54" y="292"/>
                      </a:lnTo>
                      <a:lnTo>
                        <a:pt x="58" y="292"/>
                      </a:lnTo>
                      <a:lnTo>
                        <a:pt x="58" y="288"/>
                      </a:lnTo>
                      <a:lnTo>
                        <a:pt x="54" y="288"/>
                      </a:lnTo>
                      <a:lnTo>
                        <a:pt x="52" y="282"/>
                      </a:lnTo>
                      <a:lnTo>
                        <a:pt x="48" y="282"/>
                      </a:lnTo>
                      <a:lnTo>
                        <a:pt x="46" y="286"/>
                      </a:lnTo>
                      <a:lnTo>
                        <a:pt x="44" y="286"/>
                      </a:lnTo>
                      <a:lnTo>
                        <a:pt x="42" y="288"/>
                      </a:lnTo>
                      <a:lnTo>
                        <a:pt x="40" y="288"/>
                      </a:lnTo>
                      <a:lnTo>
                        <a:pt x="38" y="286"/>
                      </a:lnTo>
                      <a:lnTo>
                        <a:pt x="36" y="286"/>
                      </a:lnTo>
                      <a:lnTo>
                        <a:pt x="34" y="288"/>
                      </a:lnTo>
                      <a:lnTo>
                        <a:pt x="32" y="288"/>
                      </a:lnTo>
                      <a:lnTo>
                        <a:pt x="32" y="290"/>
                      </a:lnTo>
                      <a:lnTo>
                        <a:pt x="34" y="290"/>
                      </a:lnTo>
                      <a:lnTo>
                        <a:pt x="34" y="292"/>
                      </a:lnTo>
                      <a:lnTo>
                        <a:pt x="32" y="294"/>
                      </a:lnTo>
                      <a:lnTo>
                        <a:pt x="32" y="296"/>
                      </a:lnTo>
                      <a:lnTo>
                        <a:pt x="34" y="302"/>
                      </a:lnTo>
                      <a:lnTo>
                        <a:pt x="38" y="306"/>
                      </a:lnTo>
                      <a:lnTo>
                        <a:pt x="38" y="308"/>
                      </a:lnTo>
                      <a:lnTo>
                        <a:pt x="36" y="308"/>
                      </a:lnTo>
                      <a:lnTo>
                        <a:pt x="38" y="310"/>
                      </a:lnTo>
                      <a:lnTo>
                        <a:pt x="40" y="312"/>
                      </a:lnTo>
                      <a:lnTo>
                        <a:pt x="44" y="312"/>
                      </a:lnTo>
                      <a:lnTo>
                        <a:pt x="46" y="312"/>
                      </a:lnTo>
                      <a:lnTo>
                        <a:pt x="46" y="314"/>
                      </a:lnTo>
                      <a:lnTo>
                        <a:pt x="48" y="314"/>
                      </a:lnTo>
                      <a:lnTo>
                        <a:pt x="48" y="316"/>
                      </a:lnTo>
                      <a:lnTo>
                        <a:pt x="48" y="318"/>
                      </a:lnTo>
                      <a:lnTo>
                        <a:pt x="50" y="318"/>
                      </a:lnTo>
                      <a:lnTo>
                        <a:pt x="50" y="316"/>
                      </a:lnTo>
                      <a:lnTo>
                        <a:pt x="52" y="316"/>
                      </a:lnTo>
                      <a:lnTo>
                        <a:pt x="52" y="314"/>
                      </a:lnTo>
                      <a:lnTo>
                        <a:pt x="52" y="312"/>
                      </a:lnTo>
                      <a:lnTo>
                        <a:pt x="52" y="310"/>
                      </a:lnTo>
                      <a:lnTo>
                        <a:pt x="52" y="308"/>
                      </a:lnTo>
                      <a:lnTo>
                        <a:pt x="56" y="306"/>
                      </a:lnTo>
                      <a:close/>
                      <a:moveTo>
                        <a:pt x="68" y="334"/>
                      </a:moveTo>
                      <a:lnTo>
                        <a:pt x="68" y="334"/>
                      </a:lnTo>
                      <a:lnTo>
                        <a:pt x="70" y="334"/>
                      </a:lnTo>
                      <a:lnTo>
                        <a:pt x="72" y="334"/>
                      </a:lnTo>
                      <a:lnTo>
                        <a:pt x="70" y="330"/>
                      </a:lnTo>
                      <a:lnTo>
                        <a:pt x="72" y="328"/>
                      </a:lnTo>
                      <a:lnTo>
                        <a:pt x="72" y="326"/>
                      </a:lnTo>
                      <a:lnTo>
                        <a:pt x="70" y="326"/>
                      </a:lnTo>
                      <a:lnTo>
                        <a:pt x="68" y="326"/>
                      </a:lnTo>
                      <a:lnTo>
                        <a:pt x="68" y="324"/>
                      </a:lnTo>
                      <a:lnTo>
                        <a:pt x="66" y="324"/>
                      </a:lnTo>
                      <a:lnTo>
                        <a:pt x="64" y="324"/>
                      </a:lnTo>
                      <a:lnTo>
                        <a:pt x="64" y="326"/>
                      </a:lnTo>
                      <a:lnTo>
                        <a:pt x="64" y="324"/>
                      </a:lnTo>
                      <a:lnTo>
                        <a:pt x="64" y="322"/>
                      </a:lnTo>
                      <a:lnTo>
                        <a:pt x="60" y="320"/>
                      </a:lnTo>
                      <a:lnTo>
                        <a:pt x="68" y="320"/>
                      </a:lnTo>
                      <a:lnTo>
                        <a:pt x="70" y="316"/>
                      </a:lnTo>
                      <a:lnTo>
                        <a:pt x="68" y="316"/>
                      </a:lnTo>
                      <a:lnTo>
                        <a:pt x="66" y="316"/>
                      </a:lnTo>
                      <a:lnTo>
                        <a:pt x="68" y="316"/>
                      </a:lnTo>
                      <a:lnTo>
                        <a:pt x="68" y="314"/>
                      </a:lnTo>
                      <a:lnTo>
                        <a:pt x="74" y="314"/>
                      </a:lnTo>
                      <a:lnTo>
                        <a:pt x="72" y="312"/>
                      </a:lnTo>
                      <a:lnTo>
                        <a:pt x="68" y="310"/>
                      </a:lnTo>
                      <a:lnTo>
                        <a:pt x="62" y="306"/>
                      </a:lnTo>
                      <a:lnTo>
                        <a:pt x="60" y="308"/>
                      </a:lnTo>
                      <a:lnTo>
                        <a:pt x="58" y="310"/>
                      </a:lnTo>
                      <a:lnTo>
                        <a:pt x="58" y="316"/>
                      </a:lnTo>
                      <a:lnTo>
                        <a:pt x="56" y="324"/>
                      </a:lnTo>
                      <a:lnTo>
                        <a:pt x="60" y="326"/>
                      </a:lnTo>
                      <a:lnTo>
                        <a:pt x="60" y="330"/>
                      </a:lnTo>
                      <a:lnTo>
                        <a:pt x="62" y="332"/>
                      </a:lnTo>
                      <a:lnTo>
                        <a:pt x="62" y="328"/>
                      </a:lnTo>
                      <a:lnTo>
                        <a:pt x="68" y="330"/>
                      </a:lnTo>
                      <a:lnTo>
                        <a:pt x="68" y="332"/>
                      </a:lnTo>
                      <a:lnTo>
                        <a:pt x="68" y="334"/>
                      </a:lnTo>
                      <a:close/>
                      <a:moveTo>
                        <a:pt x="72" y="352"/>
                      </a:moveTo>
                      <a:lnTo>
                        <a:pt x="74" y="352"/>
                      </a:lnTo>
                      <a:lnTo>
                        <a:pt x="74" y="354"/>
                      </a:lnTo>
                      <a:lnTo>
                        <a:pt x="76" y="354"/>
                      </a:lnTo>
                      <a:lnTo>
                        <a:pt x="78" y="354"/>
                      </a:lnTo>
                      <a:lnTo>
                        <a:pt x="80" y="354"/>
                      </a:lnTo>
                      <a:lnTo>
                        <a:pt x="80" y="352"/>
                      </a:lnTo>
                      <a:lnTo>
                        <a:pt x="82" y="352"/>
                      </a:lnTo>
                      <a:lnTo>
                        <a:pt x="86" y="350"/>
                      </a:lnTo>
                      <a:lnTo>
                        <a:pt x="80" y="346"/>
                      </a:lnTo>
                      <a:lnTo>
                        <a:pt x="76" y="344"/>
                      </a:lnTo>
                      <a:lnTo>
                        <a:pt x="72" y="344"/>
                      </a:lnTo>
                      <a:lnTo>
                        <a:pt x="74" y="348"/>
                      </a:lnTo>
                      <a:lnTo>
                        <a:pt x="72" y="352"/>
                      </a:lnTo>
                      <a:close/>
                      <a:moveTo>
                        <a:pt x="82" y="320"/>
                      </a:moveTo>
                      <a:lnTo>
                        <a:pt x="82" y="316"/>
                      </a:lnTo>
                      <a:lnTo>
                        <a:pt x="80" y="320"/>
                      </a:lnTo>
                      <a:lnTo>
                        <a:pt x="80" y="326"/>
                      </a:lnTo>
                      <a:lnTo>
                        <a:pt x="78" y="324"/>
                      </a:lnTo>
                      <a:lnTo>
                        <a:pt x="76" y="324"/>
                      </a:lnTo>
                      <a:lnTo>
                        <a:pt x="74" y="324"/>
                      </a:lnTo>
                      <a:lnTo>
                        <a:pt x="72" y="324"/>
                      </a:lnTo>
                      <a:lnTo>
                        <a:pt x="72" y="326"/>
                      </a:lnTo>
                      <a:lnTo>
                        <a:pt x="74" y="326"/>
                      </a:lnTo>
                      <a:lnTo>
                        <a:pt x="74" y="328"/>
                      </a:lnTo>
                      <a:lnTo>
                        <a:pt x="78" y="328"/>
                      </a:lnTo>
                      <a:lnTo>
                        <a:pt x="82" y="328"/>
                      </a:lnTo>
                      <a:lnTo>
                        <a:pt x="86" y="330"/>
                      </a:lnTo>
                      <a:lnTo>
                        <a:pt x="86" y="326"/>
                      </a:lnTo>
                      <a:lnTo>
                        <a:pt x="86" y="322"/>
                      </a:lnTo>
                      <a:lnTo>
                        <a:pt x="82" y="320"/>
                      </a:lnTo>
                      <a:close/>
                      <a:moveTo>
                        <a:pt x="174" y="362"/>
                      </a:moveTo>
                      <a:lnTo>
                        <a:pt x="176" y="362"/>
                      </a:lnTo>
                      <a:lnTo>
                        <a:pt x="178" y="362"/>
                      </a:lnTo>
                      <a:lnTo>
                        <a:pt x="176" y="362"/>
                      </a:lnTo>
                      <a:lnTo>
                        <a:pt x="176" y="360"/>
                      </a:lnTo>
                      <a:lnTo>
                        <a:pt x="174" y="360"/>
                      </a:lnTo>
                      <a:lnTo>
                        <a:pt x="172" y="358"/>
                      </a:lnTo>
                      <a:lnTo>
                        <a:pt x="170" y="356"/>
                      </a:lnTo>
                      <a:lnTo>
                        <a:pt x="168" y="354"/>
                      </a:lnTo>
                      <a:lnTo>
                        <a:pt x="166" y="356"/>
                      </a:lnTo>
                      <a:lnTo>
                        <a:pt x="170" y="358"/>
                      </a:lnTo>
                      <a:lnTo>
                        <a:pt x="172" y="360"/>
                      </a:lnTo>
                      <a:lnTo>
                        <a:pt x="170" y="360"/>
                      </a:lnTo>
                      <a:lnTo>
                        <a:pt x="168" y="364"/>
                      </a:lnTo>
                      <a:lnTo>
                        <a:pt x="164" y="364"/>
                      </a:lnTo>
                      <a:lnTo>
                        <a:pt x="160" y="364"/>
                      </a:lnTo>
                      <a:lnTo>
                        <a:pt x="156" y="364"/>
                      </a:lnTo>
                      <a:lnTo>
                        <a:pt x="156" y="366"/>
                      </a:lnTo>
                      <a:lnTo>
                        <a:pt x="154" y="366"/>
                      </a:lnTo>
                      <a:lnTo>
                        <a:pt x="152" y="366"/>
                      </a:lnTo>
                      <a:lnTo>
                        <a:pt x="152" y="364"/>
                      </a:lnTo>
                      <a:lnTo>
                        <a:pt x="150" y="364"/>
                      </a:lnTo>
                      <a:lnTo>
                        <a:pt x="150" y="362"/>
                      </a:lnTo>
                      <a:lnTo>
                        <a:pt x="150" y="360"/>
                      </a:lnTo>
                      <a:lnTo>
                        <a:pt x="148" y="360"/>
                      </a:lnTo>
                      <a:lnTo>
                        <a:pt x="146" y="360"/>
                      </a:lnTo>
                      <a:lnTo>
                        <a:pt x="146" y="358"/>
                      </a:lnTo>
                      <a:lnTo>
                        <a:pt x="146" y="356"/>
                      </a:lnTo>
                      <a:lnTo>
                        <a:pt x="146" y="354"/>
                      </a:lnTo>
                      <a:lnTo>
                        <a:pt x="144" y="354"/>
                      </a:lnTo>
                      <a:lnTo>
                        <a:pt x="142" y="354"/>
                      </a:lnTo>
                      <a:lnTo>
                        <a:pt x="140" y="354"/>
                      </a:lnTo>
                      <a:lnTo>
                        <a:pt x="138" y="352"/>
                      </a:lnTo>
                      <a:lnTo>
                        <a:pt x="136" y="350"/>
                      </a:lnTo>
                      <a:lnTo>
                        <a:pt x="130" y="348"/>
                      </a:lnTo>
                      <a:lnTo>
                        <a:pt x="124" y="344"/>
                      </a:lnTo>
                      <a:lnTo>
                        <a:pt x="120" y="342"/>
                      </a:lnTo>
                      <a:lnTo>
                        <a:pt x="120" y="340"/>
                      </a:lnTo>
                      <a:lnTo>
                        <a:pt x="112" y="338"/>
                      </a:lnTo>
                      <a:lnTo>
                        <a:pt x="110" y="338"/>
                      </a:lnTo>
                      <a:lnTo>
                        <a:pt x="110" y="336"/>
                      </a:lnTo>
                      <a:lnTo>
                        <a:pt x="110" y="334"/>
                      </a:lnTo>
                      <a:lnTo>
                        <a:pt x="108" y="334"/>
                      </a:lnTo>
                      <a:lnTo>
                        <a:pt x="108" y="336"/>
                      </a:lnTo>
                      <a:lnTo>
                        <a:pt x="108" y="340"/>
                      </a:lnTo>
                      <a:lnTo>
                        <a:pt x="110" y="342"/>
                      </a:lnTo>
                      <a:lnTo>
                        <a:pt x="108" y="344"/>
                      </a:lnTo>
                      <a:lnTo>
                        <a:pt x="108" y="346"/>
                      </a:lnTo>
                      <a:lnTo>
                        <a:pt x="110" y="350"/>
                      </a:lnTo>
                      <a:lnTo>
                        <a:pt x="112" y="350"/>
                      </a:lnTo>
                      <a:lnTo>
                        <a:pt x="114" y="350"/>
                      </a:lnTo>
                      <a:lnTo>
                        <a:pt x="116" y="350"/>
                      </a:lnTo>
                      <a:lnTo>
                        <a:pt x="118" y="350"/>
                      </a:lnTo>
                      <a:lnTo>
                        <a:pt x="118" y="352"/>
                      </a:lnTo>
                      <a:lnTo>
                        <a:pt x="118" y="354"/>
                      </a:lnTo>
                      <a:lnTo>
                        <a:pt x="118" y="356"/>
                      </a:lnTo>
                      <a:lnTo>
                        <a:pt x="120" y="358"/>
                      </a:lnTo>
                      <a:lnTo>
                        <a:pt x="122" y="358"/>
                      </a:lnTo>
                      <a:lnTo>
                        <a:pt x="122" y="360"/>
                      </a:lnTo>
                      <a:lnTo>
                        <a:pt x="122" y="362"/>
                      </a:lnTo>
                      <a:lnTo>
                        <a:pt x="120" y="362"/>
                      </a:lnTo>
                      <a:lnTo>
                        <a:pt x="120" y="364"/>
                      </a:lnTo>
                      <a:lnTo>
                        <a:pt x="122" y="364"/>
                      </a:lnTo>
                      <a:lnTo>
                        <a:pt x="124" y="364"/>
                      </a:lnTo>
                      <a:lnTo>
                        <a:pt x="130" y="370"/>
                      </a:lnTo>
                      <a:lnTo>
                        <a:pt x="136" y="370"/>
                      </a:lnTo>
                      <a:lnTo>
                        <a:pt x="138" y="370"/>
                      </a:lnTo>
                      <a:lnTo>
                        <a:pt x="138" y="368"/>
                      </a:lnTo>
                      <a:lnTo>
                        <a:pt x="136" y="368"/>
                      </a:lnTo>
                      <a:lnTo>
                        <a:pt x="134" y="366"/>
                      </a:lnTo>
                      <a:lnTo>
                        <a:pt x="132" y="366"/>
                      </a:lnTo>
                      <a:lnTo>
                        <a:pt x="132" y="364"/>
                      </a:lnTo>
                      <a:lnTo>
                        <a:pt x="138" y="364"/>
                      </a:lnTo>
                      <a:lnTo>
                        <a:pt x="146" y="368"/>
                      </a:lnTo>
                      <a:lnTo>
                        <a:pt x="148" y="372"/>
                      </a:lnTo>
                      <a:lnTo>
                        <a:pt x="154" y="376"/>
                      </a:lnTo>
                      <a:lnTo>
                        <a:pt x="160" y="378"/>
                      </a:lnTo>
                      <a:lnTo>
                        <a:pt x="168" y="382"/>
                      </a:lnTo>
                      <a:lnTo>
                        <a:pt x="166" y="380"/>
                      </a:lnTo>
                      <a:lnTo>
                        <a:pt x="170" y="380"/>
                      </a:lnTo>
                      <a:lnTo>
                        <a:pt x="170" y="378"/>
                      </a:lnTo>
                      <a:lnTo>
                        <a:pt x="170" y="376"/>
                      </a:lnTo>
                      <a:lnTo>
                        <a:pt x="168" y="376"/>
                      </a:lnTo>
                      <a:lnTo>
                        <a:pt x="166" y="376"/>
                      </a:lnTo>
                      <a:lnTo>
                        <a:pt x="164" y="374"/>
                      </a:lnTo>
                      <a:lnTo>
                        <a:pt x="162" y="374"/>
                      </a:lnTo>
                      <a:lnTo>
                        <a:pt x="160" y="374"/>
                      </a:lnTo>
                      <a:lnTo>
                        <a:pt x="158" y="374"/>
                      </a:lnTo>
                      <a:lnTo>
                        <a:pt x="158" y="372"/>
                      </a:lnTo>
                      <a:lnTo>
                        <a:pt x="156" y="370"/>
                      </a:lnTo>
                      <a:lnTo>
                        <a:pt x="154" y="368"/>
                      </a:lnTo>
                      <a:lnTo>
                        <a:pt x="156" y="364"/>
                      </a:lnTo>
                      <a:lnTo>
                        <a:pt x="162" y="364"/>
                      </a:lnTo>
                      <a:lnTo>
                        <a:pt x="166" y="366"/>
                      </a:lnTo>
                      <a:lnTo>
                        <a:pt x="168" y="366"/>
                      </a:lnTo>
                      <a:lnTo>
                        <a:pt x="168" y="364"/>
                      </a:lnTo>
                      <a:lnTo>
                        <a:pt x="170" y="364"/>
                      </a:lnTo>
                      <a:lnTo>
                        <a:pt x="172" y="362"/>
                      </a:lnTo>
                      <a:lnTo>
                        <a:pt x="174" y="362"/>
                      </a:lnTo>
                      <a:close/>
                      <a:moveTo>
                        <a:pt x="182" y="426"/>
                      </a:moveTo>
                      <a:lnTo>
                        <a:pt x="182" y="424"/>
                      </a:lnTo>
                      <a:lnTo>
                        <a:pt x="180" y="424"/>
                      </a:lnTo>
                      <a:lnTo>
                        <a:pt x="180" y="422"/>
                      </a:lnTo>
                      <a:lnTo>
                        <a:pt x="182" y="420"/>
                      </a:lnTo>
                      <a:lnTo>
                        <a:pt x="176" y="416"/>
                      </a:lnTo>
                      <a:lnTo>
                        <a:pt x="170" y="410"/>
                      </a:lnTo>
                      <a:lnTo>
                        <a:pt x="162" y="404"/>
                      </a:lnTo>
                      <a:lnTo>
                        <a:pt x="156" y="404"/>
                      </a:lnTo>
                      <a:lnTo>
                        <a:pt x="154" y="400"/>
                      </a:lnTo>
                      <a:lnTo>
                        <a:pt x="152" y="394"/>
                      </a:lnTo>
                      <a:lnTo>
                        <a:pt x="148" y="390"/>
                      </a:lnTo>
                      <a:lnTo>
                        <a:pt x="142" y="382"/>
                      </a:lnTo>
                      <a:lnTo>
                        <a:pt x="138" y="380"/>
                      </a:lnTo>
                      <a:lnTo>
                        <a:pt x="138" y="378"/>
                      </a:lnTo>
                      <a:lnTo>
                        <a:pt x="138" y="376"/>
                      </a:lnTo>
                      <a:lnTo>
                        <a:pt x="136" y="376"/>
                      </a:lnTo>
                      <a:lnTo>
                        <a:pt x="134" y="376"/>
                      </a:lnTo>
                      <a:lnTo>
                        <a:pt x="134" y="378"/>
                      </a:lnTo>
                      <a:lnTo>
                        <a:pt x="134" y="384"/>
                      </a:lnTo>
                      <a:lnTo>
                        <a:pt x="136" y="388"/>
                      </a:lnTo>
                      <a:lnTo>
                        <a:pt x="134" y="390"/>
                      </a:lnTo>
                      <a:lnTo>
                        <a:pt x="134" y="392"/>
                      </a:lnTo>
                      <a:lnTo>
                        <a:pt x="132" y="392"/>
                      </a:lnTo>
                      <a:lnTo>
                        <a:pt x="130" y="392"/>
                      </a:lnTo>
                      <a:lnTo>
                        <a:pt x="128" y="392"/>
                      </a:lnTo>
                      <a:lnTo>
                        <a:pt x="126" y="392"/>
                      </a:lnTo>
                      <a:lnTo>
                        <a:pt x="126" y="390"/>
                      </a:lnTo>
                      <a:lnTo>
                        <a:pt x="124" y="388"/>
                      </a:lnTo>
                      <a:lnTo>
                        <a:pt x="122" y="386"/>
                      </a:lnTo>
                      <a:lnTo>
                        <a:pt x="120" y="388"/>
                      </a:lnTo>
                      <a:lnTo>
                        <a:pt x="114" y="380"/>
                      </a:lnTo>
                      <a:lnTo>
                        <a:pt x="112" y="378"/>
                      </a:lnTo>
                      <a:lnTo>
                        <a:pt x="114" y="376"/>
                      </a:lnTo>
                      <a:lnTo>
                        <a:pt x="118" y="376"/>
                      </a:lnTo>
                      <a:lnTo>
                        <a:pt x="118" y="374"/>
                      </a:lnTo>
                      <a:lnTo>
                        <a:pt x="118" y="372"/>
                      </a:lnTo>
                      <a:lnTo>
                        <a:pt x="116" y="372"/>
                      </a:lnTo>
                      <a:lnTo>
                        <a:pt x="114" y="372"/>
                      </a:lnTo>
                      <a:lnTo>
                        <a:pt x="112" y="372"/>
                      </a:lnTo>
                      <a:lnTo>
                        <a:pt x="110" y="372"/>
                      </a:lnTo>
                      <a:lnTo>
                        <a:pt x="110" y="374"/>
                      </a:lnTo>
                      <a:lnTo>
                        <a:pt x="106" y="370"/>
                      </a:lnTo>
                      <a:lnTo>
                        <a:pt x="104" y="364"/>
                      </a:lnTo>
                      <a:lnTo>
                        <a:pt x="98" y="362"/>
                      </a:lnTo>
                      <a:lnTo>
                        <a:pt x="94" y="364"/>
                      </a:lnTo>
                      <a:lnTo>
                        <a:pt x="98" y="366"/>
                      </a:lnTo>
                      <a:lnTo>
                        <a:pt x="100" y="368"/>
                      </a:lnTo>
                      <a:lnTo>
                        <a:pt x="98" y="370"/>
                      </a:lnTo>
                      <a:lnTo>
                        <a:pt x="94" y="368"/>
                      </a:lnTo>
                      <a:lnTo>
                        <a:pt x="94" y="370"/>
                      </a:lnTo>
                      <a:lnTo>
                        <a:pt x="96" y="374"/>
                      </a:lnTo>
                      <a:lnTo>
                        <a:pt x="94" y="376"/>
                      </a:lnTo>
                      <a:lnTo>
                        <a:pt x="92" y="372"/>
                      </a:lnTo>
                      <a:lnTo>
                        <a:pt x="88" y="368"/>
                      </a:lnTo>
                      <a:lnTo>
                        <a:pt x="86" y="368"/>
                      </a:lnTo>
                      <a:lnTo>
                        <a:pt x="86" y="366"/>
                      </a:lnTo>
                      <a:lnTo>
                        <a:pt x="84" y="366"/>
                      </a:lnTo>
                      <a:lnTo>
                        <a:pt x="82" y="366"/>
                      </a:lnTo>
                      <a:lnTo>
                        <a:pt x="82" y="368"/>
                      </a:lnTo>
                      <a:lnTo>
                        <a:pt x="80" y="370"/>
                      </a:lnTo>
                      <a:lnTo>
                        <a:pt x="78" y="370"/>
                      </a:lnTo>
                      <a:lnTo>
                        <a:pt x="76" y="370"/>
                      </a:lnTo>
                      <a:lnTo>
                        <a:pt x="72" y="374"/>
                      </a:lnTo>
                      <a:lnTo>
                        <a:pt x="68" y="370"/>
                      </a:lnTo>
                      <a:lnTo>
                        <a:pt x="64" y="372"/>
                      </a:lnTo>
                      <a:lnTo>
                        <a:pt x="62" y="370"/>
                      </a:lnTo>
                      <a:lnTo>
                        <a:pt x="58" y="368"/>
                      </a:lnTo>
                      <a:lnTo>
                        <a:pt x="58" y="370"/>
                      </a:lnTo>
                      <a:lnTo>
                        <a:pt x="60" y="370"/>
                      </a:lnTo>
                      <a:lnTo>
                        <a:pt x="60" y="372"/>
                      </a:lnTo>
                      <a:lnTo>
                        <a:pt x="62" y="374"/>
                      </a:lnTo>
                      <a:lnTo>
                        <a:pt x="62" y="376"/>
                      </a:lnTo>
                      <a:lnTo>
                        <a:pt x="66" y="382"/>
                      </a:lnTo>
                      <a:lnTo>
                        <a:pt x="84" y="398"/>
                      </a:lnTo>
                      <a:lnTo>
                        <a:pt x="104" y="412"/>
                      </a:lnTo>
                      <a:lnTo>
                        <a:pt x="106" y="412"/>
                      </a:lnTo>
                      <a:lnTo>
                        <a:pt x="106" y="410"/>
                      </a:lnTo>
                      <a:lnTo>
                        <a:pt x="112" y="414"/>
                      </a:lnTo>
                      <a:lnTo>
                        <a:pt x="120" y="414"/>
                      </a:lnTo>
                      <a:lnTo>
                        <a:pt x="124" y="420"/>
                      </a:lnTo>
                      <a:lnTo>
                        <a:pt x="132" y="424"/>
                      </a:lnTo>
                      <a:lnTo>
                        <a:pt x="138" y="426"/>
                      </a:lnTo>
                      <a:lnTo>
                        <a:pt x="142" y="430"/>
                      </a:lnTo>
                      <a:lnTo>
                        <a:pt x="148" y="432"/>
                      </a:lnTo>
                      <a:lnTo>
                        <a:pt x="148" y="434"/>
                      </a:lnTo>
                      <a:lnTo>
                        <a:pt x="154" y="434"/>
                      </a:lnTo>
                      <a:lnTo>
                        <a:pt x="156" y="434"/>
                      </a:lnTo>
                      <a:lnTo>
                        <a:pt x="160" y="436"/>
                      </a:lnTo>
                      <a:lnTo>
                        <a:pt x="176" y="440"/>
                      </a:lnTo>
                      <a:lnTo>
                        <a:pt x="176" y="438"/>
                      </a:lnTo>
                      <a:lnTo>
                        <a:pt x="174" y="438"/>
                      </a:lnTo>
                      <a:lnTo>
                        <a:pt x="172" y="436"/>
                      </a:lnTo>
                      <a:lnTo>
                        <a:pt x="174" y="436"/>
                      </a:lnTo>
                      <a:lnTo>
                        <a:pt x="174" y="438"/>
                      </a:lnTo>
                      <a:lnTo>
                        <a:pt x="176" y="438"/>
                      </a:lnTo>
                      <a:lnTo>
                        <a:pt x="178" y="436"/>
                      </a:lnTo>
                      <a:lnTo>
                        <a:pt x="180" y="434"/>
                      </a:lnTo>
                      <a:lnTo>
                        <a:pt x="182" y="432"/>
                      </a:lnTo>
                      <a:lnTo>
                        <a:pt x="184" y="430"/>
                      </a:lnTo>
                      <a:lnTo>
                        <a:pt x="186" y="428"/>
                      </a:lnTo>
                      <a:lnTo>
                        <a:pt x="184" y="426"/>
                      </a:lnTo>
                      <a:lnTo>
                        <a:pt x="182" y="426"/>
                      </a:lnTo>
                      <a:close/>
                      <a:moveTo>
                        <a:pt x="202" y="138"/>
                      </a:moveTo>
                      <a:lnTo>
                        <a:pt x="202" y="138"/>
                      </a:lnTo>
                      <a:lnTo>
                        <a:pt x="202" y="140"/>
                      </a:lnTo>
                      <a:lnTo>
                        <a:pt x="204" y="140"/>
                      </a:lnTo>
                      <a:lnTo>
                        <a:pt x="206" y="140"/>
                      </a:lnTo>
                      <a:lnTo>
                        <a:pt x="206" y="138"/>
                      </a:lnTo>
                      <a:lnTo>
                        <a:pt x="204" y="138"/>
                      </a:lnTo>
                      <a:lnTo>
                        <a:pt x="202" y="138"/>
                      </a:lnTo>
                      <a:close/>
                      <a:moveTo>
                        <a:pt x="208" y="140"/>
                      </a:moveTo>
                      <a:lnTo>
                        <a:pt x="208" y="140"/>
                      </a:lnTo>
                      <a:lnTo>
                        <a:pt x="210" y="140"/>
                      </a:lnTo>
                      <a:lnTo>
                        <a:pt x="208" y="140"/>
                      </a:lnTo>
                      <a:close/>
                      <a:moveTo>
                        <a:pt x="192" y="128"/>
                      </a:moveTo>
                      <a:lnTo>
                        <a:pt x="192" y="128"/>
                      </a:lnTo>
                      <a:lnTo>
                        <a:pt x="192" y="130"/>
                      </a:lnTo>
                      <a:lnTo>
                        <a:pt x="194" y="130"/>
                      </a:lnTo>
                      <a:lnTo>
                        <a:pt x="194" y="128"/>
                      </a:lnTo>
                      <a:lnTo>
                        <a:pt x="192" y="128"/>
                      </a:lnTo>
                      <a:close/>
                      <a:moveTo>
                        <a:pt x="214" y="140"/>
                      </a:moveTo>
                      <a:lnTo>
                        <a:pt x="214" y="140"/>
                      </a:lnTo>
                      <a:close/>
                      <a:moveTo>
                        <a:pt x="218" y="136"/>
                      </a:moveTo>
                      <a:lnTo>
                        <a:pt x="216" y="136"/>
                      </a:lnTo>
                      <a:lnTo>
                        <a:pt x="216" y="138"/>
                      </a:lnTo>
                      <a:lnTo>
                        <a:pt x="218" y="138"/>
                      </a:lnTo>
                      <a:lnTo>
                        <a:pt x="220" y="138"/>
                      </a:lnTo>
                      <a:lnTo>
                        <a:pt x="220" y="136"/>
                      </a:lnTo>
                      <a:lnTo>
                        <a:pt x="218" y="136"/>
                      </a:lnTo>
                      <a:close/>
                      <a:moveTo>
                        <a:pt x="98" y="326"/>
                      </a:moveTo>
                      <a:lnTo>
                        <a:pt x="96" y="324"/>
                      </a:lnTo>
                      <a:lnTo>
                        <a:pt x="94" y="326"/>
                      </a:lnTo>
                      <a:lnTo>
                        <a:pt x="96" y="328"/>
                      </a:lnTo>
                      <a:lnTo>
                        <a:pt x="94" y="330"/>
                      </a:lnTo>
                      <a:lnTo>
                        <a:pt x="96" y="332"/>
                      </a:lnTo>
                      <a:lnTo>
                        <a:pt x="98" y="334"/>
                      </a:lnTo>
                      <a:lnTo>
                        <a:pt x="96" y="338"/>
                      </a:lnTo>
                      <a:lnTo>
                        <a:pt x="98" y="338"/>
                      </a:lnTo>
                      <a:lnTo>
                        <a:pt x="98" y="336"/>
                      </a:lnTo>
                      <a:lnTo>
                        <a:pt x="98" y="334"/>
                      </a:lnTo>
                      <a:lnTo>
                        <a:pt x="100" y="334"/>
                      </a:lnTo>
                      <a:lnTo>
                        <a:pt x="100" y="336"/>
                      </a:lnTo>
                      <a:lnTo>
                        <a:pt x="100" y="338"/>
                      </a:lnTo>
                      <a:lnTo>
                        <a:pt x="102" y="336"/>
                      </a:lnTo>
                      <a:lnTo>
                        <a:pt x="102" y="338"/>
                      </a:lnTo>
                      <a:lnTo>
                        <a:pt x="104" y="338"/>
                      </a:lnTo>
                      <a:lnTo>
                        <a:pt x="106" y="338"/>
                      </a:lnTo>
                      <a:lnTo>
                        <a:pt x="104" y="336"/>
                      </a:lnTo>
                      <a:lnTo>
                        <a:pt x="104" y="334"/>
                      </a:lnTo>
                      <a:lnTo>
                        <a:pt x="104" y="332"/>
                      </a:lnTo>
                      <a:lnTo>
                        <a:pt x="104" y="330"/>
                      </a:lnTo>
                      <a:lnTo>
                        <a:pt x="102" y="328"/>
                      </a:lnTo>
                      <a:lnTo>
                        <a:pt x="98" y="330"/>
                      </a:lnTo>
                      <a:lnTo>
                        <a:pt x="98" y="328"/>
                      </a:lnTo>
                      <a:lnTo>
                        <a:pt x="98" y="326"/>
                      </a:lnTo>
                      <a:close/>
                      <a:moveTo>
                        <a:pt x="96" y="338"/>
                      </a:moveTo>
                      <a:lnTo>
                        <a:pt x="96" y="338"/>
                      </a:lnTo>
                      <a:close/>
                      <a:moveTo>
                        <a:pt x="80" y="286"/>
                      </a:moveTo>
                      <a:lnTo>
                        <a:pt x="80" y="284"/>
                      </a:lnTo>
                      <a:lnTo>
                        <a:pt x="78" y="284"/>
                      </a:lnTo>
                      <a:lnTo>
                        <a:pt x="76" y="284"/>
                      </a:lnTo>
                      <a:lnTo>
                        <a:pt x="76" y="286"/>
                      </a:lnTo>
                      <a:lnTo>
                        <a:pt x="74" y="286"/>
                      </a:lnTo>
                      <a:lnTo>
                        <a:pt x="72" y="286"/>
                      </a:lnTo>
                      <a:lnTo>
                        <a:pt x="70" y="288"/>
                      </a:lnTo>
                      <a:lnTo>
                        <a:pt x="68" y="288"/>
                      </a:lnTo>
                      <a:lnTo>
                        <a:pt x="66" y="290"/>
                      </a:lnTo>
                      <a:lnTo>
                        <a:pt x="66" y="292"/>
                      </a:lnTo>
                      <a:lnTo>
                        <a:pt x="68" y="294"/>
                      </a:lnTo>
                      <a:lnTo>
                        <a:pt x="70" y="292"/>
                      </a:lnTo>
                      <a:lnTo>
                        <a:pt x="72" y="292"/>
                      </a:lnTo>
                      <a:lnTo>
                        <a:pt x="70" y="296"/>
                      </a:lnTo>
                      <a:lnTo>
                        <a:pt x="72" y="296"/>
                      </a:lnTo>
                      <a:lnTo>
                        <a:pt x="74" y="296"/>
                      </a:lnTo>
                      <a:lnTo>
                        <a:pt x="74" y="298"/>
                      </a:lnTo>
                      <a:lnTo>
                        <a:pt x="72" y="300"/>
                      </a:lnTo>
                      <a:lnTo>
                        <a:pt x="72" y="302"/>
                      </a:lnTo>
                      <a:lnTo>
                        <a:pt x="74" y="300"/>
                      </a:lnTo>
                      <a:lnTo>
                        <a:pt x="76" y="300"/>
                      </a:lnTo>
                      <a:lnTo>
                        <a:pt x="82" y="298"/>
                      </a:lnTo>
                      <a:lnTo>
                        <a:pt x="82" y="296"/>
                      </a:lnTo>
                      <a:lnTo>
                        <a:pt x="82" y="294"/>
                      </a:lnTo>
                      <a:lnTo>
                        <a:pt x="84" y="292"/>
                      </a:lnTo>
                      <a:lnTo>
                        <a:pt x="84" y="290"/>
                      </a:lnTo>
                      <a:lnTo>
                        <a:pt x="82" y="290"/>
                      </a:lnTo>
                      <a:lnTo>
                        <a:pt x="80" y="288"/>
                      </a:lnTo>
                      <a:lnTo>
                        <a:pt x="80" y="286"/>
                      </a:lnTo>
                      <a:close/>
                      <a:moveTo>
                        <a:pt x="166" y="170"/>
                      </a:moveTo>
                      <a:lnTo>
                        <a:pt x="166" y="170"/>
                      </a:lnTo>
                      <a:lnTo>
                        <a:pt x="166" y="164"/>
                      </a:lnTo>
                      <a:lnTo>
                        <a:pt x="164" y="164"/>
                      </a:lnTo>
                      <a:lnTo>
                        <a:pt x="164" y="168"/>
                      </a:lnTo>
                      <a:lnTo>
                        <a:pt x="164" y="170"/>
                      </a:lnTo>
                      <a:lnTo>
                        <a:pt x="166" y="170"/>
                      </a:lnTo>
                      <a:close/>
                      <a:moveTo>
                        <a:pt x="222" y="98"/>
                      </a:moveTo>
                      <a:lnTo>
                        <a:pt x="222" y="98"/>
                      </a:lnTo>
                      <a:lnTo>
                        <a:pt x="220" y="98"/>
                      </a:lnTo>
                      <a:lnTo>
                        <a:pt x="222" y="98"/>
                      </a:lnTo>
                      <a:close/>
                      <a:moveTo>
                        <a:pt x="226" y="86"/>
                      </a:moveTo>
                      <a:lnTo>
                        <a:pt x="226" y="88"/>
                      </a:lnTo>
                      <a:lnTo>
                        <a:pt x="228" y="88"/>
                      </a:lnTo>
                      <a:lnTo>
                        <a:pt x="228" y="86"/>
                      </a:lnTo>
                      <a:lnTo>
                        <a:pt x="226" y="86"/>
                      </a:lnTo>
                      <a:close/>
                      <a:moveTo>
                        <a:pt x="212" y="82"/>
                      </a:moveTo>
                      <a:lnTo>
                        <a:pt x="212" y="82"/>
                      </a:lnTo>
                      <a:lnTo>
                        <a:pt x="214" y="82"/>
                      </a:lnTo>
                      <a:lnTo>
                        <a:pt x="214" y="80"/>
                      </a:lnTo>
                      <a:lnTo>
                        <a:pt x="208" y="80"/>
                      </a:lnTo>
                      <a:lnTo>
                        <a:pt x="208" y="82"/>
                      </a:lnTo>
                      <a:lnTo>
                        <a:pt x="212" y="82"/>
                      </a:lnTo>
                      <a:close/>
                      <a:moveTo>
                        <a:pt x="230" y="264"/>
                      </a:moveTo>
                      <a:lnTo>
                        <a:pt x="228" y="264"/>
                      </a:lnTo>
                      <a:lnTo>
                        <a:pt x="228" y="266"/>
                      </a:lnTo>
                      <a:lnTo>
                        <a:pt x="230" y="266"/>
                      </a:lnTo>
                      <a:lnTo>
                        <a:pt x="230" y="264"/>
                      </a:lnTo>
                      <a:close/>
                    </a:path>
                  </a:pathLst>
                </a:custGeom>
                <a:gradFill flip="none" rotWithShape="1">
                  <a:gsLst>
                    <a:gs pos="50000">
                      <a:sysClr val="window" lastClr="FFFFFF">
                        <a:lumMod val="95000"/>
                      </a:sysClr>
                    </a:gs>
                    <a:gs pos="68000">
                      <a:sysClr val="windowText" lastClr="000000">
                        <a:lumMod val="50000"/>
                        <a:lumOff val="50000"/>
                      </a:sysClr>
                    </a:gs>
                    <a:gs pos="100000">
                      <a:sysClr val="windowText" lastClr="000000">
                        <a:lumMod val="65000"/>
                        <a:lumOff val="35000"/>
                      </a:sysClr>
                    </a:gs>
                    <a:gs pos="38000">
                      <a:sysClr val="window" lastClr="FFFFFF"/>
                    </a:gs>
                  </a:gsLst>
                  <a:path path="circle">
                    <a:fillToRect l="50000" t="50000" r="50000" b="50000"/>
                  </a:path>
                  <a:tileRect/>
                </a:gradFill>
                <a:ln w="9525">
                  <a:noFill/>
                  <a:miter lim="800000"/>
                  <a:headEnd/>
                  <a:tailEnd/>
                </a:ln>
              </p:spPr>
              <p:txBody>
                <a:bodyPr anchor="ctr">
                  <a:prstTxWarp prst="textNoShape">
                    <a:avLst/>
                  </a:prstTxWarp>
                </a:bodyPr>
                <a:lstStyle/>
                <a:p>
                  <a:pPr algn="ctr"/>
                  <a:endParaRPr lang="en-US" u="sng">
                    <a:solidFill>
                      <a:srgbClr val="FFFFFF"/>
                    </a:solidFill>
                    <a:latin typeface="Calibri" pitchFamily="-84" charset="0"/>
                  </a:endParaRPr>
                </a:p>
              </p:txBody>
            </p:sp>
            <p:sp>
              <p:nvSpPr>
                <p:cNvPr id="324" name="Ellipse 45"/>
                <p:cNvSpPr>
                  <a:spLocks noChangeArrowheads="1"/>
                </p:cNvSpPr>
                <p:nvPr/>
              </p:nvSpPr>
              <p:spPr bwMode="auto">
                <a:xfrm rot="21374326" flipH="1">
                  <a:off x="5752028" y="3199494"/>
                  <a:ext cx="2742413" cy="2244216"/>
                </a:xfrm>
                <a:prstGeom prst="ellipse">
                  <a:avLst/>
                </a:prstGeom>
                <a:gradFill rotWithShape="1">
                  <a:gsLst>
                    <a:gs pos="0">
                      <a:srgbClr val="FFFCF9">
                        <a:alpha val="76999"/>
                      </a:srgbClr>
                    </a:gs>
                    <a:gs pos="100000">
                      <a:srgbClr val="FFFFFF">
                        <a:alpha val="0"/>
                      </a:srgbClr>
                    </a:gs>
                  </a:gsLst>
                  <a:lin ang="5400000"/>
                </a:gradFill>
                <a:ln w="9525">
                  <a:noFill/>
                  <a:round/>
                  <a:headEnd/>
                  <a:tailEnd/>
                </a:ln>
                <a:effectLst>
                  <a:softEdge rad="50800"/>
                </a:effectLst>
              </p:spPr>
              <p:txBody>
                <a:bodyPr anchor="ctr">
                  <a:prstTxWarp prst="textNoShape">
                    <a:avLst/>
                  </a:prstTxWarp>
                </a:bodyPr>
                <a:lstStyle/>
                <a:p>
                  <a:pPr algn="ctr"/>
                  <a:endParaRPr lang="en-US" u="sng">
                    <a:solidFill>
                      <a:srgbClr val="FFFFFF"/>
                    </a:solidFill>
                    <a:latin typeface="Calibri" pitchFamily="-84" charset="0"/>
                  </a:endParaRPr>
                </a:p>
              </p:txBody>
            </p:sp>
          </p:grpSp>
          <p:sp>
            <p:nvSpPr>
              <p:cNvPr id="316" name="Oval 315"/>
              <p:cNvSpPr/>
              <p:nvPr/>
            </p:nvSpPr>
            <p:spPr>
              <a:xfrm>
                <a:off x="3005842" y="28575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7" name="Oval 316"/>
              <p:cNvSpPr/>
              <p:nvPr/>
            </p:nvSpPr>
            <p:spPr>
              <a:xfrm>
                <a:off x="3886200" y="2209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8" name="Oval 317"/>
              <p:cNvSpPr/>
              <p:nvPr/>
            </p:nvSpPr>
            <p:spPr>
              <a:xfrm>
                <a:off x="4876800" y="17526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19" name="Oval 318"/>
              <p:cNvSpPr/>
              <p:nvPr/>
            </p:nvSpPr>
            <p:spPr>
              <a:xfrm>
                <a:off x="3962400" y="1828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sp>
            <p:nvSpPr>
              <p:cNvPr id="320" name="Oval 319"/>
              <p:cNvSpPr/>
              <p:nvPr/>
            </p:nvSpPr>
            <p:spPr>
              <a:xfrm>
                <a:off x="5943600" y="2971800"/>
                <a:ext cx="381000" cy="381000"/>
              </a:xfrm>
              <a:prstGeom prst="ellipse">
                <a:avLst/>
              </a:prstGeom>
              <a:solidFill>
                <a:schemeClr val="bg1"/>
              </a:solidFill>
              <a:ln>
                <a:noFill/>
              </a:ln>
              <a:effectLst>
                <a:outerShdw blurRad="40000" dist="23000" dir="5400000" rotWithShape="0">
                  <a:srgbClr val="000000">
                    <a:alpha val="35000"/>
                  </a:srgbClr>
                </a:outerShdw>
                <a:softEdge rad="101600"/>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pitchFamily="-84" charset="-128"/>
                  <a:cs typeface="ＭＳ Ｐゴシック" pitchFamily="-84" charset="-128"/>
                </a:endParaRPr>
              </a:p>
            </p:txBody>
          </p:sp>
        </p:grpSp>
      </p:grpSp>
      <p:grpSp>
        <p:nvGrpSpPr>
          <p:cNvPr id="16" name="Group 150"/>
          <p:cNvGrpSpPr/>
          <p:nvPr/>
        </p:nvGrpSpPr>
        <p:grpSpPr>
          <a:xfrm>
            <a:off x="3795192" y="2771968"/>
            <a:ext cx="9108008" cy="3583472"/>
            <a:chOff x="2613521" y="1651004"/>
            <a:chExt cx="6832785" cy="2687604"/>
          </a:xfrm>
        </p:grpSpPr>
        <p:pic>
          <p:nvPicPr>
            <p:cNvPr id="326" name="Picture 9"/>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613521" y="1651004"/>
              <a:ext cx="2542544" cy="268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 name="Text Placeholder 19"/>
            <p:cNvSpPr txBox="1">
              <a:spLocks/>
            </p:cNvSpPr>
            <p:nvPr/>
          </p:nvSpPr>
          <p:spPr>
            <a:xfrm>
              <a:off x="6432969" y="1924030"/>
              <a:ext cx="3013337" cy="1010356"/>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Connected Enterprise</a:t>
              </a:r>
              <a:endParaRPr lang="en-US" sz="4600" b="1" dirty="0">
                <a:ln w="6350">
                  <a:noFill/>
                </a:ln>
              </a:endParaRPr>
            </a:p>
          </p:txBody>
        </p:sp>
      </p:grpSp>
      <p:grpSp>
        <p:nvGrpSpPr>
          <p:cNvPr id="17" name="Group 153"/>
          <p:cNvGrpSpPr/>
          <p:nvPr/>
        </p:nvGrpSpPr>
        <p:grpSpPr>
          <a:xfrm>
            <a:off x="3046412" y="2133600"/>
            <a:ext cx="11956310" cy="2817648"/>
            <a:chOff x="2998520" y="-548830"/>
            <a:chExt cx="8969568" cy="2113236"/>
          </a:xfrm>
        </p:grpSpPr>
        <p:grpSp>
          <p:nvGrpSpPr>
            <p:cNvPr id="18" name="Group 151"/>
            <p:cNvGrpSpPr/>
            <p:nvPr/>
          </p:nvGrpSpPr>
          <p:grpSpPr>
            <a:xfrm>
              <a:off x="2998520" y="-548830"/>
              <a:ext cx="8969568" cy="1851882"/>
              <a:chOff x="3579694" y="1968100"/>
              <a:chExt cx="6885079" cy="1499721"/>
            </a:xfrm>
          </p:grpSpPr>
          <p:grpSp>
            <p:nvGrpSpPr>
              <p:cNvPr id="19" name="woman"/>
              <p:cNvGrpSpPr/>
              <p:nvPr/>
            </p:nvGrpSpPr>
            <p:grpSpPr>
              <a:xfrm>
                <a:off x="3579694" y="1968100"/>
                <a:ext cx="682894" cy="545874"/>
                <a:chOff x="912123" y="1869010"/>
                <a:chExt cx="682894" cy="545874"/>
              </a:xfrm>
            </p:grpSpPr>
            <p:grpSp>
              <p:nvGrpSpPr>
                <p:cNvPr id="20" name="Group 5"/>
                <p:cNvGrpSpPr>
                  <a:grpSpLocks noChangeAspect="1"/>
                </p:cNvGrpSpPr>
                <p:nvPr/>
              </p:nvGrpSpPr>
              <p:grpSpPr bwMode="auto">
                <a:xfrm>
                  <a:off x="912123" y="2337628"/>
                  <a:ext cx="682894" cy="77256"/>
                  <a:chOff x="2574" y="1299"/>
                  <a:chExt cx="756" cy="85"/>
                </a:xfrm>
              </p:grpSpPr>
              <p:sp>
                <p:nvSpPr>
                  <p:cNvPr id="370" name="Line 8"/>
                  <p:cNvSpPr>
                    <a:spLocks noChangeShapeType="1"/>
                  </p:cNvSpPr>
                  <p:nvPr/>
                </p:nvSpPr>
                <p:spPr bwMode="auto">
                  <a:xfrm>
                    <a:off x="2574" y="1384"/>
                    <a:ext cx="0" cy="0"/>
                  </a:xfrm>
                  <a:prstGeom prst="line">
                    <a:avLst/>
                  </a:prstGeom>
                  <a:noFill/>
                  <a:ln w="10" cap="flat">
                    <a:solidFill>
                      <a:srgbClr val="9FA1A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1" name="Line 9"/>
                  <p:cNvSpPr>
                    <a:spLocks noChangeShapeType="1"/>
                  </p:cNvSpPr>
                  <p:nvPr/>
                </p:nvSpPr>
                <p:spPr bwMode="auto">
                  <a:xfrm>
                    <a:off x="3330" y="1299"/>
                    <a:ext cx="0" cy="0"/>
                  </a:xfrm>
                  <a:prstGeom prst="line">
                    <a:avLst/>
                  </a:prstGeom>
                  <a:noFill/>
                  <a:ln w="10" cap="flat">
                    <a:solidFill>
                      <a:srgbClr val="9FA1A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1" name="Group 63"/>
                <p:cNvGrpSpPr/>
                <p:nvPr/>
              </p:nvGrpSpPr>
              <p:grpSpPr>
                <a:xfrm>
                  <a:off x="1272923" y="1869010"/>
                  <a:ext cx="45719" cy="148890"/>
                  <a:chOff x="1102868" y="1877958"/>
                  <a:chExt cx="68263" cy="222304"/>
                </a:xfrm>
              </p:grpSpPr>
              <p:grpSp>
                <p:nvGrpSpPr>
                  <p:cNvPr id="22" name="Group 95"/>
                  <p:cNvGrpSpPr>
                    <a:grpSpLocks noChangeAspect="1"/>
                  </p:cNvGrpSpPr>
                  <p:nvPr/>
                </p:nvGrpSpPr>
                <p:grpSpPr bwMode="auto">
                  <a:xfrm>
                    <a:off x="1102868" y="1877958"/>
                    <a:ext cx="68263" cy="61912"/>
                    <a:chOff x="2858" y="1601"/>
                    <a:chExt cx="43" cy="39"/>
                  </a:xfrm>
                </p:grpSpPr>
                <p:sp>
                  <p:nvSpPr>
                    <p:cNvPr id="368" name="AutoShape 4"/>
                    <p:cNvSpPr>
                      <a:spLocks noChangeAspect="1" noChangeArrowheads="1" noTextEdit="1"/>
                    </p:cNvSpPr>
                    <p:nvPr/>
                  </p:nvSpPr>
                  <p:spPr bwMode="auto">
                    <a:xfrm>
                      <a:off x="2858" y="1603"/>
                      <a:ext cx="43"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9" name="Oval 6"/>
                    <p:cNvSpPr>
                      <a:spLocks noChangeArrowheads="1"/>
                    </p:cNvSpPr>
                    <p:nvPr/>
                  </p:nvSpPr>
                  <p:spPr bwMode="auto">
                    <a:xfrm>
                      <a:off x="2858" y="1601"/>
                      <a:ext cx="41"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3" name="Group 5"/>
                  <p:cNvGrpSpPr>
                    <a:grpSpLocks noChangeAspect="1"/>
                  </p:cNvGrpSpPr>
                  <p:nvPr/>
                </p:nvGrpSpPr>
                <p:grpSpPr bwMode="auto">
                  <a:xfrm>
                    <a:off x="1102868" y="2038350"/>
                    <a:ext cx="68263" cy="61912"/>
                    <a:chOff x="2858" y="1601"/>
                    <a:chExt cx="43" cy="39"/>
                  </a:xfrm>
                </p:grpSpPr>
                <p:sp>
                  <p:nvSpPr>
                    <p:cNvPr id="366" name="AutoShape 4"/>
                    <p:cNvSpPr>
                      <a:spLocks noChangeAspect="1" noChangeArrowheads="1" noTextEdit="1"/>
                    </p:cNvSpPr>
                    <p:nvPr/>
                  </p:nvSpPr>
                  <p:spPr bwMode="auto">
                    <a:xfrm>
                      <a:off x="2858" y="1603"/>
                      <a:ext cx="43" cy="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7" name="Oval 6"/>
                    <p:cNvSpPr>
                      <a:spLocks noChangeArrowheads="1"/>
                    </p:cNvSpPr>
                    <p:nvPr/>
                  </p:nvSpPr>
                  <p:spPr bwMode="auto">
                    <a:xfrm>
                      <a:off x="2858" y="1601"/>
                      <a:ext cx="41" cy="3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sp>
            <p:nvSpPr>
              <p:cNvPr id="361" name="Text Placeholder 19"/>
              <p:cNvSpPr txBox="1">
                <a:spLocks/>
              </p:cNvSpPr>
              <p:nvPr/>
            </p:nvSpPr>
            <p:spPr>
              <a:xfrm>
                <a:off x="6943267" y="2457468"/>
                <a:ext cx="3521506" cy="1010353"/>
              </a:xfrm>
              <a:prstGeom prst="rect">
                <a:avLst/>
              </a:prstGeom>
            </p:spPr>
            <p:txBody>
              <a:bodyPr vert="horz" lIns="0" tIns="0" rIns="0" bIns="0" rtlCol="0" anchor="ctr" anchorCtr="0">
                <a:noAutofit/>
              </a:bodyPr>
              <a:lstStyle>
                <a:lvl1pPr marL="228600" indent="-168275" algn="l" defTabSz="228600" rtl="0" eaLnBrk="1" latinLnBrk="0" hangingPunct="1">
                  <a:spcBef>
                    <a:spcPts val="0"/>
                  </a:spcBef>
                  <a:spcAft>
                    <a:spcPts val="600"/>
                  </a:spcAft>
                  <a:buClr>
                    <a:srgbClr val="FF0000"/>
                  </a:buClr>
                  <a:buSzPct val="85000"/>
                  <a:buFont typeface="Wingdings" pitchFamily="2" charset="2"/>
                  <a:buChar char="§"/>
                  <a:tabLst/>
                  <a:defRPr sz="2000" kern="1200">
                    <a:solidFill>
                      <a:schemeClr val="tx2"/>
                    </a:solidFill>
                    <a:latin typeface="Arial" pitchFamily="34" charset="0"/>
                    <a:ea typeface="+mn-ea"/>
                    <a:cs typeface="Arial" pitchFamily="34" charset="0"/>
                  </a:defRPr>
                </a:lvl1pPr>
                <a:lvl2pPr marL="6318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2pPr>
                <a:lvl3pPr marL="974725" indent="-174625" algn="l" defTabSz="228600" rtl="0" eaLnBrk="1" latinLnBrk="0" hangingPunct="1">
                  <a:spcBef>
                    <a:spcPts val="0"/>
                  </a:spcBef>
                  <a:spcAft>
                    <a:spcPts val="600"/>
                  </a:spcAft>
                  <a:buClr>
                    <a:srgbClr val="FF0000"/>
                  </a:buClr>
                  <a:buSzPct val="85000"/>
                  <a:buFont typeface="Wingdings" pitchFamily="2" charset="2"/>
                  <a:buChar char="§"/>
                  <a:defRPr sz="1800" kern="1200">
                    <a:solidFill>
                      <a:schemeClr val="tx2"/>
                    </a:solidFill>
                    <a:latin typeface="Arial" pitchFamily="34" charset="0"/>
                    <a:ea typeface="+mn-ea"/>
                    <a:cs typeface="Arial" pitchFamily="34" charset="0"/>
                  </a:defRPr>
                </a:lvl3pPr>
                <a:lvl4pPr marL="1431925" indent="-228600" algn="l" defTabSz="228600" rtl="0" eaLnBrk="1" latinLnBrk="0" hangingPunct="1">
                  <a:spcBef>
                    <a:spcPts val="0"/>
                  </a:spcBef>
                  <a:spcAft>
                    <a:spcPts val="600"/>
                  </a:spcAft>
                  <a:buSzPct val="85000"/>
                  <a:buFont typeface="Arial" pitchFamily="34" charset="0"/>
                  <a:buChar char="–"/>
                  <a:defRPr sz="1800" kern="1200">
                    <a:solidFill>
                      <a:schemeClr val="tx2"/>
                    </a:solidFill>
                    <a:latin typeface="Arial" pitchFamily="34" charset="0"/>
                    <a:ea typeface="+mn-ea"/>
                    <a:cs typeface="Arial" pitchFamily="34" charset="0"/>
                  </a:defRPr>
                </a:lvl4pPr>
                <a:lvl5pPr marL="1828800" indent="-168275" algn="l" defTabSz="914400" rtl="0" eaLnBrk="1" latinLnBrk="0" hangingPunct="1">
                  <a:spcBef>
                    <a:spcPts val="0"/>
                  </a:spcBef>
                  <a:spcAft>
                    <a:spcPts val="600"/>
                  </a:spcAft>
                  <a:buClr>
                    <a:srgbClr val="FF0000"/>
                  </a:buClr>
                  <a:buFont typeface="Arial" pitchFamily="34" charset="0"/>
                  <a:buChar char="»"/>
                  <a:defRPr sz="1400" kern="120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fontAlgn="base">
                  <a:lnSpc>
                    <a:spcPct val="90000"/>
                  </a:lnSpc>
                  <a:spcBef>
                    <a:spcPct val="0"/>
                  </a:spcBef>
                  <a:spcAft>
                    <a:spcPts val="2400"/>
                  </a:spcAft>
                  <a:buNone/>
                </a:pPr>
                <a:r>
                  <a:rPr lang="en-US" sz="4600" b="1" dirty="0" smtClean="0">
                    <a:ln w="6350">
                      <a:noFill/>
                    </a:ln>
                  </a:rPr>
                  <a:t>The </a:t>
                </a:r>
                <a:br>
                  <a:rPr lang="en-US" sz="4600" b="1" dirty="0" smtClean="0">
                    <a:ln w="6350">
                      <a:noFill/>
                    </a:ln>
                  </a:rPr>
                </a:br>
                <a:r>
                  <a:rPr lang="en-US" sz="4600" b="1" dirty="0" smtClean="0">
                    <a:ln w="6350">
                      <a:noFill/>
                    </a:ln>
                  </a:rPr>
                  <a:t>Connected</a:t>
                </a:r>
                <a:br>
                  <a:rPr lang="en-US" sz="4600" b="1" dirty="0" smtClean="0">
                    <a:ln w="6350">
                      <a:noFill/>
                    </a:ln>
                  </a:rPr>
                </a:br>
                <a:r>
                  <a:rPr lang="en-US" sz="4600" b="1" dirty="0" smtClean="0">
                    <a:ln w="6350">
                      <a:noFill/>
                    </a:ln>
                  </a:rPr>
                  <a:t>Consumer</a:t>
                </a:r>
                <a:endParaRPr lang="en-US" sz="4600" b="1" dirty="0">
                  <a:ln w="6350">
                    <a:noFill/>
                  </a:ln>
                </a:endParaRPr>
              </a:p>
            </p:txBody>
          </p:sp>
        </p:grpSp>
        <p:grpSp>
          <p:nvGrpSpPr>
            <p:cNvPr id="24" name="Group 105"/>
            <p:cNvGrpSpPr/>
            <p:nvPr/>
          </p:nvGrpSpPr>
          <p:grpSpPr bwMode="gray">
            <a:xfrm>
              <a:off x="4075546" y="-196272"/>
              <a:ext cx="1639454" cy="1760678"/>
              <a:chOff x="-180751" y="1587403"/>
              <a:chExt cx="3072807" cy="3124302"/>
            </a:xfrm>
          </p:grpSpPr>
          <p:grpSp>
            <p:nvGrpSpPr>
              <p:cNvPr id="25" name="Group 102"/>
              <p:cNvGrpSpPr/>
              <p:nvPr/>
            </p:nvGrpSpPr>
            <p:grpSpPr bwMode="gray">
              <a:xfrm>
                <a:off x="812996" y="1614401"/>
                <a:ext cx="920103" cy="3097301"/>
                <a:chOff x="-2397125" y="3413125"/>
                <a:chExt cx="385762" cy="1298575"/>
              </a:xfrm>
            </p:grpSpPr>
            <p:sp>
              <p:nvSpPr>
                <p:cNvPr id="349" name="Freeform 17"/>
                <p:cNvSpPr>
                  <a:spLocks/>
                </p:cNvSpPr>
                <p:nvPr/>
              </p:nvSpPr>
              <p:spPr bwMode="gray">
                <a:xfrm>
                  <a:off x="-2344738" y="3638550"/>
                  <a:ext cx="53975" cy="250825"/>
                </a:xfrm>
                <a:custGeom>
                  <a:avLst/>
                  <a:gdLst/>
                  <a:ahLst/>
                  <a:cxnLst>
                    <a:cxn ang="0">
                      <a:pos x="16" y="0"/>
                    </a:cxn>
                    <a:cxn ang="0">
                      <a:pos x="6" y="10"/>
                    </a:cxn>
                    <a:cxn ang="0">
                      <a:pos x="1" y="21"/>
                    </a:cxn>
                    <a:cxn ang="0">
                      <a:pos x="1" y="44"/>
                    </a:cxn>
                    <a:cxn ang="0">
                      <a:pos x="8" y="69"/>
                    </a:cxn>
                    <a:cxn ang="0">
                      <a:pos x="11" y="80"/>
                    </a:cxn>
                    <a:cxn ang="0">
                      <a:pos x="15" y="102"/>
                    </a:cxn>
                    <a:cxn ang="0">
                      <a:pos x="17" y="121"/>
                    </a:cxn>
                    <a:cxn ang="0">
                      <a:pos x="14" y="150"/>
                    </a:cxn>
                    <a:cxn ang="0">
                      <a:pos x="14" y="167"/>
                    </a:cxn>
                    <a:cxn ang="0">
                      <a:pos x="21" y="168"/>
                    </a:cxn>
                    <a:cxn ang="0">
                      <a:pos x="33" y="154"/>
                    </a:cxn>
                    <a:cxn ang="0">
                      <a:pos x="35" y="124"/>
                    </a:cxn>
                    <a:cxn ang="0">
                      <a:pos x="16" y="0"/>
                    </a:cxn>
                  </a:cxnLst>
                  <a:rect l="0" t="0" r="r" b="b"/>
                  <a:pathLst>
                    <a:path w="36" h="169">
                      <a:moveTo>
                        <a:pt x="16" y="0"/>
                      </a:moveTo>
                      <a:cubicBezTo>
                        <a:pt x="15" y="1"/>
                        <a:pt x="7" y="7"/>
                        <a:pt x="6" y="10"/>
                      </a:cubicBezTo>
                      <a:cubicBezTo>
                        <a:pt x="5" y="12"/>
                        <a:pt x="2" y="15"/>
                        <a:pt x="1" y="21"/>
                      </a:cubicBezTo>
                      <a:cubicBezTo>
                        <a:pt x="0" y="25"/>
                        <a:pt x="0" y="38"/>
                        <a:pt x="1" y="44"/>
                      </a:cubicBezTo>
                      <a:cubicBezTo>
                        <a:pt x="2" y="48"/>
                        <a:pt x="6" y="66"/>
                        <a:pt x="8" y="69"/>
                      </a:cubicBezTo>
                      <a:cubicBezTo>
                        <a:pt x="9" y="71"/>
                        <a:pt x="10" y="78"/>
                        <a:pt x="11" y="80"/>
                      </a:cubicBezTo>
                      <a:cubicBezTo>
                        <a:pt x="11" y="82"/>
                        <a:pt x="15" y="100"/>
                        <a:pt x="15" y="102"/>
                      </a:cubicBezTo>
                      <a:cubicBezTo>
                        <a:pt x="15" y="104"/>
                        <a:pt x="17" y="118"/>
                        <a:pt x="17" y="121"/>
                      </a:cubicBezTo>
                      <a:cubicBezTo>
                        <a:pt x="17" y="124"/>
                        <a:pt x="15" y="146"/>
                        <a:pt x="14" y="150"/>
                      </a:cubicBezTo>
                      <a:cubicBezTo>
                        <a:pt x="13" y="153"/>
                        <a:pt x="14" y="167"/>
                        <a:pt x="14" y="167"/>
                      </a:cubicBezTo>
                      <a:cubicBezTo>
                        <a:pt x="14" y="167"/>
                        <a:pt x="21" y="169"/>
                        <a:pt x="21" y="168"/>
                      </a:cubicBezTo>
                      <a:cubicBezTo>
                        <a:pt x="22" y="168"/>
                        <a:pt x="33" y="155"/>
                        <a:pt x="33" y="154"/>
                      </a:cubicBezTo>
                      <a:cubicBezTo>
                        <a:pt x="33" y="153"/>
                        <a:pt x="36" y="126"/>
                        <a:pt x="35" y="124"/>
                      </a:cubicBezTo>
                      <a:cubicBezTo>
                        <a:pt x="34" y="122"/>
                        <a:pt x="16" y="0"/>
                        <a:pt x="16"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0" name="Freeform 18"/>
                <p:cNvSpPr>
                  <a:spLocks/>
                </p:cNvSpPr>
                <p:nvPr/>
              </p:nvSpPr>
              <p:spPr bwMode="gray">
                <a:xfrm>
                  <a:off x="-2397125" y="4171950"/>
                  <a:ext cx="198438" cy="206375"/>
                </a:xfrm>
                <a:custGeom>
                  <a:avLst/>
                  <a:gdLst/>
                  <a:ahLst/>
                  <a:cxnLst>
                    <a:cxn ang="0">
                      <a:pos x="111" y="114"/>
                    </a:cxn>
                    <a:cxn ang="0">
                      <a:pos x="73" y="128"/>
                    </a:cxn>
                    <a:cxn ang="0">
                      <a:pos x="34" y="138"/>
                    </a:cxn>
                    <a:cxn ang="0">
                      <a:pos x="26" y="128"/>
                    </a:cxn>
                    <a:cxn ang="0">
                      <a:pos x="3" y="28"/>
                    </a:cxn>
                    <a:cxn ang="0">
                      <a:pos x="85" y="0"/>
                    </a:cxn>
                    <a:cxn ang="0">
                      <a:pos x="120" y="4"/>
                    </a:cxn>
                    <a:cxn ang="0">
                      <a:pos x="125" y="52"/>
                    </a:cxn>
                    <a:cxn ang="0">
                      <a:pos x="134" y="93"/>
                    </a:cxn>
                    <a:cxn ang="0">
                      <a:pos x="127" y="106"/>
                    </a:cxn>
                    <a:cxn ang="0">
                      <a:pos x="111" y="114"/>
                    </a:cxn>
                  </a:cxnLst>
                  <a:rect l="0" t="0" r="r" b="b"/>
                  <a:pathLst>
                    <a:path w="134" h="139">
                      <a:moveTo>
                        <a:pt x="111" y="114"/>
                      </a:moveTo>
                      <a:cubicBezTo>
                        <a:pt x="106" y="116"/>
                        <a:pt x="78" y="126"/>
                        <a:pt x="73" y="128"/>
                      </a:cubicBezTo>
                      <a:cubicBezTo>
                        <a:pt x="68" y="130"/>
                        <a:pt x="37" y="139"/>
                        <a:pt x="34" y="138"/>
                      </a:cubicBezTo>
                      <a:cubicBezTo>
                        <a:pt x="31" y="137"/>
                        <a:pt x="28" y="132"/>
                        <a:pt x="26" y="128"/>
                      </a:cubicBezTo>
                      <a:cubicBezTo>
                        <a:pt x="25" y="123"/>
                        <a:pt x="0" y="30"/>
                        <a:pt x="3" y="28"/>
                      </a:cubicBezTo>
                      <a:cubicBezTo>
                        <a:pt x="6" y="27"/>
                        <a:pt x="85" y="0"/>
                        <a:pt x="85" y="0"/>
                      </a:cubicBezTo>
                      <a:cubicBezTo>
                        <a:pt x="120" y="4"/>
                        <a:pt x="120" y="4"/>
                        <a:pt x="120" y="4"/>
                      </a:cubicBezTo>
                      <a:cubicBezTo>
                        <a:pt x="120" y="4"/>
                        <a:pt x="124" y="46"/>
                        <a:pt x="125" y="52"/>
                      </a:cubicBezTo>
                      <a:cubicBezTo>
                        <a:pt x="125" y="57"/>
                        <a:pt x="134" y="90"/>
                        <a:pt x="134" y="93"/>
                      </a:cubicBezTo>
                      <a:cubicBezTo>
                        <a:pt x="134" y="96"/>
                        <a:pt x="132" y="104"/>
                        <a:pt x="127" y="106"/>
                      </a:cubicBezTo>
                      <a:cubicBezTo>
                        <a:pt x="122" y="108"/>
                        <a:pt x="111" y="114"/>
                        <a:pt x="111" y="11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1" name="Freeform 19"/>
                <p:cNvSpPr>
                  <a:spLocks/>
                </p:cNvSpPr>
                <p:nvPr/>
              </p:nvSpPr>
              <p:spPr bwMode="gray">
                <a:xfrm>
                  <a:off x="-2200275" y="4194175"/>
                  <a:ext cx="184150" cy="407988"/>
                </a:xfrm>
                <a:custGeom>
                  <a:avLst/>
                  <a:gdLst/>
                  <a:ahLst/>
                  <a:cxnLst>
                    <a:cxn ang="0">
                      <a:pos x="0" y="2"/>
                    </a:cxn>
                    <a:cxn ang="0">
                      <a:pos x="2" y="39"/>
                    </a:cxn>
                    <a:cxn ang="0">
                      <a:pos x="12" y="90"/>
                    </a:cxn>
                    <a:cxn ang="0">
                      <a:pos x="32" y="128"/>
                    </a:cxn>
                    <a:cxn ang="0">
                      <a:pos x="45" y="150"/>
                    </a:cxn>
                    <a:cxn ang="0">
                      <a:pos x="68" y="177"/>
                    </a:cxn>
                    <a:cxn ang="0">
                      <a:pos x="73" y="196"/>
                    </a:cxn>
                    <a:cxn ang="0">
                      <a:pos x="80" y="219"/>
                    </a:cxn>
                    <a:cxn ang="0">
                      <a:pos x="90" y="255"/>
                    </a:cxn>
                    <a:cxn ang="0">
                      <a:pos x="99" y="275"/>
                    </a:cxn>
                    <a:cxn ang="0">
                      <a:pos x="110" y="275"/>
                    </a:cxn>
                    <a:cxn ang="0">
                      <a:pos x="122" y="258"/>
                    </a:cxn>
                    <a:cxn ang="0">
                      <a:pos x="125" y="245"/>
                    </a:cxn>
                    <a:cxn ang="0">
                      <a:pos x="118" y="226"/>
                    </a:cxn>
                    <a:cxn ang="0">
                      <a:pos x="109" y="202"/>
                    </a:cxn>
                    <a:cxn ang="0">
                      <a:pos x="94" y="180"/>
                    </a:cxn>
                    <a:cxn ang="0">
                      <a:pos x="88" y="145"/>
                    </a:cxn>
                    <a:cxn ang="0">
                      <a:pos x="78" y="104"/>
                    </a:cxn>
                    <a:cxn ang="0">
                      <a:pos x="62" y="83"/>
                    </a:cxn>
                    <a:cxn ang="0">
                      <a:pos x="59" y="56"/>
                    </a:cxn>
                    <a:cxn ang="0">
                      <a:pos x="58" y="0"/>
                    </a:cxn>
                    <a:cxn ang="0">
                      <a:pos x="0" y="2"/>
                    </a:cxn>
                  </a:cxnLst>
                  <a:rect l="0" t="0" r="r" b="b"/>
                  <a:pathLst>
                    <a:path w="125" h="275">
                      <a:moveTo>
                        <a:pt x="0" y="2"/>
                      </a:moveTo>
                      <a:cubicBezTo>
                        <a:pt x="0" y="2"/>
                        <a:pt x="1" y="30"/>
                        <a:pt x="2" y="39"/>
                      </a:cubicBezTo>
                      <a:cubicBezTo>
                        <a:pt x="3" y="48"/>
                        <a:pt x="7" y="82"/>
                        <a:pt x="12" y="90"/>
                      </a:cubicBezTo>
                      <a:cubicBezTo>
                        <a:pt x="16" y="97"/>
                        <a:pt x="30" y="122"/>
                        <a:pt x="32" y="128"/>
                      </a:cubicBezTo>
                      <a:cubicBezTo>
                        <a:pt x="32" y="128"/>
                        <a:pt x="40" y="143"/>
                        <a:pt x="45" y="150"/>
                      </a:cubicBezTo>
                      <a:cubicBezTo>
                        <a:pt x="50" y="157"/>
                        <a:pt x="67" y="174"/>
                        <a:pt x="68" y="177"/>
                      </a:cubicBezTo>
                      <a:cubicBezTo>
                        <a:pt x="70" y="180"/>
                        <a:pt x="72" y="192"/>
                        <a:pt x="73" y="196"/>
                      </a:cubicBezTo>
                      <a:cubicBezTo>
                        <a:pt x="74" y="201"/>
                        <a:pt x="78" y="215"/>
                        <a:pt x="80" y="219"/>
                      </a:cubicBezTo>
                      <a:cubicBezTo>
                        <a:pt x="82" y="223"/>
                        <a:pt x="89" y="249"/>
                        <a:pt x="90" y="255"/>
                      </a:cubicBezTo>
                      <a:cubicBezTo>
                        <a:pt x="91" y="260"/>
                        <a:pt x="99" y="275"/>
                        <a:pt x="99" y="275"/>
                      </a:cubicBezTo>
                      <a:cubicBezTo>
                        <a:pt x="110" y="275"/>
                        <a:pt x="110" y="275"/>
                        <a:pt x="110" y="275"/>
                      </a:cubicBezTo>
                      <a:cubicBezTo>
                        <a:pt x="122" y="258"/>
                        <a:pt x="122" y="258"/>
                        <a:pt x="122" y="258"/>
                      </a:cubicBezTo>
                      <a:cubicBezTo>
                        <a:pt x="125" y="245"/>
                        <a:pt x="125" y="245"/>
                        <a:pt x="125" y="245"/>
                      </a:cubicBezTo>
                      <a:cubicBezTo>
                        <a:pt x="118" y="226"/>
                        <a:pt x="118" y="226"/>
                        <a:pt x="118" y="226"/>
                      </a:cubicBezTo>
                      <a:cubicBezTo>
                        <a:pt x="109" y="202"/>
                        <a:pt x="109" y="202"/>
                        <a:pt x="109" y="202"/>
                      </a:cubicBezTo>
                      <a:cubicBezTo>
                        <a:pt x="109" y="202"/>
                        <a:pt x="95" y="184"/>
                        <a:pt x="94" y="180"/>
                      </a:cubicBezTo>
                      <a:cubicBezTo>
                        <a:pt x="93" y="176"/>
                        <a:pt x="90" y="152"/>
                        <a:pt x="88" y="145"/>
                      </a:cubicBezTo>
                      <a:cubicBezTo>
                        <a:pt x="87" y="138"/>
                        <a:pt x="86" y="124"/>
                        <a:pt x="78" y="104"/>
                      </a:cubicBezTo>
                      <a:cubicBezTo>
                        <a:pt x="74" y="94"/>
                        <a:pt x="64" y="86"/>
                        <a:pt x="62" y="83"/>
                      </a:cubicBezTo>
                      <a:cubicBezTo>
                        <a:pt x="59" y="81"/>
                        <a:pt x="59" y="69"/>
                        <a:pt x="59" y="56"/>
                      </a:cubicBezTo>
                      <a:cubicBezTo>
                        <a:pt x="59" y="43"/>
                        <a:pt x="58" y="0"/>
                        <a:pt x="58" y="0"/>
                      </a:cubicBezTo>
                      <a:lnTo>
                        <a:pt x="0"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2" name="Freeform 20"/>
                <p:cNvSpPr>
                  <a:spLocks/>
                </p:cNvSpPr>
                <p:nvPr/>
              </p:nvSpPr>
              <p:spPr bwMode="gray">
                <a:xfrm>
                  <a:off x="-2354263" y="4170363"/>
                  <a:ext cx="98425" cy="523875"/>
                </a:xfrm>
                <a:custGeom>
                  <a:avLst/>
                  <a:gdLst/>
                  <a:ahLst/>
                  <a:cxnLst>
                    <a:cxn ang="0">
                      <a:pos x="62" y="15"/>
                    </a:cxn>
                    <a:cxn ang="0">
                      <a:pos x="60" y="65"/>
                    </a:cxn>
                    <a:cxn ang="0">
                      <a:pos x="60" y="98"/>
                    </a:cxn>
                    <a:cxn ang="0">
                      <a:pos x="58" y="121"/>
                    </a:cxn>
                    <a:cxn ang="0">
                      <a:pos x="66" y="177"/>
                    </a:cxn>
                    <a:cxn ang="0">
                      <a:pos x="61" y="239"/>
                    </a:cxn>
                    <a:cxn ang="0">
                      <a:pos x="61" y="276"/>
                    </a:cxn>
                    <a:cxn ang="0">
                      <a:pos x="66" y="297"/>
                    </a:cxn>
                    <a:cxn ang="0">
                      <a:pos x="66" y="316"/>
                    </a:cxn>
                    <a:cxn ang="0">
                      <a:pos x="65" y="320"/>
                    </a:cxn>
                    <a:cxn ang="0">
                      <a:pos x="54" y="320"/>
                    </a:cxn>
                    <a:cxn ang="0">
                      <a:pos x="47" y="332"/>
                    </a:cxn>
                    <a:cxn ang="0">
                      <a:pos x="40" y="345"/>
                    </a:cxn>
                    <a:cxn ang="0">
                      <a:pos x="26" y="353"/>
                    </a:cxn>
                    <a:cxn ang="0">
                      <a:pos x="12" y="349"/>
                    </a:cxn>
                    <a:cxn ang="0">
                      <a:pos x="12" y="338"/>
                    </a:cxn>
                    <a:cxn ang="0">
                      <a:pos x="29" y="299"/>
                    </a:cxn>
                    <a:cxn ang="0">
                      <a:pos x="28" y="248"/>
                    </a:cxn>
                    <a:cxn ang="0">
                      <a:pos x="15" y="177"/>
                    </a:cxn>
                    <a:cxn ang="0">
                      <a:pos x="9" y="125"/>
                    </a:cxn>
                    <a:cxn ang="0">
                      <a:pos x="9" y="64"/>
                    </a:cxn>
                    <a:cxn ang="0">
                      <a:pos x="0" y="8"/>
                    </a:cxn>
                    <a:cxn ang="0">
                      <a:pos x="62" y="15"/>
                    </a:cxn>
                  </a:cxnLst>
                  <a:rect l="0" t="0" r="r" b="b"/>
                  <a:pathLst>
                    <a:path w="67" h="353">
                      <a:moveTo>
                        <a:pt x="62" y="15"/>
                      </a:moveTo>
                      <a:cubicBezTo>
                        <a:pt x="62" y="15"/>
                        <a:pt x="59" y="59"/>
                        <a:pt x="60" y="65"/>
                      </a:cubicBezTo>
                      <a:cubicBezTo>
                        <a:pt x="60" y="72"/>
                        <a:pt x="60" y="92"/>
                        <a:pt x="60" y="98"/>
                      </a:cubicBezTo>
                      <a:cubicBezTo>
                        <a:pt x="59" y="104"/>
                        <a:pt x="57" y="115"/>
                        <a:pt x="58" y="121"/>
                      </a:cubicBezTo>
                      <a:cubicBezTo>
                        <a:pt x="60" y="127"/>
                        <a:pt x="66" y="172"/>
                        <a:pt x="66" y="177"/>
                      </a:cubicBezTo>
                      <a:cubicBezTo>
                        <a:pt x="65" y="183"/>
                        <a:pt x="62" y="232"/>
                        <a:pt x="61" y="239"/>
                      </a:cubicBezTo>
                      <a:cubicBezTo>
                        <a:pt x="61" y="245"/>
                        <a:pt x="60" y="270"/>
                        <a:pt x="61" y="276"/>
                      </a:cubicBezTo>
                      <a:cubicBezTo>
                        <a:pt x="62" y="281"/>
                        <a:pt x="66" y="296"/>
                        <a:pt x="66" y="297"/>
                      </a:cubicBezTo>
                      <a:cubicBezTo>
                        <a:pt x="66" y="298"/>
                        <a:pt x="66" y="316"/>
                        <a:pt x="66" y="316"/>
                      </a:cubicBezTo>
                      <a:cubicBezTo>
                        <a:pt x="66" y="316"/>
                        <a:pt x="67" y="320"/>
                        <a:pt x="65" y="320"/>
                      </a:cubicBezTo>
                      <a:cubicBezTo>
                        <a:pt x="62" y="320"/>
                        <a:pt x="59" y="318"/>
                        <a:pt x="54" y="320"/>
                      </a:cubicBezTo>
                      <a:cubicBezTo>
                        <a:pt x="49" y="322"/>
                        <a:pt x="47" y="329"/>
                        <a:pt x="47" y="332"/>
                      </a:cubicBezTo>
                      <a:cubicBezTo>
                        <a:pt x="46" y="335"/>
                        <a:pt x="42" y="343"/>
                        <a:pt x="40" y="345"/>
                      </a:cubicBezTo>
                      <a:cubicBezTo>
                        <a:pt x="38" y="347"/>
                        <a:pt x="26" y="353"/>
                        <a:pt x="26" y="353"/>
                      </a:cubicBezTo>
                      <a:cubicBezTo>
                        <a:pt x="12" y="349"/>
                        <a:pt x="12" y="349"/>
                        <a:pt x="12" y="349"/>
                      </a:cubicBezTo>
                      <a:cubicBezTo>
                        <a:pt x="12" y="349"/>
                        <a:pt x="10" y="344"/>
                        <a:pt x="12" y="338"/>
                      </a:cubicBezTo>
                      <a:cubicBezTo>
                        <a:pt x="15" y="332"/>
                        <a:pt x="28" y="306"/>
                        <a:pt x="29" y="299"/>
                      </a:cubicBezTo>
                      <a:cubicBezTo>
                        <a:pt x="31" y="293"/>
                        <a:pt x="32" y="266"/>
                        <a:pt x="28" y="248"/>
                      </a:cubicBezTo>
                      <a:cubicBezTo>
                        <a:pt x="25" y="230"/>
                        <a:pt x="16" y="189"/>
                        <a:pt x="15" y="177"/>
                      </a:cubicBezTo>
                      <a:cubicBezTo>
                        <a:pt x="14" y="165"/>
                        <a:pt x="7" y="155"/>
                        <a:pt x="9" y="125"/>
                      </a:cubicBezTo>
                      <a:cubicBezTo>
                        <a:pt x="11" y="94"/>
                        <a:pt x="10" y="71"/>
                        <a:pt x="9" y="64"/>
                      </a:cubicBezTo>
                      <a:cubicBezTo>
                        <a:pt x="8" y="57"/>
                        <a:pt x="0" y="15"/>
                        <a:pt x="0" y="8"/>
                      </a:cubicBezTo>
                      <a:cubicBezTo>
                        <a:pt x="0" y="0"/>
                        <a:pt x="62" y="15"/>
                        <a:pt x="62"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3" name="Freeform 21"/>
                <p:cNvSpPr>
                  <a:spLocks/>
                </p:cNvSpPr>
                <p:nvPr/>
              </p:nvSpPr>
              <p:spPr bwMode="gray">
                <a:xfrm>
                  <a:off x="-2084388" y="4452938"/>
                  <a:ext cx="71438" cy="180975"/>
                </a:xfrm>
                <a:custGeom>
                  <a:avLst/>
                  <a:gdLst/>
                  <a:ahLst/>
                  <a:cxnLst>
                    <a:cxn ang="0">
                      <a:pos x="29" y="121"/>
                    </a:cxn>
                    <a:cxn ang="0">
                      <a:pos x="25" y="122"/>
                    </a:cxn>
                    <a:cxn ang="0">
                      <a:pos x="21" y="111"/>
                    </a:cxn>
                    <a:cxn ang="0">
                      <a:pos x="11" y="85"/>
                    </a:cxn>
                    <a:cxn ang="0">
                      <a:pos x="3" y="59"/>
                    </a:cxn>
                    <a:cxn ang="0">
                      <a:pos x="0" y="44"/>
                    </a:cxn>
                    <a:cxn ang="0">
                      <a:pos x="3" y="50"/>
                    </a:cxn>
                    <a:cxn ang="0">
                      <a:pos x="16" y="90"/>
                    </a:cxn>
                    <a:cxn ang="0">
                      <a:pos x="24" y="98"/>
                    </a:cxn>
                    <a:cxn ang="0">
                      <a:pos x="30" y="94"/>
                    </a:cxn>
                    <a:cxn ang="0">
                      <a:pos x="31" y="93"/>
                    </a:cxn>
                    <a:cxn ang="0">
                      <a:pos x="36" y="86"/>
                    </a:cxn>
                    <a:cxn ang="0">
                      <a:pos x="38" y="77"/>
                    </a:cxn>
                    <a:cxn ang="0">
                      <a:pos x="36" y="50"/>
                    </a:cxn>
                    <a:cxn ang="0">
                      <a:pos x="24" y="23"/>
                    </a:cxn>
                    <a:cxn ang="0">
                      <a:pos x="16" y="9"/>
                    </a:cxn>
                    <a:cxn ang="0">
                      <a:pos x="17" y="5"/>
                    </a:cxn>
                    <a:cxn ang="0">
                      <a:pos x="30" y="18"/>
                    </a:cxn>
                    <a:cxn ang="0">
                      <a:pos x="37" y="43"/>
                    </a:cxn>
                    <a:cxn ang="0">
                      <a:pos x="48" y="69"/>
                    </a:cxn>
                    <a:cxn ang="0">
                      <a:pos x="46" y="93"/>
                    </a:cxn>
                    <a:cxn ang="0">
                      <a:pos x="35" y="115"/>
                    </a:cxn>
                    <a:cxn ang="0">
                      <a:pos x="29" y="121"/>
                    </a:cxn>
                  </a:cxnLst>
                  <a:rect l="0" t="0" r="r" b="b"/>
                  <a:pathLst>
                    <a:path w="48" h="123">
                      <a:moveTo>
                        <a:pt x="29" y="121"/>
                      </a:moveTo>
                      <a:cubicBezTo>
                        <a:pt x="27" y="122"/>
                        <a:pt x="26" y="123"/>
                        <a:pt x="25" y="122"/>
                      </a:cubicBezTo>
                      <a:cubicBezTo>
                        <a:pt x="24" y="121"/>
                        <a:pt x="23" y="116"/>
                        <a:pt x="21" y="111"/>
                      </a:cubicBezTo>
                      <a:cubicBezTo>
                        <a:pt x="19" y="108"/>
                        <a:pt x="12" y="89"/>
                        <a:pt x="11" y="85"/>
                      </a:cubicBezTo>
                      <a:cubicBezTo>
                        <a:pt x="9" y="79"/>
                        <a:pt x="4" y="63"/>
                        <a:pt x="3" y="59"/>
                      </a:cubicBezTo>
                      <a:cubicBezTo>
                        <a:pt x="3" y="59"/>
                        <a:pt x="0" y="44"/>
                        <a:pt x="0" y="44"/>
                      </a:cubicBezTo>
                      <a:cubicBezTo>
                        <a:pt x="0" y="43"/>
                        <a:pt x="2" y="48"/>
                        <a:pt x="3" y="50"/>
                      </a:cubicBezTo>
                      <a:cubicBezTo>
                        <a:pt x="3" y="51"/>
                        <a:pt x="11" y="83"/>
                        <a:pt x="16" y="90"/>
                      </a:cubicBezTo>
                      <a:cubicBezTo>
                        <a:pt x="20" y="98"/>
                        <a:pt x="22" y="98"/>
                        <a:pt x="24" y="98"/>
                      </a:cubicBezTo>
                      <a:cubicBezTo>
                        <a:pt x="25" y="98"/>
                        <a:pt x="29" y="95"/>
                        <a:pt x="30" y="94"/>
                      </a:cubicBezTo>
                      <a:cubicBezTo>
                        <a:pt x="30" y="94"/>
                        <a:pt x="31" y="93"/>
                        <a:pt x="31" y="93"/>
                      </a:cubicBezTo>
                      <a:cubicBezTo>
                        <a:pt x="31" y="93"/>
                        <a:pt x="35" y="88"/>
                        <a:pt x="36" y="86"/>
                      </a:cubicBezTo>
                      <a:cubicBezTo>
                        <a:pt x="37" y="85"/>
                        <a:pt x="38" y="81"/>
                        <a:pt x="38" y="77"/>
                      </a:cubicBezTo>
                      <a:cubicBezTo>
                        <a:pt x="39" y="72"/>
                        <a:pt x="38" y="60"/>
                        <a:pt x="36" y="50"/>
                      </a:cubicBezTo>
                      <a:cubicBezTo>
                        <a:pt x="35" y="45"/>
                        <a:pt x="26" y="27"/>
                        <a:pt x="24" y="23"/>
                      </a:cubicBezTo>
                      <a:cubicBezTo>
                        <a:pt x="23" y="21"/>
                        <a:pt x="17" y="11"/>
                        <a:pt x="16" y="9"/>
                      </a:cubicBezTo>
                      <a:cubicBezTo>
                        <a:pt x="15" y="7"/>
                        <a:pt x="12" y="0"/>
                        <a:pt x="17" y="5"/>
                      </a:cubicBezTo>
                      <a:cubicBezTo>
                        <a:pt x="21" y="8"/>
                        <a:pt x="29" y="14"/>
                        <a:pt x="30" y="18"/>
                      </a:cubicBezTo>
                      <a:cubicBezTo>
                        <a:pt x="31" y="22"/>
                        <a:pt x="36" y="40"/>
                        <a:pt x="37" y="43"/>
                      </a:cubicBezTo>
                      <a:cubicBezTo>
                        <a:pt x="39" y="47"/>
                        <a:pt x="46" y="63"/>
                        <a:pt x="48" y="69"/>
                      </a:cubicBezTo>
                      <a:cubicBezTo>
                        <a:pt x="48" y="72"/>
                        <a:pt x="48" y="83"/>
                        <a:pt x="46" y="93"/>
                      </a:cubicBezTo>
                      <a:cubicBezTo>
                        <a:pt x="45" y="100"/>
                        <a:pt x="37" y="113"/>
                        <a:pt x="35" y="115"/>
                      </a:cubicBezTo>
                      <a:cubicBezTo>
                        <a:pt x="33" y="118"/>
                        <a:pt x="29" y="121"/>
                        <a:pt x="29" y="12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4" name="Freeform 22"/>
                <p:cNvSpPr>
                  <a:spLocks/>
                </p:cNvSpPr>
                <p:nvPr/>
              </p:nvSpPr>
              <p:spPr bwMode="gray">
                <a:xfrm>
                  <a:off x="-2360613" y="4606925"/>
                  <a:ext cx="109538" cy="104775"/>
                </a:xfrm>
                <a:custGeom>
                  <a:avLst/>
                  <a:gdLst/>
                  <a:ahLst/>
                  <a:cxnLst>
                    <a:cxn ang="0">
                      <a:pos x="26" y="70"/>
                    </a:cxn>
                    <a:cxn ang="0">
                      <a:pos x="11" y="71"/>
                    </a:cxn>
                    <a:cxn ang="0">
                      <a:pos x="1" y="69"/>
                    </a:cxn>
                    <a:cxn ang="0">
                      <a:pos x="8" y="52"/>
                    </a:cxn>
                    <a:cxn ang="0">
                      <a:pos x="24" y="27"/>
                    </a:cxn>
                    <a:cxn ang="0">
                      <a:pos x="20" y="38"/>
                    </a:cxn>
                    <a:cxn ang="0">
                      <a:pos x="18" y="51"/>
                    </a:cxn>
                    <a:cxn ang="0">
                      <a:pos x="38" y="46"/>
                    </a:cxn>
                    <a:cxn ang="0">
                      <a:pos x="44" y="42"/>
                    </a:cxn>
                    <a:cxn ang="0">
                      <a:pos x="49" y="36"/>
                    </a:cxn>
                    <a:cxn ang="0">
                      <a:pos x="54" y="29"/>
                    </a:cxn>
                    <a:cxn ang="0">
                      <a:pos x="60" y="19"/>
                    </a:cxn>
                    <a:cxn ang="0">
                      <a:pos x="69" y="0"/>
                    </a:cxn>
                    <a:cxn ang="0">
                      <a:pos x="74" y="11"/>
                    </a:cxn>
                    <a:cxn ang="0">
                      <a:pos x="72" y="22"/>
                    </a:cxn>
                    <a:cxn ang="0">
                      <a:pos x="68" y="30"/>
                    </a:cxn>
                    <a:cxn ang="0">
                      <a:pos x="65" y="39"/>
                    </a:cxn>
                    <a:cxn ang="0">
                      <a:pos x="65" y="47"/>
                    </a:cxn>
                    <a:cxn ang="0">
                      <a:pos x="58" y="50"/>
                    </a:cxn>
                    <a:cxn ang="0">
                      <a:pos x="58" y="40"/>
                    </a:cxn>
                    <a:cxn ang="0">
                      <a:pos x="49" y="56"/>
                    </a:cxn>
                    <a:cxn ang="0">
                      <a:pos x="41" y="64"/>
                    </a:cxn>
                    <a:cxn ang="0">
                      <a:pos x="26" y="70"/>
                    </a:cxn>
                  </a:cxnLst>
                  <a:rect l="0" t="0" r="r" b="b"/>
                  <a:pathLst>
                    <a:path w="74" h="71">
                      <a:moveTo>
                        <a:pt x="26" y="70"/>
                      </a:moveTo>
                      <a:cubicBezTo>
                        <a:pt x="20" y="71"/>
                        <a:pt x="17" y="71"/>
                        <a:pt x="11" y="71"/>
                      </a:cubicBezTo>
                      <a:cubicBezTo>
                        <a:pt x="9" y="71"/>
                        <a:pt x="2" y="70"/>
                        <a:pt x="1" y="69"/>
                      </a:cubicBezTo>
                      <a:cubicBezTo>
                        <a:pt x="0" y="67"/>
                        <a:pt x="7" y="54"/>
                        <a:pt x="8" y="52"/>
                      </a:cubicBezTo>
                      <a:cubicBezTo>
                        <a:pt x="9" y="50"/>
                        <a:pt x="23" y="29"/>
                        <a:pt x="24" y="27"/>
                      </a:cubicBezTo>
                      <a:cubicBezTo>
                        <a:pt x="27" y="23"/>
                        <a:pt x="21" y="34"/>
                        <a:pt x="20" y="38"/>
                      </a:cubicBezTo>
                      <a:cubicBezTo>
                        <a:pt x="20" y="41"/>
                        <a:pt x="16" y="50"/>
                        <a:pt x="18" y="51"/>
                      </a:cubicBezTo>
                      <a:cubicBezTo>
                        <a:pt x="20" y="52"/>
                        <a:pt x="36" y="47"/>
                        <a:pt x="38" y="46"/>
                      </a:cubicBezTo>
                      <a:cubicBezTo>
                        <a:pt x="40" y="46"/>
                        <a:pt x="43" y="44"/>
                        <a:pt x="44" y="42"/>
                      </a:cubicBezTo>
                      <a:cubicBezTo>
                        <a:pt x="46" y="40"/>
                        <a:pt x="47" y="39"/>
                        <a:pt x="49" y="36"/>
                      </a:cubicBezTo>
                      <a:cubicBezTo>
                        <a:pt x="51" y="34"/>
                        <a:pt x="53" y="31"/>
                        <a:pt x="54" y="29"/>
                      </a:cubicBezTo>
                      <a:cubicBezTo>
                        <a:pt x="57" y="26"/>
                        <a:pt x="58" y="22"/>
                        <a:pt x="60" y="19"/>
                      </a:cubicBezTo>
                      <a:cubicBezTo>
                        <a:pt x="66" y="9"/>
                        <a:pt x="68" y="0"/>
                        <a:pt x="69" y="0"/>
                      </a:cubicBezTo>
                      <a:cubicBezTo>
                        <a:pt x="71" y="0"/>
                        <a:pt x="74" y="7"/>
                        <a:pt x="74" y="11"/>
                      </a:cubicBezTo>
                      <a:cubicBezTo>
                        <a:pt x="74" y="14"/>
                        <a:pt x="73" y="19"/>
                        <a:pt x="72" y="22"/>
                      </a:cubicBezTo>
                      <a:cubicBezTo>
                        <a:pt x="71" y="24"/>
                        <a:pt x="70" y="27"/>
                        <a:pt x="68" y="30"/>
                      </a:cubicBezTo>
                      <a:cubicBezTo>
                        <a:pt x="65" y="34"/>
                        <a:pt x="65" y="37"/>
                        <a:pt x="65" y="39"/>
                      </a:cubicBezTo>
                      <a:cubicBezTo>
                        <a:pt x="65" y="41"/>
                        <a:pt x="67" y="47"/>
                        <a:pt x="65" y="47"/>
                      </a:cubicBezTo>
                      <a:cubicBezTo>
                        <a:pt x="64" y="48"/>
                        <a:pt x="59" y="51"/>
                        <a:pt x="58" y="50"/>
                      </a:cubicBezTo>
                      <a:cubicBezTo>
                        <a:pt x="58" y="48"/>
                        <a:pt x="59" y="39"/>
                        <a:pt x="58" y="40"/>
                      </a:cubicBezTo>
                      <a:cubicBezTo>
                        <a:pt x="57" y="40"/>
                        <a:pt x="50" y="52"/>
                        <a:pt x="49" y="56"/>
                      </a:cubicBezTo>
                      <a:cubicBezTo>
                        <a:pt x="48" y="58"/>
                        <a:pt x="46" y="61"/>
                        <a:pt x="41" y="64"/>
                      </a:cubicBezTo>
                      <a:cubicBezTo>
                        <a:pt x="34" y="68"/>
                        <a:pt x="26" y="70"/>
                        <a:pt x="26" y="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5" name="Freeform 23"/>
                <p:cNvSpPr>
                  <a:spLocks/>
                </p:cNvSpPr>
                <p:nvPr/>
              </p:nvSpPr>
              <p:spPr bwMode="gray">
                <a:xfrm>
                  <a:off x="-2281238" y="3454400"/>
                  <a:ext cx="122238" cy="187325"/>
                </a:xfrm>
                <a:custGeom>
                  <a:avLst/>
                  <a:gdLst/>
                  <a:ahLst/>
                  <a:cxnLst>
                    <a:cxn ang="0">
                      <a:pos x="6" y="118"/>
                    </a:cxn>
                    <a:cxn ang="0">
                      <a:pos x="0" y="66"/>
                    </a:cxn>
                    <a:cxn ang="0">
                      <a:pos x="1" y="30"/>
                    </a:cxn>
                    <a:cxn ang="0">
                      <a:pos x="13" y="6"/>
                    </a:cxn>
                    <a:cxn ang="0">
                      <a:pos x="25" y="0"/>
                    </a:cxn>
                    <a:cxn ang="0">
                      <a:pos x="49" y="0"/>
                    </a:cxn>
                    <a:cxn ang="0">
                      <a:pos x="71" y="24"/>
                    </a:cxn>
                    <a:cxn ang="0">
                      <a:pos x="77" y="46"/>
                    </a:cxn>
                    <a:cxn ang="0">
                      <a:pos x="53" y="98"/>
                    </a:cxn>
                    <a:cxn ang="0">
                      <a:pos x="6" y="118"/>
                    </a:cxn>
                  </a:cxnLst>
                  <a:rect l="0" t="0" r="r" b="b"/>
                  <a:pathLst>
                    <a:path w="77" h="118">
                      <a:moveTo>
                        <a:pt x="6" y="118"/>
                      </a:moveTo>
                      <a:lnTo>
                        <a:pt x="0" y="66"/>
                      </a:lnTo>
                      <a:lnTo>
                        <a:pt x="1" y="30"/>
                      </a:lnTo>
                      <a:lnTo>
                        <a:pt x="13" y="6"/>
                      </a:lnTo>
                      <a:lnTo>
                        <a:pt x="25" y="0"/>
                      </a:lnTo>
                      <a:lnTo>
                        <a:pt x="49" y="0"/>
                      </a:lnTo>
                      <a:lnTo>
                        <a:pt x="71" y="24"/>
                      </a:lnTo>
                      <a:lnTo>
                        <a:pt x="77" y="46"/>
                      </a:lnTo>
                      <a:lnTo>
                        <a:pt x="53" y="98"/>
                      </a:lnTo>
                      <a:lnTo>
                        <a:pt x="6"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6" name="Freeform 24"/>
                <p:cNvSpPr>
                  <a:spLocks/>
                </p:cNvSpPr>
                <p:nvPr/>
              </p:nvSpPr>
              <p:spPr bwMode="gray">
                <a:xfrm>
                  <a:off x="-2368550" y="3552825"/>
                  <a:ext cx="276225" cy="679450"/>
                </a:xfrm>
                <a:custGeom>
                  <a:avLst/>
                  <a:gdLst/>
                  <a:ahLst/>
                  <a:cxnLst>
                    <a:cxn ang="0">
                      <a:pos x="90" y="444"/>
                    </a:cxn>
                    <a:cxn ang="0">
                      <a:pos x="63" y="440"/>
                    </a:cxn>
                    <a:cxn ang="0">
                      <a:pos x="33" y="430"/>
                    </a:cxn>
                    <a:cxn ang="0">
                      <a:pos x="8" y="430"/>
                    </a:cxn>
                    <a:cxn ang="0">
                      <a:pos x="0" y="420"/>
                    </a:cxn>
                    <a:cxn ang="0">
                      <a:pos x="10" y="309"/>
                    </a:cxn>
                    <a:cxn ang="0">
                      <a:pos x="16" y="275"/>
                    </a:cxn>
                    <a:cxn ang="0">
                      <a:pos x="27" y="226"/>
                    </a:cxn>
                    <a:cxn ang="0">
                      <a:pos x="38" y="202"/>
                    </a:cxn>
                    <a:cxn ang="0">
                      <a:pos x="34" y="175"/>
                    </a:cxn>
                    <a:cxn ang="0">
                      <a:pos x="25" y="153"/>
                    </a:cxn>
                    <a:cxn ang="0">
                      <a:pos x="31" y="134"/>
                    </a:cxn>
                    <a:cxn ang="0">
                      <a:pos x="29" y="84"/>
                    </a:cxn>
                    <a:cxn ang="0">
                      <a:pos x="30" y="59"/>
                    </a:cxn>
                    <a:cxn ang="0">
                      <a:pos x="51" y="46"/>
                    </a:cxn>
                    <a:cxn ang="0">
                      <a:pos x="60" y="36"/>
                    </a:cxn>
                    <a:cxn ang="0">
                      <a:pos x="64" y="25"/>
                    </a:cxn>
                    <a:cxn ang="0">
                      <a:pos x="70" y="26"/>
                    </a:cxn>
                    <a:cxn ang="0">
                      <a:pos x="70" y="42"/>
                    </a:cxn>
                    <a:cxn ang="0">
                      <a:pos x="91" y="46"/>
                    </a:cxn>
                    <a:cxn ang="0">
                      <a:pos x="119" y="29"/>
                    </a:cxn>
                    <a:cxn ang="0">
                      <a:pos x="131" y="0"/>
                    </a:cxn>
                    <a:cxn ang="0">
                      <a:pos x="155" y="1"/>
                    </a:cxn>
                    <a:cxn ang="0">
                      <a:pos x="179" y="35"/>
                    </a:cxn>
                    <a:cxn ang="0">
                      <a:pos x="175" y="56"/>
                    </a:cxn>
                    <a:cxn ang="0">
                      <a:pos x="161" y="98"/>
                    </a:cxn>
                    <a:cxn ang="0">
                      <a:pos x="170" y="189"/>
                    </a:cxn>
                    <a:cxn ang="0">
                      <a:pos x="158" y="248"/>
                    </a:cxn>
                    <a:cxn ang="0">
                      <a:pos x="182" y="355"/>
                    </a:cxn>
                    <a:cxn ang="0">
                      <a:pos x="185" y="424"/>
                    </a:cxn>
                    <a:cxn ang="0">
                      <a:pos x="177" y="458"/>
                    </a:cxn>
                    <a:cxn ang="0">
                      <a:pos x="142" y="452"/>
                    </a:cxn>
                    <a:cxn ang="0">
                      <a:pos x="108" y="445"/>
                    </a:cxn>
                    <a:cxn ang="0">
                      <a:pos x="90" y="444"/>
                    </a:cxn>
                  </a:cxnLst>
                  <a:rect l="0" t="0" r="r" b="b"/>
                  <a:pathLst>
                    <a:path w="186" h="458">
                      <a:moveTo>
                        <a:pt x="90" y="444"/>
                      </a:moveTo>
                      <a:cubicBezTo>
                        <a:pt x="86" y="443"/>
                        <a:pt x="70" y="443"/>
                        <a:pt x="63" y="440"/>
                      </a:cubicBezTo>
                      <a:cubicBezTo>
                        <a:pt x="55" y="438"/>
                        <a:pt x="40" y="431"/>
                        <a:pt x="33" y="430"/>
                      </a:cubicBezTo>
                      <a:cubicBezTo>
                        <a:pt x="26" y="429"/>
                        <a:pt x="11" y="430"/>
                        <a:pt x="8" y="430"/>
                      </a:cubicBezTo>
                      <a:cubicBezTo>
                        <a:pt x="4" y="430"/>
                        <a:pt x="0" y="426"/>
                        <a:pt x="0" y="420"/>
                      </a:cubicBezTo>
                      <a:cubicBezTo>
                        <a:pt x="0" y="414"/>
                        <a:pt x="8" y="322"/>
                        <a:pt x="10" y="309"/>
                      </a:cubicBezTo>
                      <a:cubicBezTo>
                        <a:pt x="10" y="309"/>
                        <a:pt x="13" y="285"/>
                        <a:pt x="16" y="275"/>
                      </a:cubicBezTo>
                      <a:cubicBezTo>
                        <a:pt x="18" y="266"/>
                        <a:pt x="24" y="233"/>
                        <a:pt x="27" y="226"/>
                      </a:cubicBezTo>
                      <a:cubicBezTo>
                        <a:pt x="30" y="219"/>
                        <a:pt x="36" y="208"/>
                        <a:pt x="38" y="202"/>
                      </a:cubicBezTo>
                      <a:cubicBezTo>
                        <a:pt x="39" y="197"/>
                        <a:pt x="37" y="178"/>
                        <a:pt x="34" y="175"/>
                      </a:cubicBezTo>
                      <a:cubicBezTo>
                        <a:pt x="31" y="171"/>
                        <a:pt x="25" y="159"/>
                        <a:pt x="25" y="153"/>
                      </a:cubicBezTo>
                      <a:cubicBezTo>
                        <a:pt x="26" y="146"/>
                        <a:pt x="30" y="139"/>
                        <a:pt x="31" y="134"/>
                      </a:cubicBezTo>
                      <a:cubicBezTo>
                        <a:pt x="31" y="128"/>
                        <a:pt x="29" y="91"/>
                        <a:pt x="29" y="84"/>
                      </a:cubicBezTo>
                      <a:cubicBezTo>
                        <a:pt x="29" y="78"/>
                        <a:pt x="27" y="63"/>
                        <a:pt x="30" y="59"/>
                      </a:cubicBezTo>
                      <a:cubicBezTo>
                        <a:pt x="32" y="55"/>
                        <a:pt x="47" y="49"/>
                        <a:pt x="51" y="46"/>
                      </a:cubicBezTo>
                      <a:cubicBezTo>
                        <a:pt x="55" y="43"/>
                        <a:pt x="58" y="40"/>
                        <a:pt x="60" y="36"/>
                      </a:cubicBezTo>
                      <a:cubicBezTo>
                        <a:pt x="62" y="33"/>
                        <a:pt x="61" y="26"/>
                        <a:pt x="64" y="25"/>
                      </a:cubicBezTo>
                      <a:cubicBezTo>
                        <a:pt x="66" y="23"/>
                        <a:pt x="70" y="24"/>
                        <a:pt x="70" y="26"/>
                      </a:cubicBezTo>
                      <a:cubicBezTo>
                        <a:pt x="70" y="28"/>
                        <a:pt x="67" y="38"/>
                        <a:pt x="70" y="42"/>
                      </a:cubicBezTo>
                      <a:cubicBezTo>
                        <a:pt x="74" y="46"/>
                        <a:pt x="87" y="49"/>
                        <a:pt x="91" y="46"/>
                      </a:cubicBezTo>
                      <a:cubicBezTo>
                        <a:pt x="95" y="43"/>
                        <a:pt x="119" y="29"/>
                        <a:pt x="119" y="29"/>
                      </a:cubicBezTo>
                      <a:cubicBezTo>
                        <a:pt x="131" y="0"/>
                        <a:pt x="131" y="0"/>
                        <a:pt x="131" y="0"/>
                      </a:cubicBezTo>
                      <a:cubicBezTo>
                        <a:pt x="155" y="1"/>
                        <a:pt x="155" y="1"/>
                        <a:pt x="155" y="1"/>
                      </a:cubicBezTo>
                      <a:cubicBezTo>
                        <a:pt x="179" y="35"/>
                        <a:pt x="179" y="35"/>
                        <a:pt x="179" y="35"/>
                      </a:cubicBezTo>
                      <a:cubicBezTo>
                        <a:pt x="175" y="56"/>
                        <a:pt x="175" y="56"/>
                        <a:pt x="175" y="56"/>
                      </a:cubicBezTo>
                      <a:cubicBezTo>
                        <a:pt x="161" y="98"/>
                        <a:pt x="161" y="98"/>
                        <a:pt x="161" y="98"/>
                      </a:cubicBezTo>
                      <a:cubicBezTo>
                        <a:pt x="170" y="189"/>
                        <a:pt x="170" y="189"/>
                        <a:pt x="170" y="189"/>
                      </a:cubicBezTo>
                      <a:cubicBezTo>
                        <a:pt x="170" y="189"/>
                        <a:pt x="157" y="235"/>
                        <a:pt x="158" y="248"/>
                      </a:cubicBezTo>
                      <a:cubicBezTo>
                        <a:pt x="159" y="261"/>
                        <a:pt x="179" y="331"/>
                        <a:pt x="182" y="355"/>
                      </a:cubicBezTo>
                      <a:cubicBezTo>
                        <a:pt x="182" y="361"/>
                        <a:pt x="186" y="416"/>
                        <a:pt x="185" y="424"/>
                      </a:cubicBezTo>
                      <a:cubicBezTo>
                        <a:pt x="184" y="432"/>
                        <a:pt x="185" y="458"/>
                        <a:pt x="177" y="458"/>
                      </a:cubicBezTo>
                      <a:cubicBezTo>
                        <a:pt x="170" y="458"/>
                        <a:pt x="152" y="455"/>
                        <a:pt x="142" y="452"/>
                      </a:cubicBezTo>
                      <a:cubicBezTo>
                        <a:pt x="131" y="449"/>
                        <a:pt x="111" y="446"/>
                        <a:pt x="108" y="445"/>
                      </a:cubicBezTo>
                      <a:cubicBezTo>
                        <a:pt x="105" y="444"/>
                        <a:pt x="90" y="444"/>
                        <a:pt x="90" y="444"/>
                      </a:cubicBezTo>
                      <a:close/>
                    </a:path>
                  </a:pathLst>
                </a:custGeom>
                <a:solidFill>
                  <a:schemeClr val="accent1"/>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57" name="Freeform 25"/>
                <p:cNvSpPr>
                  <a:spLocks/>
                </p:cNvSpPr>
                <p:nvPr/>
              </p:nvSpPr>
              <p:spPr bwMode="gray">
                <a:xfrm>
                  <a:off x="-2239963" y="3529013"/>
                  <a:ext cx="82550" cy="101600"/>
                </a:xfrm>
                <a:custGeom>
                  <a:avLst/>
                  <a:gdLst/>
                  <a:ahLst/>
                  <a:cxnLst>
                    <a:cxn ang="0">
                      <a:pos x="19" y="63"/>
                    </a:cxn>
                    <a:cxn ang="0">
                      <a:pos x="10" y="67"/>
                    </a:cxn>
                    <a:cxn ang="0">
                      <a:pos x="0" y="52"/>
                    </a:cxn>
                    <a:cxn ang="0">
                      <a:pos x="3" y="44"/>
                    </a:cxn>
                    <a:cxn ang="0">
                      <a:pos x="47" y="0"/>
                    </a:cxn>
                    <a:cxn ang="0">
                      <a:pos x="56" y="10"/>
                    </a:cxn>
                    <a:cxn ang="0">
                      <a:pos x="55" y="18"/>
                    </a:cxn>
                    <a:cxn ang="0">
                      <a:pos x="37" y="42"/>
                    </a:cxn>
                    <a:cxn ang="0">
                      <a:pos x="19" y="63"/>
                    </a:cxn>
                  </a:cxnLst>
                  <a:rect l="0" t="0" r="r" b="b"/>
                  <a:pathLst>
                    <a:path w="56" h="68">
                      <a:moveTo>
                        <a:pt x="19" y="63"/>
                      </a:moveTo>
                      <a:cubicBezTo>
                        <a:pt x="19" y="63"/>
                        <a:pt x="12" y="68"/>
                        <a:pt x="10" y="67"/>
                      </a:cubicBezTo>
                      <a:cubicBezTo>
                        <a:pt x="8" y="66"/>
                        <a:pt x="1" y="56"/>
                        <a:pt x="0" y="52"/>
                      </a:cubicBezTo>
                      <a:cubicBezTo>
                        <a:pt x="0" y="47"/>
                        <a:pt x="1" y="46"/>
                        <a:pt x="3" y="44"/>
                      </a:cubicBezTo>
                      <a:cubicBezTo>
                        <a:pt x="5" y="41"/>
                        <a:pt x="47" y="0"/>
                        <a:pt x="47" y="0"/>
                      </a:cubicBezTo>
                      <a:cubicBezTo>
                        <a:pt x="56" y="10"/>
                        <a:pt x="56" y="10"/>
                        <a:pt x="56" y="10"/>
                      </a:cubicBezTo>
                      <a:cubicBezTo>
                        <a:pt x="55" y="18"/>
                        <a:pt x="55" y="18"/>
                        <a:pt x="55" y="18"/>
                      </a:cubicBezTo>
                      <a:cubicBezTo>
                        <a:pt x="37" y="42"/>
                        <a:pt x="37" y="42"/>
                        <a:pt x="37" y="42"/>
                      </a:cubicBezTo>
                      <a:lnTo>
                        <a:pt x="19"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8" name="Freeform 26"/>
                <p:cNvSpPr>
                  <a:spLocks/>
                </p:cNvSpPr>
                <p:nvPr/>
              </p:nvSpPr>
              <p:spPr bwMode="gray">
                <a:xfrm>
                  <a:off x="-2311401" y="3413125"/>
                  <a:ext cx="300038" cy="338138"/>
                </a:xfrm>
                <a:custGeom>
                  <a:avLst/>
                  <a:gdLst/>
                  <a:ahLst/>
                  <a:cxnLst>
                    <a:cxn ang="0">
                      <a:pos x="144" y="226"/>
                    </a:cxn>
                    <a:cxn ang="0">
                      <a:pos x="151" y="227"/>
                    </a:cxn>
                    <a:cxn ang="0">
                      <a:pos x="167" y="219"/>
                    </a:cxn>
                    <a:cxn ang="0">
                      <a:pos x="186" y="196"/>
                    </a:cxn>
                    <a:cxn ang="0">
                      <a:pos x="200" y="155"/>
                    </a:cxn>
                    <a:cxn ang="0">
                      <a:pos x="196" y="130"/>
                    </a:cxn>
                    <a:cxn ang="0">
                      <a:pos x="168" y="117"/>
                    </a:cxn>
                    <a:cxn ang="0">
                      <a:pos x="125" y="73"/>
                    </a:cxn>
                    <a:cxn ang="0">
                      <a:pos x="90" y="9"/>
                    </a:cxn>
                    <a:cxn ang="0">
                      <a:pos x="66" y="0"/>
                    </a:cxn>
                    <a:cxn ang="0">
                      <a:pos x="44" y="10"/>
                    </a:cxn>
                    <a:cxn ang="0">
                      <a:pos x="24" y="38"/>
                    </a:cxn>
                    <a:cxn ang="0">
                      <a:pos x="19" y="77"/>
                    </a:cxn>
                    <a:cxn ang="0">
                      <a:pos x="15" y="104"/>
                    </a:cxn>
                    <a:cxn ang="0">
                      <a:pos x="9" y="130"/>
                    </a:cxn>
                    <a:cxn ang="0">
                      <a:pos x="0" y="144"/>
                    </a:cxn>
                    <a:cxn ang="0">
                      <a:pos x="2" y="146"/>
                    </a:cxn>
                    <a:cxn ang="0">
                      <a:pos x="16" y="141"/>
                    </a:cxn>
                    <a:cxn ang="0">
                      <a:pos x="23" y="130"/>
                    </a:cxn>
                    <a:cxn ang="0">
                      <a:pos x="30" y="117"/>
                    </a:cxn>
                    <a:cxn ang="0">
                      <a:pos x="24" y="94"/>
                    </a:cxn>
                    <a:cxn ang="0">
                      <a:pos x="25" y="57"/>
                    </a:cxn>
                    <a:cxn ang="0">
                      <a:pos x="34" y="41"/>
                    </a:cxn>
                    <a:cxn ang="0">
                      <a:pos x="52" y="33"/>
                    </a:cxn>
                    <a:cxn ang="0">
                      <a:pos x="62" y="34"/>
                    </a:cxn>
                    <a:cxn ang="0">
                      <a:pos x="79" y="49"/>
                    </a:cxn>
                    <a:cxn ang="0">
                      <a:pos x="93" y="82"/>
                    </a:cxn>
                    <a:cxn ang="0">
                      <a:pos x="108" y="111"/>
                    </a:cxn>
                    <a:cxn ang="0">
                      <a:pos x="136" y="138"/>
                    </a:cxn>
                    <a:cxn ang="0">
                      <a:pos x="139" y="156"/>
                    </a:cxn>
                    <a:cxn ang="0">
                      <a:pos x="141" y="190"/>
                    </a:cxn>
                    <a:cxn ang="0">
                      <a:pos x="144" y="226"/>
                    </a:cxn>
                  </a:cxnLst>
                  <a:rect l="0" t="0" r="r" b="b"/>
                  <a:pathLst>
                    <a:path w="203" h="227">
                      <a:moveTo>
                        <a:pt x="144" y="226"/>
                      </a:moveTo>
                      <a:cubicBezTo>
                        <a:pt x="144" y="226"/>
                        <a:pt x="148" y="227"/>
                        <a:pt x="151" y="227"/>
                      </a:cubicBezTo>
                      <a:cubicBezTo>
                        <a:pt x="154" y="227"/>
                        <a:pt x="164" y="222"/>
                        <a:pt x="167" y="219"/>
                      </a:cubicBezTo>
                      <a:cubicBezTo>
                        <a:pt x="170" y="216"/>
                        <a:pt x="183" y="201"/>
                        <a:pt x="186" y="196"/>
                      </a:cubicBezTo>
                      <a:cubicBezTo>
                        <a:pt x="191" y="187"/>
                        <a:pt x="198" y="162"/>
                        <a:pt x="200" y="155"/>
                      </a:cubicBezTo>
                      <a:cubicBezTo>
                        <a:pt x="201" y="149"/>
                        <a:pt x="203" y="136"/>
                        <a:pt x="196" y="130"/>
                      </a:cubicBezTo>
                      <a:cubicBezTo>
                        <a:pt x="189" y="124"/>
                        <a:pt x="182" y="122"/>
                        <a:pt x="168" y="117"/>
                      </a:cubicBezTo>
                      <a:cubicBezTo>
                        <a:pt x="157" y="113"/>
                        <a:pt x="130" y="83"/>
                        <a:pt x="125" y="73"/>
                      </a:cubicBezTo>
                      <a:cubicBezTo>
                        <a:pt x="120" y="63"/>
                        <a:pt x="98" y="14"/>
                        <a:pt x="90" y="9"/>
                      </a:cubicBezTo>
                      <a:cubicBezTo>
                        <a:pt x="82" y="4"/>
                        <a:pt x="72" y="0"/>
                        <a:pt x="66" y="0"/>
                      </a:cubicBezTo>
                      <a:cubicBezTo>
                        <a:pt x="61" y="0"/>
                        <a:pt x="50" y="4"/>
                        <a:pt x="44" y="10"/>
                      </a:cubicBezTo>
                      <a:cubicBezTo>
                        <a:pt x="39" y="15"/>
                        <a:pt x="29" y="23"/>
                        <a:pt x="24" y="38"/>
                      </a:cubicBezTo>
                      <a:cubicBezTo>
                        <a:pt x="21" y="45"/>
                        <a:pt x="19" y="72"/>
                        <a:pt x="19" y="77"/>
                      </a:cubicBezTo>
                      <a:cubicBezTo>
                        <a:pt x="19" y="83"/>
                        <a:pt x="16" y="97"/>
                        <a:pt x="15" y="104"/>
                      </a:cubicBezTo>
                      <a:cubicBezTo>
                        <a:pt x="14" y="112"/>
                        <a:pt x="11" y="124"/>
                        <a:pt x="9" y="130"/>
                      </a:cubicBezTo>
                      <a:cubicBezTo>
                        <a:pt x="6" y="135"/>
                        <a:pt x="0" y="143"/>
                        <a:pt x="0" y="144"/>
                      </a:cubicBezTo>
                      <a:cubicBezTo>
                        <a:pt x="0" y="146"/>
                        <a:pt x="1" y="147"/>
                        <a:pt x="2" y="146"/>
                      </a:cubicBezTo>
                      <a:cubicBezTo>
                        <a:pt x="3" y="146"/>
                        <a:pt x="14" y="143"/>
                        <a:pt x="16" y="141"/>
                      </a:cubicBezTo>
                      <a:cubicBezTo>
                        <a:pt x="18" y="139"/>
                        <a:pt x="23" y="132"/>
                        <a:pt x="23" y="130"/>
                      </a:cubicBezTo>
                      <a:cubicBezTo>
                        <a:pt x="24" y="128"/>
                        <a:pt x="30" y="119"/>
                        <a:pt x="30" y="117"/>
                      </a:cubicBezTo>
                      <a:cubicBezTo>
                        <a:pt x="29" y="115"/>
                        <a:pt x="25" y="100"/>
                        <a:pt x="24" y="94"/>
                      </a:cubicBezTo>
                      <a:cubicBezTo>
                        <a:pt x="24" y="86"/>
                        <a:pt x="25" y="61"/>
                        <a:pt x="25" y="57"/>
                      </a:cubicBezTo>
                      <a:cubicBezTo>
                        <a:pt x="26" y="49"/>
                        <a:pt x="31" y="44"/>
                        <a:pt x="34" y="41"/>
                      </a:cubicBezTo>
                      <a:cubicBezTo>
                        <a:pt x="38" y="37"/>
                        <a:pt x="47" y="33"/>
                        <a:pt x="52" y="33"/>
                      </a:cubicBezTo>
                      <a:cubicBezTo>
                        <a:pt x="54" y="33"/>
                        <a:pt x="58" y="33"/>
                        <a:pt x="62" y="34"/>
                      </a:cubicBezTo>
                      <a:cubicBezTo>
                        <a:pt x="65" y="36"/>
                        <a:pt x="75" y="43"/>
                        <a:pt x="79" y="49"/>
                      </a:cubicBezTo>
                      <a:cubicBezTo>
                        <a:pt x="84" y="57"/>
                        <a:pt x="91" y="80"/>
                        <a:pt x="93" y="82"/>
                      </a:cubicBezTo>
                      <a:cubicBezTo>
                        <a:pt x="95" y="84"/>
                        <a:pt x="105" y="108"/>
                        <a:pt x="108" y="111"/>
                      </a:cubicBezTo>
                      <a:cubicBezTo>
                        <a:pt x="110" y="114"/>
                        <a:pt x="135" y="137"/>
                        <a:pt x="136" y="138"/>
                      </a:cubicBezTo>
                      <a:cubicBezTo>
                        <a:pt x="137" y="139"/>
                        <a:pt x="139" y="156"/>
                        <a:pt x="139" y="156"/>
                      </a:cubicBezTo>
                      <a:cubicBezTo>
                        <a:pt x="141" y="190"/>
                        <a:pt x="141" y="190"/>
                        <a:pt x="141" y="190"/>
                      </a:cubicBezTo>
                      <a:lnTo>
                        <a:pt x="144" y="22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9" name="Freeform 27"/>
                <p:cNvSpPr>
                  <a:spLocks/>
                </p:cNvSpPr>
                <p:nvPr/>
              </p:nvSpPr>
              <p:spPr bwMode="gray">
                <a:xfrm>
                  <a:off x="-2236790" y="3552825"/>
                  <a:ext cx="149225" cy="314325"/>
                </a:xfrm>
                <a:custGeom>
                  <a:avLst/>
                  <a:gdLst/>
                  <a:ahLst/>
                  <a:cxnLst>
                    <a:cxn ang="0">
                      <a:pos x="66" y="212"/>
                    </a:cxn>
                    <a:cxn ang="0">
                      <a:pos x="60" y="209"/>
                    </a:cxn>
                    <a:cxn ang="0">
                      <a:pos x="47" y="187"/>
                    </a:cxn>
                    <a:cxn ang="0">
                      <a:pos x="32" y="160"/>
                    </a:cxn>
                    <a:cxn ang="0">
                      <a:pos x="16" y="116"/>
                    </a:cxn>
                    <a:cxn ang="0">
                      <a:pos x="9" y="93"/>
                    </a:cxn>
                    <a:cxn ang="0">
                      <a:pos x="5" y="75"/>
                    </a:cxn>
                    <a:cxn ang="0">
                      <a:pos x="8" y="60"/>
                    </a:cxn>
                    <a:cxn ang="0">
                      <a:pos x="13" y="50"/>
                    </a:cxn>
                    <a:cxn ang="0">
                      <a:pos x="14" y="43"/>
                    </a:cxn>
                    <a:cxn ang="0">
                      <a:pos x="13" y="34"/>
                    </a:cxn>
                    <a:cxn ang="0">
                      <a:pos x="4" y="27"/>
                    </a:cxn>
                    <a:cxn ang="0">
                      <a:pos x="1" y="23"/>
                    </a:cxn>
                    <a:cxn ang="0">
                      <a:pos x="4" y="21"/>
                    </a:cxn>
                    <a:cxn ang="0">
                      <a:pos x="12" y="23"/>
                    </a:cxn>
                    <a:cxn ang="0">
                      <a:pos x="18" y="30"/>
                    </a:cxn>
                    <a:cxn ang="0">
                      <a:pos x="21" y="38"/>
                    </a:cxn>
                    <a:cxn ang="0">
                      <a:pos x="23" y="37"/>
                    </a:cxn>
                    <a:cxn ang="0">
                      <a:pos x="23" y="29"/>
                    </a:cxn>
                    <a:cxn ang="0">
                      <a:pos x="18" y="22"/>
                    </a:cxn>
                    <a:cxn ang="0">
                      <a:pos x="11" y="19"/>
                    </a:cxn>
                    <a:cxn ang="0">
                      <a:pos x="7" y="17"/>
                    </a:cxn>
                    <a:cxn ang="0">
                      <a:pos x="10" y="14"/>
                    </a:cxn>
                    <a:cxn ang="0">
                      <a:pos x="18" y="15"/>
                    </a:cxn>
                    <a:cxn ang="0">
                      <a:pos x="26" y="19"/>
                    </a:cxn>
                    <a:cxn ang="0">
                      <a:pos x="29" y="23"/>
                    </a:cxn>
                    <a:cxn ang="0">
                      <a:pos x="27" y="18"/>
                    </a:cxn>
                    <a:cxn ang="0">
                      <a:pos x="18" y="13"/>
                    </a:cxn>
                    <a:cxn ang="0">
                      <a:pos x="13" y="10"/>
                    </a:cxn>
                    <a:cxn ang="0">
                      <a:pos x="17" y="9"/>
                    </a:cxn>
                    <a:cxn ang="0">
                      <a:pos x="27" y="12"/>
                    </a:cxn>
                    <a:cxn ang="0">
                      <a:pos x="33" y="16"/>
                    </a:cxn>
                    <a:cxn ang="0">
                      <a:pos x="34" y="12"/>
                    </a:cxn>
                    <a:cxn ang="0">
                      <a:pos x="34" y="3"/>
                    </a:cxn>
                    <a:cxn ang="0">
                      <a:pos x="35" y="0"/>
                    </a:cxn>
                    <a:cxn ang="0">
                      <a:pos x="39" y="4"/>
                    </a:cxn>
                    <a:cxn ang="0">
                      <a:pos x="42" y="23"/>
                    </a:cxn>
                    <a:cxn ang="0">
                      <a:pos x="42" y="48"/>
                    </a:cxn>
                    <a:cxn ang="0">
                      <a:pos x="32" y="68"/>
                    </a:cxn>
                    <a:cxn ang="0">
                      <a:pos x="30" y="83"/>
                    </a:cxn>
                    <a:cxn ang="0">
                      <a:pos x="46" y="118"/>
                    </a:cxn>
                    <a:cxn ang="0">
                      <a:pos x="58" y="132"/>
                    </a:cxn>
                    <a:cxn ang="0">
                      <a:pos x="56" y="110"/>
                    </a:cxn>
                    <a:cxn ang="0">
                      <a:pos x="59" y="97"/>
                    </a:cxn>
                    <a:cxn ang="0">
                      <a:pos x="55" y="85"/>
                    </a:cxn>
                    <a:cxn ang="0">
                      <a:pos x="61" y="56"/>
                    </a:cxn>
                    <a:cxn ang="0">
                      <a:pos x="74" y="42"/>
                    </a:cxn>
                    <a:cxn ang="0">
                      <a:pos x="75" y="42"/>
                    </a:cxn>
                    <a:cxn ang="0">
                      <a:pos x="84" y="43"/>
                    </a:cxn>
                    <a:cxn ang="0">
                      <a:pos x="99" y="61"/>
                    </a:cxn>
                    <a:cxn ang="0">
                      <a:pos x="101" y="85"/>
                    </a:cxn>
                    <a:cxn ang="0">
                      <a:pos x="101" y="117"/>
                    </a:cxn>
                    <a:cxn ang="0">
                      <a:pos x="96" y="149"/>
                    </a:cxn>
                    <a:cxn ang="0">
                      <a:pos x="91" y="175"/>
                    </a:cxn>
                    <a:cxn ang="0">
                      <a:pos x="86" y="194"/>
                    </a:cxn>
                    <a:cxn ang="0">
                      <a:pos x="77" y="206"/>
                    </a:cxn>
                    <a:cxn ang="0">
                      <a:pos x="70" y="211"/>
                    </a:cxn>
                    <a:cxn ang="0">
                      <a:pos x="66" y="212"/>
                    </a:cxn>
                  </a:cxnLst>
                  <a:rect l="0" t="0" r="r" b="b"/>
                  <a:pathLst>
                    <a:path w="101" h="212">
                      <a:moveTo>
                        <a:pt x="66" y="212"/>
                      </a:moveTo>
                      <a:cubicBezTo>
                        <a:pt x="65" y="212"/>
                        <a:pt x="63" y="212"/>
                        <a:pt x="60" y="209"/>
                      </a:cubicBezTo>
                      <a:cubicBezTo>
                        <a:pt x="58" y="207"/>
                        <a:pt x="49" y="189"/>
                        <a:pt x="47" y="187"/>
                      </a:cubicBezTo>
                      <a:cubicBezTo>
                        <a:pt x="46" y="185"/>
                        <a:pt x="33" y="164"/>
                        <a:pt x="32" y="160"/>
                      </a:cubicBezTo>
                      <a:cubicBezTo>
                        <a:pt x="30" y="156"/>
                        <a:pt x="17" y="120"/>
                        <a:pt x="16" y="116"/>
                      </a:cubicBezTo>
                      <a:cubicBezTo>
                        <a:pt x="15" y="112"/>
                        <a:pt x="10" y="96"/>
                        <a:pt x="9" y="93"/>
                      </a:cubicBezTo>
                      <a:cubicBezTo>
                        <a:pt x="9" y="91"/>
                        <a:pt x="5" y="80"/>
                        <a:pt x="5" y="75"/>
                      </a:cubicBezTo>
                      <a:cubicBezTo>
                        <a:pt x="5" y="70"/>
                        <a:pt x="6" y="65"/>
                        <a:pt x="8" y="60"/>
                      </a:cubicBezTo>
                      <a:cubicBezTo>
                        <a:pt x="10" y="54"/>
                        <a:pt x="13" y="52"/>
                        <a:pt x="13" y="50"/>
                      </a:cubicBezTo>
                      <a:cubicBezTo>
                        <a:pt x="13" y="48"/>
                        <a:pt x="14" y="45"/>
                        <a:pt x="14" y="43"/>
                      </a:cubicBezTo>
                      <a:cubicBezTo>
                        <a:pt x="14" y="41"/>
                        <a:pt x="14" y="37"/>
                        <a:pt x="13" y="34"/>
                      </a:cubicBezTo>
                      <a:cubicBezTo>
                        <a:pt x="11" y="31"/>
                        <a:pt x="6" y="29"/>
                        <a:pt x="4" y="27"/>
                      </a:cubicBezTo>
                      <a:cubicBezTo>
                        <a:pt x="3" y="26"/>
                        <a:pt x="0" y="24"/>
                        <a:pt x="1" y="23"/>
                      </a:cubicBezTo>
                      <a:cubicBezTo>
                        <a:pt x="2" y="22"/>
                        <a:pt x="3" y="21"/>
                        <a:pt x="4" y="21"/>
                      </a:cubicBezTo>
                      <a:cubicBezTo>
                        <a:pt x="6" y="21"/>
                        <a:pt x="11" y="22"/>
                        <a:pt x="12" y="23"/>
                      </a:cubicBezTo>
                      <a:cubicBezTo>
                        <a:pt x="13" y="25"/>
                        <a:pt x="17" y="28"/>
                        <a:pt x="18" y="30"/>
                      </a:cubicBezTo>
                      <a:cubicBezTo>
                        <a:pt x="19" y="33"/>
                        <a:pt x="20" y="38"/>
                        <a:pt x="21" y="38"/>
                      </a:cubicBezTo>
                      <a:cubicBezTo>
                        <a:pt x="21" y="38"/>
                        <a:pt x="22" y="39"/>
                        <a:pt x="23" y="37"/>
                      </a:cubicBezTo>
                      <a:cubicBezTo>
                        <a:pt x="24" y="36"/>
                        <a:pt x="25" y="32"/>
                        <a:pt x="23" y="29"/>
                      </a:cubicBezTo>
                      <a:cubicBezTo>
                        <a:pt x="22" y="26"/>
                        <a:pt x="20" y="23"/>
                        <a:pt x="18" y="22"/>
                      </a:cubicBezTo>
                      <a:cubicBezTo>
                        <a:pt x="16" y="21"/>
                        <a:pt x="13" y="20"/>
                        <a:pt x="11" y="19"/>
                      </a:cubicBezTo>
                      <a:cubicBezTo>
                        <a:pt x="9" y="19"/>
                        <a:pt x="6" y="18"/>
                        <a:pt x="7" y="17"/>
                      </a:cubicBezTo>
                      <a:cubicBezTo>
                        <a:pt x="7" y="15"/>
                        <a:pt x="9" y="14"/>
                        <a:pt x="10" y="14"/>
                      </a:cubicBezTo>
                      <a:cubicBezTo>
                        <a:pt x="12" y="14"/>
                        <a:pt x="17" y="15"/>
                        <a:pt x="18" y="15"/>
                      </a:cubicBezTo>
                      <a:cubicBezTo>
                        <a:pt x="19" y="15"/>
                        <a:pt x="24" y="18"/>
                        <a:pt x="26" y="19"/>
                      </a:cubicBezTo>
                      <a:cubicBezTo>
                        <a:pt x="27" y="21"/>
                        <a:pt x="29" y="23"/>
                        <a:pt x="29" y="23"/>
                      </a:cubicBezTo>
                      <a:cubicBezTo>
                        <a:pt x="30" y="23"/>
                        <a:pt x="28" y="19"/>
                        <a:pt x="27" y="18"/>
                      </a:cubicBezTo>
                      <a:cubicBezTo>
                        <a:pt x="25" y="17"/>
                        <a:pt x="19" y="13"/>
                        <a:pt x="18" y="13"/>
                      </a:cubicBezTo>
                      <a:cubicBezTo>
                        <a:pt x="17" y="13"/>
                        <a:pt x="12" y="11"/>
                        <a:pt x="13" y="10"/>
                      </a:cubicBezTo>
                      <a:cubicBezTo>
                        <a:pt x="14" y="9"/>
                        <a:pt x="15" y="8"/>
                        <a:pt x="17" y="9"/>
                      </a:cubicBezTo>
                      <a:cubicBezTo>
                        <a:pt x="20" y="9"/>
                        <a:pt x="26" y="11"/>
                        <a:pt x="27" y="12"/>
                      </a:cubicBezTo>
                      <a:cubicBezTo>
                        <a:pt x="29" y="13"/>
                        <a:pt x="33" y="16"/>
                        <a:pt x="33" y="16"/>
                      </a:cubicBezTo>
                      <a:cubicBezTo>
                        <a:pt x="33" y="16"/>
                        <a:pt x="34" y="15"/>
                        <a:pt x="34" y="12"/>
                      </a:cubicBezTo>
                      <a:cubicBezTo>
                        <a:pt x="34" y="10"/>
                        <a:pt x="34" y="4"/>
                        <a:pt x="34" y="3"/>
                      </a:cubicBezTo>
                      <a:cubicBezTo>
                        <a:pt x="34" y="2"/>
                        <a:pt x="34" y="0"/>
                        <a:pt x="35" y="0"/>
                      </a:cubicBezTo>
                      <a:cubicBezTo>
                        <a:pt x="36" y="0"/>
                        <a:pt x="38" y="1"/>
                        <a:pt x="39" y="4"/>
                      </a:cubicBezTo>
                      <a:cubicBezTo>
                        <a:pt x="39" y="6"/>
                        <a:pt x="42" y="19"/>
                        <a:pt x="42" y="23"/>
                      </a:cubicBezTo>
                      <a:cubicBezTo>
                        <a:pt x="42" y="26"/>
                        <a:pt x="43" y="44"/>
                        <a:pt x="42" y="48"/>
                      </a:cubicBezTo>
                      <a:cubicBezTo>
                        <a:pt x="42" y="52"/>
                        <a:pt x="33" y="66"/>
                        <a:pt x="32" y="68"/>
                      </a:cubicBezTo>
                      <a:cubicBezTo>
                        <a:pt x="32" y="70"/>
                        <a:pt x="28" y="77"/>
                        <a:pt x="30" y="83"/>
                      </a:cubicBezTo>
                      <a:cubicBezTo>
                        <a:pt x="32" y="89"/>
                        <a:pt x="44" y="115"/>
                        <a:pt x="46" y="118"/>
                      </a:cubicBezTo>
                      <a:cubicBezTo>
                        <a:pt x="49" y="120"/>
                        <a:pt x="58" y="134"/>
                        <a:pt x="58" y="132"/>
                      </a:cubicBezTo>
                      <a:cubicBezTo>
                        <a:pt x="58" y="130"/>
                        <a:pt x="56" y="123"/>
                        <a:pt x="56" y="110"/>
                      </a:cubicBezTo>
                      <a:cubicBezTo>
                        <a:pt x="56" y="102"/>
                        <a:pt x="59" y="100"/>
                        <a:pt x="59" y="97"/>
                      </a:cubicBezTo>
                      <a:cubicBezTo>
                        <a:pt x="59" y="94"/>
                        <a:pt x="55" y="87"/>
                        <a:pt x="55" y="85"/>
                      </a:cubicBezTo>
                      <a:cubicBezTo>
                        <a:pt x="55" y="73"/>
                        <a:pt x="58" y="63"/>
                        <a:pt x="61" y="56"/>
                      </a:cubicBezTo>
                      <a:cubicBezTo>
                        <a:pt x="66" y="44"/>
                        <a:pt x="73" y="43"/>
                        <a:pt x="74" y="42"/>
                      </a:cubicBezTo>
                      <a:cubicBezTo>
                        <a:pt x="75" y="42"/>
                        <a:pt x="73" y="43"/>
                        <a:pt x="75" y="42"/>
                      </a:cubicBezTo>
                      <a:cubicBezTo>
                        <a:pt x="76" y="41"/>
                        <a:pt x="81" y="41"/>
                        <a:pt x="84" y="43"/>
                      </a:cubicBezTo>
                      <a:cubicBezTo>
                        <a:pt x="88" y="45"/>
                        <a:pt x="97" y="53"/>
                        <a:pt x="99" y="61"/>
                      </a:cubicBezTo>
                      <a:cubicBezTo>
                        <a:pt x="101" y="68"/>
                        <a:pt x="101" y="80"/>
                        <a:pt x="101" y="85"/>
                      </a:cubicBezTo>
                      <a:cubicBezTo>
                        <a:pt x="101" y="90"/>
                        <a:pt x="101" y="110"/>
                        <a:pt x="101" y="117"/>
                      </a:cubicBezTo>
                      <a:cubicBezTo>
                        <a:pt x="101" y="124"/>
                        <a:pt x="97" y="145"/>
                        <a:pt x="96" y="149"/>
                      </a:cubicBezTo>
                      <a:cubicBezTo>
                        <a:pt x="95" y="154"/>
                        <a:pt x="91" y="171"/>
                        <a:pt x="91" y="175"/>
                      </a:cubicBezTo>
                      <a:cubicBezTo>
                        <a:pt x="91" y="180"/>
                        <a:pt x="87" y="190"/>
                        <a:pt x="86" y="194"/>
                      </a:cubicBezTo>
                      <a:cubicBezTo>
                        <a:pt x="84" y="198"/>
                        <a:pt x="80" y="203"/>
                        <a:pt x="77" y="206"/>
                      </a:cubicBezTo>
                      <a:cubicBezTo>
                        <a:pt x="75" y="209"/>
                        <a:pt x="71" y="211"/>
                        <a:pt x="70" y="211"/>
                      </a:cubicBezTo>
                      <a:cubicBezTo>
                        <a:pt x="69" y="211"/>
                        <a:pt x="66" y="212"/>
                        <a:pt x="66" y="21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104"/>
              <p:cNvGrpSpPr/>
              <p:nvPr/>
            </p:nvGrpSpPr>
            <p:grpSpPr bwMode="gray">
              <a:xfrm>
                <a:off x="1571368" y="1600657"/>
                <a:ext cx="1320688" cy="3111033"/>
                <a:chOff x="-1916113" y="3406775"/>
                <a:chExt cx="576263" cy="1304925"/>
              </a:xfrm>
            </p:grpSpPr>
            <p:sp>
              <p:nvSpPr>
                <p:cNvPr id="343" name="Freeform 28"/>
                <p:cNvSpPr>
                  <a:spLocks/>
                </p:cNvSpPr>
                <p:nvPr/>
              </p:nvSpPr>
              <p:spPr bwMode="gray">
                <a:xfrm>
                  <a:off x="-1716088" y="3406775"/>
                  <a:ext cx="147638" cy="249238"/>
                </a:xfrm>
                <a:custGeom>
                  <a:avLst/>
                  <a:gdLst/>
                  <a:ahLst/>
                  <a:cxnLst>
                    <a:cxn ang="0">
                      <a:pos x="23" y="132"/>
                    </a:cxn>
                    <a:cxn ang="0">
                      <a:pos x="25" y="125"/>
                    </a:cxn>
                    <a:cxn ang="0">
                      <a:pos x="11" y="117"/>
                    </a:cxn>
                    <a:cxn ang="0">
                      <a:pos x="2" y="95"/>
                    </a:cxn>
                    <a:cxn ang="0">
                      <a:pos x="1" y="75"/>
                    </a:cxn>
                    <a:cxn ang="0">
                      <a:pos x="1" y="51"/>
                    </a:cxn>
                    <a:cxn ang="0">
                      <a:pos x="4" y="28"/>
                    </a:cxn>
                    <a:cxn ang="0">
                      <a:pos x="9" y="7"/>
                    </a:cxn>
                    <a:cxn ang="0">
                      <a:pos x="37" y="1"/>
                    </a:cxn>
                    <a:cxn ang="0">
                      <a:pos x="66" y="4"/>
                    </a:cxn>
                    <a:cxn ang="0">
                      <a:pos x="95" y="30"/>
                    </a:cxn>
                    <a:cxn ang="0">
                      <a:pos x="96" y="74"/>
                    </a:cxn>
                    <a:cxn ang="0">
                      <a:pos x="85" y="100"/>
                    </a:cxn>
                    <a:cxn ang="0">
                      <a:pos x="85" y="113"/>
                    </a:cxn>
                    <a:cxn ang="0">
                      <a:pos x="72" y="149"/>
                    </a:cxn>
                    <a:cxn ang="0">
                      <a:pos x="57" y="168"/>
                    </a:cxn>
                    <a:cxn ang="0">
                      <a:pos x="39" y="159"/>
                    </a:cxn>
                    <a:cxn ang="0">
                      <a:pos x="23" y="132"/>
                    </a:cxn>
                  </a:cxnLst>
                  <a:rect l="0" t="0" r="r" b="b"/>
                  <a:pathLst>
                    <a:path w="99" h="168">
                      <a:moveTo>
                        <a:pt x="23" y="132"/>
                      </a:moveTo>
                      <a:cubicBezTo>
                        <a:pt x="25" y="125"/>
                        <a:pt x="25" y="125"/>
                        <a:pt x="25" y="125"/>
                      </a:cubicBezTo>
                      <a:cubicBezTo>
                        <a:pt x="25" y="125"/>
                        <a:pt x="18" y="122"/>
                        <a:pt x="11" y="117"/>
                      </a:cubicBezTo>
                      <a:cubicBezTo>
                        <a:pt x="6" y="112"/>
                        <a:pt x="3" y="99"/>
                        <a:pt x="2" y="95"/>
                      </a:cubicBezTo>
                      <a:cubicBezTo>
                        <a:pt x="1" y="89"/>
                        <a:pt x="1" y="84"/>
                        <a:pt x="1" y="75"/>
                      </a:cubicBezTo>
                      <a:cubicBezTo>
                        <a:pt x="1" y="75"/>
                        <a:pt x="0" y="58"/>
                        <a:pt x="1" y="51"/>
                      </a:cubicBezTo>
                      <a:cubicBezTo>
                        <a:pt x="4" y="39"/>
                        <a:pt x="5" y="32"/>
                        <a:pt x="4" y="28"/>
                      </a:cubicBezTo>
                      <a:cubicBezTo>
                        <a:pt x="4" y="24"/>
                        <a:pt x="1" y="9"/>
                        <a:pt x="9" y="7"/>
                      </a:cubicBezTo>
                      <a:cubicBezTo>
                        <a:pt x="17" y="5"/>
                        <a:pt x="30" y="1"/>
                        <a:pt x="37" y="1"/>
                      </a:cubicBezTo>
                      <a:cubicBezTo>
                        <a:pt x="43" y="1"/>
                        <a:pt x="51" y="0"/>
                        <a:pt x="66" y="4"/>
                      </a:cubicBezTo>
                      <a:cubicBezTo>
                        <a:pt x="71" y="5"/>
                        <a:pt x="93" y="19"/>
                        <a:pt x="95" y="30"/>
                      </a:cubicBezTo>
                      <a:cubicBezTo>
                        <a:pt x="98" y="42"/>
                        <a:pt x="99" y="63"/>
                        <a:pt x="96" y="74"/>
                      </a:cubicBezTo>
                      <a:cubicBezTo>
                        <a:pt x="93" y="85"/>
                        <a:pt x="88" y="96"/>
                        <a:pt x="85" y="100"/>
                      </a:cubicBezTo>
                      <a:cubicBezTo>
                        <a:pt x="82" y="104"/>
                        <a:pt x="85" y="109"/>
                        <a:pt x="85" y="113"/>
                      </a:cubicBezTo>
                      <a:cubicBezTo>
                        <a:pt x="84" y="119"/>
                        <a:pt x="72" y="149"/>
                        <a:pt x="72" y="149"/>
                      </a:cubicBezTo>
                      <a:cubicBezTo>
                        <a:pt x="57" y="168"/>
                        <a:pt x="57" y="168"/>
                        <a:pt x="57" y="168"/>
                      </a:cubicBezTo>
                      <a:cubicBezTo>
                        <a:pt x="39" y="159"/>
                        <a:pt x="39" y="159"/>
                        <a:pt x="39" y="159"/>
                      </a:cubicBezTo>
                      <a:lnTo>
                        <a:pt x="23" y="1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4" name="Freeform 29"/>
                <p:cNvSpPr>
                  <a:spLocks/>
                </p:cNvSpPr>
                <p:nvPr/>
              </p:nvSpPr>
              <p:spPr bwMode="gray">
                <a:xfrm>
                  <a:off x="-1854200" y="3570288"/>
                  <a:ext cx="461963" cy="447675"/>
                </a:xfrm>
                <a:custGeom>
                  <a:avLst/>
                  <a:gdLst/>
                  <a:ahLst/>
                  <a:cxnLst>
                    <a:cxn ang="0">
                      <a:pos x="103" y="16"/>
                    </a:cxn>
                    <a:cxn ang="0">
                      <a:pos x="111" y="14"/>
                    </a:cxn>
                    <a:cxn ang="0">
                      <a:pos x="121" y="14"/>
                    </a:cxn>
                    <a:cxn ang="0">
                      <a:pos x="124" y="24"/>
                    </a:cxn>
                    <a:cxn ang="0">
                      <a:pos x="139" y="45"/>
                    </a:cxn>
                    <a:cxn ang="0">
                      <a:pos x="163" y="32"/>
                    </a:cxn>
                    <a:cxn ang="0">
                      <a:pos x="179" y="2"/>
                    </a:cxn>
                    <a:cxn ang="0">
                      <a:pos x="191" y="12"/>
                    </a:cxn>
                    <a:cxn ang="0">
                      <a:pos x="235" y="33"/>
                    </a:cxn>
                    <a:cxn ang="0">
                      <a:pos x="267" y="64"/>
                    </a:cxn>
                    <a:cxn ang="0">
                      <a:pos x="310" y="172"/>
                    </a:cxn>
                    <a:cxn ang="0">
                      <a:pos x="310" y="221"/>
                    </a:cxn>
                    <a:cxn ang="0">
                      <a:pos x="265" y="193"/>
                    </a:cxn>
                    <a:cxn ang="0">
                      <a:pos x="255" y="214"/>
                    </a:cxn>
                    <a:cxn ang="0">
                      <a:pos x="232" y="187"/>
                    </a:cxn>
                    <a:cxn ang="0">
                      <a:pos x="239" y="257"/>
                    </a:cxn>
                    <a:cxn ang="0">
                      <a:pos x="227" y="278"/>
                    </a:cxn>
                    <a:cxn ang="0">
                      <a:pos x="172" y="301"/>
                    </a:cxn>
                    <a:cxn ang="0">
                      <a:pos x="110" y="298"/>
                    </a:cxn>
                    <a:cxn ang="0">
                      <a:pos x="58" y="291"/>
                    </a:cxn>
                    <a:cxn ang="0">
                      <a:pos x="36" y="249"/>
                    </a:cxn>
                    <a:cxn ang="0">
                      <a:pos x="1" y="191"/>
                    </a:cxn>
                    <a:cxn ang="0">
                      <a:pos x="0" y="140"/>
                    </a:cxn>
                    <a:cxn ang="0">
                      <a:pos x="23" y="94"/>
                    </a:cxn>
                    <a:cxn ang="0">
                      <a:pos x="50" y="26"/>
                    </a:cxn>
                    <a:cxn ang="0">
                      <a:pos x="103" y="16"/>
                    </a:cxn>
                  </a:cxnLst>
                  <a:rect l="0" t="0" r="r" b="b"/>
                  <a:pathLst>
                    <a:path w="313" h="301">
                      <a:moveTo>
                        <a:pt x="103" y="16"/>
                      </a:moveTo>
                      <a:cubicBezTo>
                        <a:pt x="103" y="16"/>
                        <a:pt x="109" y="14"/>
                        <a:pt x="111" y="14"/>
                      </a:cubicBezTo>
                      <a:cubicBezTo>
                        <a:pt x="114" y="14"/>
                        <a:pt x="121" y="14"/>
                        <a:pt x="121" y="14"/>
                      </a:cubicBezTo>
                      <a:cubicBezTo>
                        <a:pt x="121" y="14"/>
                        <a:pt x="123" y="21"/>
                        <a:pt x="124" y="24"/>
                      </a:cubicBezTo>
                      <a:cubicBezTo>
                        <a:pt x="125" y="28"/>
                        <a:pt x="133" y="42"/>
                        <a:pt x="139" y="45"/>
                      </a:cubicBezTo>
                      <a:cubicBezTo>
                        <a:pt x="144" y="47"/>
                        <a:pt x="158" y="39"/>
                        <a:pt x="163" y="32"/>
                      </a:cubicBezTo>
                      <a:cubicBezTo>
                        <a:pt x="167" y="27"/>
                        <a:pt x="179" y="4"/>
                        <a:pt x="179" y="2"/>
                      </a:cubicBezTo>
                      <a:cubicBezTo>
                        <a:pt x="179" y="0"/>
                        <a:pt x="187" y="11"/>
                        <a:pt x="191" y="12"/>
                      </a:cubicBezTo>
                      <a:cubicBezTo>
                        <a:pt x="194" y="13"/>
                        <a:pt x="230" y="31"/>
                        <a:pt x="235" y="33"/>
                      </a:cubicBezTo>
                      <a:cubicBezTo>
                        <a:pt x="235" y="33"/>
                        <a:pt x="262" y="46"/>
                        <a:pt x="267" y="64"/>
                      </a:cubicBezTo>
                      <a:cubicBezTo>
                        <a:pt x="273" y="82"/>
                        <a:pt x="308" y="162"/>
                        <a:pt x="310" y="172"/>
                      </a:cubicBezTo>
                      <a:cubicBezTo>
                        <a:pt x="313" y="182"/>
                        <a:pt x="310" y="221"/>
                        <a:pt x="310" y="221"/>
                      </a:cubicBezTo>
                      <a:cubicBezTo>
                        <a:pt x="265" y="193"/>
                        <a:pt x="265" y="193"/>
                        <a:pt x="265" y="193"/>
                      </a:cubicBezTo>
                      <a:cubicBezTo>
                        <a:pt x="255" y="214"/>
                        <a:pt x="255" y="214"/>
                        <a:pt x="255" y="214"/>
                      </a:cubicBezTo>
                      <a:cubicBezTo>
                        <a:pt x="255" y="214"/>
                        <a:pt x="232" y="184"/>
                        <a:pt x="232" y="187"/>
                      </a:cubicBezTo>
                      <a:cubicBezTo>
                        <a:pt x="232" y="189"/>
                        <a:pt x="240" y="252"/>
                        <a:pt x="239" y="257"/>
                      </a:cubicBezTo>
                      <a:cubicBezTo>
                        <a:pt x="238" y="262"/>
                        <a:pt x="227" y="278"/>
                        <a:pt x="227" y="278"/>
                      </a:cubicBezTo>
                      <a:cubicBezTo>
                        <a:pt x="172" y="301"/>
                        <a:pt x="172" y="301"/>
                        <a:pt x="172" y="301"/>
                      </a:cubicBezTo>
                      <a:cubicBezTo>
                        <a:pt x="110" y="298"/>
                        <a:pt x="110" y="298"/>
                        <a:pt x="110" y="298"/>
                      </a:cubicBezTo>
                      <a:cubicBezTo>
                        <a:pt x="58" y="291"/>
                        <a:pt x="58" y="291"/>
                        <a:pt x="58" y="291"/>
                      </a:cubicBezTo>
                      <a:cubicBezTo>
                        <a:pt x="36" y="249"/>
                        <a:pt x="36" y="249"/>
                        <a:pt x="36" y="249"/>
                      </a:cubicBezTo>
                      <a:cubicBezTo>
                        <a:pt x="1" y="191"/>
                        <a:pt x="1" y="191"/>
                        <a:pt x="1" y="191"/>
                      </a:cubicBezTo>
                      <a:cubicBezTo>
                        <a:pt x="0" y="140"/>
                        <a:pt x="0" y="140"/>
                        <a:pt x="0" y="140"/>
                      </a:cubicBezTo>
                      <a:cubicBezTo>
                        <a:pt x="23" y="94"/>
                        <a:pt x="23" y="94"/>
                        <a:pt x="23" y="94"/>
                      </a:cubicBezTo>
                      <a:cubicBezTo>
                        <a:pt x="50" y="26"/>
                        <a:pt x="50" y="26"/>
                        <a:pt x="50" y="26"/>
                      </a:cubicBezTo>
                      <a:lnTo>
                        <a:pt x="103" y="1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5" name="Freeform 30"/>
                <p:cNvSpPr>
                  <a:spLocks/>
                </p:cNvSpPr>
                <p:nvPr/>
              </p:nvSpPr>
              <p:spPr bwMode="gray">
                <a:xfrm>
                  <a:off x="-1916113" y="3587750"/>
                  <a:ext cx="423863" cy="1123950"/>
                </a:xfrm>
                <a:custGeom>
                  <a:avLst/>
                  <a:gdLst/>
                  <a:ahLst/>
                  <a:cxnLst>
                    <a:cxn ang="0">
                      <a:pos x="192" y="431"/>
                    </a:cxn>
                    <a:cxn ang="0">
                      <a:pos x="191" y="479"/>
                    </a:cxn>
                    <a:cxn ang="0">
                      <a:pos x="187" y="511"/>
                    </a:cxn>
                    <a:cxn ang="0">
                      <a:pos x="191" y="543"/>
                    </a:cxn>
                    <a:cxn ang="0">
                      <a:pos x="194" y="591"/>
                    </a:cxn>
                    <a:cxn ang="0">
                      <a:pos x="190" y="625"/>
                    </a:cxn>
                    <a:cxn ang="0">
                      <a:pos x="195" y="676"/>
                    </a:cxn>
                    <a:cxn ang="0">
                      <a:pos x="198" y="706"/>
                    </a:cxn>
                    <a:cxn ang="0">
                      <a:pos x="194" y="717"/>
                    </a:cxn>
                    <a:cxn ang="0">
                      <a:pos x="199" y="738"/>
                    </a:cxn>
                    <a:cxn ang="0">
                      <a:pos x="193" y="754"/>
                    </a:cxn>
                    <a:cxn ang="0">
                      <a:pos x="156" y="758"/>
                    </a:cxn>
                    <a:cxn ang="0">
                      <a:pos x="144" y="754"/>
                    </a:cxn>
                    <a:cxn ang="0">
                      <a:pos x="152" y="732"/>
                    </a:cxn>
                    <a:cxn ang="0">
                      <a:pos x="157" y="716"/>
                    </a:cxn>
                    <a:cxn ang="0">
                      <a:pos x="146" y="712"/>
                    </a:cxn>
                    <a:cxn ang="0">
                      <a:pos x="129" y="668"/>
                    </a:cxn>
                    <a:cxn ang="0">
                      <a:pos x="116" y="570"/>
                    </a:cxn>
                    <a:cxn ang="0">
                      <a:pos x="101" y="422"/>
                    </a:cxn>
                    <a:cxn ang="0">
                      <a:pos x="105" y="364"/>
                    </a:cxn>
                    <a:cxn ang="0">
                      <a:pos x="99" y="322"/>
                    </a:cxn>
                    <a:cxn ang="0">
                      <a:pos x="71" y="322"/>
                    </a:cxn>
                    <a:cxn ang="0">
                      <a:pos x="27" y="346"/>
                    </a:cxn>
                    <a:cxn ang="0">
                      <a:pos x="5" y="355"/>
                    </a:cxn>
                    <a:cxn ang="0">
                      <a:pos x="5" y="298"/>
                    </a:cxn>
                    <a:cxn ang="0">
                      <a:pos x="37" y="218"/>
                    </a:cxn>
                    <a:cxn ang="0">
                      <a:pos x="27" y="149"/>
                    </a:cxn>
                    <a:cxn ang="0">
                      <a:pos x="47" y="99"/>
                    </a:cxn>
                    <a:cxn ang="0">
                      <a:pos x="60" y="33"/>
                    </a:cxn>
                    <a:cxn ang="0">
                      <a:pos x="82" y="7"/>
                    </a:cxn>
                    <a:cxn ang="0">
                      <a:pos x="122" y="1"/>
                    </a:cxn>
                    <a:cxn ang="0">
                      <a:pos x="150" y="4"/>
                    </a:cxn>
                    <a:cxn ang="0">
                      <a:pos x="145" y="17"/>
                    </a:cxn>
                    <a:cxn ang="0">
                      <a:pos x="123" y="19"/>
                    </a:cxn>
                    <a:cxn ang="0">
                      <a:pos x="92" y="44"/>
                    </a:cxn>
                    <a:cxn ang="0">
                      <a:pos x="80" y="75"/>
                    </a:cxn>
                    <a:cxn ang="0">
                      <a:pos x="70" y="98"/>
                    </a:cxn>
                    <a:cxn ang="0">
                      <a:pos x="48" y="139"/>
                    </a:cxn>
                    <a:cxn ang="0">
                      <a:pos x="58" y="186"/>
                    </a:cxn>
                    <a:cxn ang="0">
                      <a:pos x="95" y="183"/>
                    </a:cxn>
                    <a:cxn ang="0">
                      <a:pos x="103" y="204"/>
                    </a:cxn>
                    <a:cxn ang="0">
                      <a:pos x="106" y="254"/>
                    </a:cxn>
                    <a:cxn ang="0">
                      <a:pos x="162" y="267"/>
                    </a:cxn>
                    <a:cxn ang="0">
                      <a:pos x="235" y="265"/>
                    </a:cxn>
                    <a:cxn ang="0">
                      <a:pos x="277" y="248"/>
                    </a:cxn>
                    <a:cxn ang="0">
                      <a:pos x="283" y="279"/>
                    </a:cxn>
                    <a:cxn ang="0">
                      <a:pos x="284" y="379"/>
                    </a:cxn>
                    <a:cxn ang="0">
                      <a:pos x="268" y="496"/>
                    </a:cxn>
                    <a:cxn ang="0">
                      <a:pos x="263" y="637"/>
                    </a:cxn>
                    <a:cxn ang="0">
                      <a:pos x="253" y="713"/>
                    </a:cxn>
                    <a:cxn ang="0">
                      <a:pos x="259" y="728"/>
                    </a:cxn>
                    <a:cxn ang="0">
                      <a:pos x="277" y="743"/>
                    </a:cxn>
                    <a:cxn ang="0">
                      <a:pos x="254" y="754"/>
                    </a:cxn>
                    <a:cxn ang="0">
                      <a:pos x="223" y="756"/>
                    </a:cxn>
                    <a:cxn ang="0">
                      <a:pos x="204" y="746"/>
                    </a:cxn>
                    <a:cxn ang="0">
                      <a:pos x="208" y="717"/>
                    </a:cxn>
                    <a:cxn ang="0">
                      <a:pos x="201" y="700"/>
                    </a:cxn>
                    <a:cxn ang="0">
                      <a:pos x="203" y="547"/>
                    </a:cxn>
                    <a:cxn ang="0">
                      <a:pos x="208" y="433"/>
                    </a:cxn>
                    <a:cxn ang="0">
                      <a:pos x="198" y="409"/>
                    </a:cxn>
                  </a:cxnLst>
                  <a:rect l="0" t="0" r="r" b="b"/>
                  <a:pathLst>
                    <a:path w="287" h="758">
                      <a:moveTo>
                        <a:pt x="198" y="409"/>
                      </a:moveTo>
                      <a:cubicBezTo>
                        <a:pt x="197" y="411"/>
                        <a:pt x="192" y="426"/>
                        <a:pt x="192" y="431"/>
                      </a:cubicBezTo>
                      <a:cubicBezTo>
                        <a:pt x="192" y="436"/>
                        <a:pt x="193" y="444"/>
                        <a:pt x="192" y="452"/>
                      </a:cubicBezTo>
                      <a:cubicBezTo>
                        <a:pt x="191" y="459"/>
                        <a:pt x="191" y="476"/>
                        <a:pt x="191" y="479"/>
                      </a:cubicBezTo>
                      <a:cubicBezTo>
                        <a:pt x="191" y="482"/>
                        <a:pt x="192" y="498"/>
                        <a:pt x="191" y="501"/>
                      </a:cubicBezTo>
                      <a:cubicBezTo>
                        <a:pt x="190" y="503"/>
                        <a:pt x="188" y="507"/>
                        <a:pt x="187" y="511"/>
                      </a:cubicBezTo>
                      <a:cubicBezTo>
                        <a:pt x="187" y="516"/>
                        <a:pt x="185" y="522"/>
                        <a:pt x="186" y="524"/>
                      </a:cubicBezTo>
                      <a:cubicBezTo>
                        <a:pt x="186" y="527"/>
                        <a:pt x="191" y="539"/>
                        <a:pt x="191" y="543"/>
                      </a:cubicBezTo>
                      <a:cubicBezTo>
                        <a:pt x="191" y="546"/>
                        <a:pt x="190" y="570"/>
                        <a:pt x="190" y="574"/>
                      </a:cubicBezTo>
                      <a:cubicBezTo>
                        <a:pt x="191" y="578"/>
                        <a:pt x="194" y="587"/>
                        <a:pt x="194" y="591"/>
                      </a:cubicBezTo>
                      <a:cubicBezTo>
                        <a:pt x="194" y="596"/>
                        <a:pt x="195" y="606"/>
                        <a:pt x="194" y="610"/>
                      </a:cubicBezTo>
                      <a:cubicBezTo>
                        <a:pt x="193" y="614"/>
                        <a:pt x="190" y="619"/>
                        <a:pt x="190" y="625"/>
                      </a:cubicBezTo>
                      <a:cubicBezTo>
                        <a:pt x="190" y="630"/>
                        <a:pt x="190" y="654"/>
                        <a:pt x="191" y="660"/>
                      </a:cubicBezTo>
                      <a:cubicBezTo>
                        <a:pt x="191" y="666"/>
                        <a:pt x="194" y="668"/>
                        <a:pt x="195" y="676"/>
                      </a:cubicBezTo>
                      <a:cubicBezTo>
                        <a:pt x="196" y="683"/>
                        <a:pt x="199" y="691"/>
                        <a:pt x="199" y="694"/>
                      </a:cubicBezTo>
                      <a:cubicBezTo>
                        <a:pt x="199" y="697"/>
                        <a:pt x="198" y="703"/>
                        <a:pt x="198" y="706"/>
                      </a:cubicBezTo>
                      <a:cubicBezTo>
                        <a:pt x="198" y="708"/>
                        <a:pt x="196" y="711"/>
                        <a:pt x="196" y="711"/>
                      </a:cubicBezTo>
                      <a:cubicBezTo>
                        <a:pt x="196" y="711"/>
                        <a:pt x="194" y="715"/>
                        <a:pt x="194" y="717"/>
                      </a:cubicBezTo>
                      <a:cubicBezTo>
                        <a:pt x="194" y="720"/>
                        <a:pt x="197" y="727"/>
                        <a:pt x="197" y="730"/>
                      </a:cubicBezTo>
                      <a:cubicBezTo>
                        <a:pt x="198" y="733"/>
                        <a:pt x="199" y="736"/>
                        <a:pt x="199" y="738"/>
                      </a:cubicBezTo>
                      <a:cubicBezTo>
                        <a:pt x="199" y="740"/>
                        <a:pt x="200" y="743"/>
                        <a:pt x="199" y="745"/>
                      </a:cubicBezTo>
                      <a:cubicBezTo>
                        <a:pt x="197" y="747"/>
                        <a:pt x="195" y="752"/>
                        <a:pt x="193" y="754"/>
                      </a:cubicBezTo>
                      <a:cubicBezTo>
                        <a:pt x="190" y="757"/>
                        <a:pt x="180" y="758"/>
                        <a:pt x="177" y="758"/>
                      </a:cubicBezTo>
                      <a:cubicBezTo>
                        <a:pt x="174" y="758"/>
                        <a:pt x="160" y="758"/>
                        <a:pt x="156" y="758"/>
                      </a:cubicBezTo>
                      <a:cubicBezTo>
                        <a:pt x="152" y="758"/>
                        <a:pt x="149" y="758"/>
                        <a:pt x="147" y="758"/>
                      </a:cubicBezTo>
                      <a:cubicBezTo>
                        <a:pt x="146" y="758"/>
                        <a:pt x="144" y="754"/>
                        <a:pt x="144" y="754"/>
                      </a:cubicBezTo>
                      <a:cubicBezTo>
                        <a:pt x="144" y="754"/>
                        <a:pt x="143" y="754"/>
                        <a:pt x="144" y="749"/>
                      </a:cubicBezTo>
                      <a:cubicBezTo>
                        <a:pt x="145" y="744"/>
                        <a:pt x="150" y="734"/>
                        <a:pt x="152" y="732"/>
                      </a:cubicBezTo>
                      <a:cubicBezTo>
                        <a:pt x="155" y="729"/>
                        <a:pt x="158" y="723"/>
                        <a:pt x="159" y="721"/>
                      </a:cubicBezTo>
                      <a:cubicBezTo>
                        <a:pt x="159" y="719"/>
                        <a:pt x="157" y="716"/>
                        <a:pt x="157" y="716"/>
                      </a:cubicBezTo>
                      <a:cubicBezTo>
                        <a:pt x="153" y="719"/>
                        <a:pt x="153" y="719"/>
                        <a:pt x="153" y="719"/>
                      </a:cubicBezTo>
                      <a:cubicBezTo>
                        <a:pt x="153" y="719"/>
                        <a:pt x="147" y="717"/>
                        <a:pt x="146" y="712"/>
                      </a:cubicBezTo>
                      <a:cubicBezTo>
                        <a:pt x="144" y="706"/>
                        <a:pt x="137" y="689"/>
                        <a:pt x="135" y="684"/>
                      </a:cubicBezTo>
                      <a:cubicBezTo>
                        <a:pt x="132" y="679"/>
                        <a:pt x="129" y="672"/>
                        <a:pt x="129" y="668"/>
                      </a:cubicBezTo>
                      <a:cubicBezTo>
                        <a:pt x="129" y="663"/>
                        <a:pt x="125" y="629"/>
                        <a:pt x="124" y="618"/>
                      </a:cubicBezTo>
                      <a:cubicBezTo>
                        <a:pt x="123" y="607"/>
                        <a:pt x="116" y="572"/>
                        <a:pt x="116" y="570"/>
                      </a:cubicBezTo>
                      <a:cubicBezTo>
                        <a:pt x="116" y="567"/>
                        <a:pt x="108" y="508"/>
                        <a:pt x="108" y="504"/>
                      </a:cubicBezTo>
                      <a:cubicBezTo>
                        <a:pt x="108" y="499"/>
                        <a:pt x="100" y="435"/>
                        <a:pt x="101" y="422"/>
                      </a:cubicBezTo>
                      <a:cubicBezTo>
                        <a:pt x="102" y="408"/>
                        <a:pt x="105" y="385"/>
                        <a:pt x="105" y="381"/>
                      </a:cubicBezTo>
                      <a:cubicBezTo>
                        <a:pt x="105" y="378"/>
                        <a:pt x="106" y="368"/>
                        <a:pt x="105" y="364"/>
                      </a:cubicBezTo>
                      <a:cubicBezTo>
                        <a:pt x="103" y="360"/>
                        <a:pt x="100" y="359"/>
                        <a:pt x="100" y="356"/>
                      </a:cubicBezTo>
                      <a:cubicBezTo>
                        <a:pt x="100" y="354"/>
                        <a:pt x="102" y="323"/>
                        <a:pt x="99" y="322"/>
                      </a:cubicBezTo>
                      <a:cubicBezTo>
                        <a:pt x="96" y="321"/>
                        <a:pt x="89" y="321"/>
                        <a:pt x="84" y="321"/>
                      </a:cubicBezTo>
                      <a:cubicBezTo>
                        <a:pt x="79" y="321"/>
                        <a:pt x="74" y="319"/>
                        <a:pt x="71" y="322"/>
                      </a:cubicBezTo>
                      <a:cubicBezTo>
                        <a:pt x="67" y="324"/>
                        <a:pt x="58" y="331"/>
                        <a:pt x="58" y="331"/>
                      </a:cubicBezTo>
                      <a:cubicBezTo>
                        <a:pt x="58" y="331"/>
                        <a:pt x="28" y="345"/>
                        <a:pt x="27" y="346"/>
                      </a:cubicBezTo>
                      <a:cubicBezTo>
                        <a:pt x="25" y="348"/>
                        <a:pt x="17" y="354"/>
                        <a:pt x="15" y="355"/>
                      </a:cubicBezTo>
                      <a:cubicBezTo>
                        <a:pt x="14" y="355"/>
                        <a:pt x="7" y="355"/>
                        <a:pt x="5" y="355"/>
                      </a:cubicBezTo>
                      <a:cubicBezTo>
                        <a:pt x="2" y="355"/>
                        <a:pt x="0" y="352"/>
                        <a:pt x="0" y="349"/>
                      </a:cubicBezTo>
                      <a:cubicBezTo>
                        <a:pt x="0" y="346"/>
                        <a:pt x="4" y="305"/>
                        <a:pt x="5" y="298"/>
                      </a:cubicBezTo>
                      <a:cubicBezTo>
                        <a:pt x="7" y="292"/>
                        <a:pt x="8" y="286"/>
                        <a:pt x="11" y="277"/>
                      </a:cubicBezTo>
                      <a:cubicBezTo>
                        <a:pt x="15" y="267"/>
                        <a:pt x="37" y="223"/>
                        <a:pt x="37" y="218"/>
                      </a:cubicBezTo>
                      <a:cubicBezTo>
                        <a:pt x="37" y="213"/>
                        <a:pt x="38" y="188"/>
                        <a:pt x="37" y="180"/>
                      </a:cubicBezTo>
                      <a:cubicBezTo>
                        <a:pt x="36" y="172"/>
                        <a:pt x="28" y="154"/>
                        <a:pt x="27" y="149"/>
                      </a:cubicBezTo>
                      <a:cubicBezTo>
                        <a:pt x="27" y="143"/>
                        <a:pt x="27" y="128"/>
                        <a:pt x="29" y="123"/>
                      </a:cubicBezTo>
                      <a:cubicBezTo>
                        <a:pt x="31" y="119"/>
                        <a:pt x="42" y="102"/>
                        <a:pt x="47" y="99"/>
                      </a:cubicBezTo>
                      <a:cubicBezTo>
                        <a:pt x="51" y="96"/>
                        <a:pt x="54" y="86"/>
                        <a:pt x="55" y="82"/>
                      </a:cubicBezTo>
                      <a:cubicBezTo>
                        <a:pt x="56" y="78"/>
                        <a:pt x="59" y="38"/>
                        <a:pt x="60" y="33"/>
                      </a:cubicBezTo>
                      <a:cubicBezTo>
                        <a:pt x="61" y="28"/>
                        <a:pt x="61" y="24"/>
                        <a:pt x="68" y="19"/>
                      </a:cubicBezTo>
                      <a:cubicBezTo>
                        <a:pt x="74" y="14"/>
                        <a:pt x="74" y="10"/>
                        <a:pt x="82" y="7"/>
                      </a:cubicBezTo>
                      <a:cubicBezTo>
                        <a:pt x="91" y="5"/>
                        <a:pt x="100" y="1"/>
                        <a:pt x="103" y="1"/>
                      </a:cubicBezTo>
                      <a:cubicBezTo>
                        <a:pt x="107" y="1"/>
                        <a:pt x="119" y="1"/>
                        <a:pt x="122" y="1"/>
                      </a:cubicBezTo>
                      <a:cubicBezTo>
                        <a:pt x="125" y="1"/>
                        <a:pt x="139" y="0"/>
                        <a:pt x="142" y="0"/>
                      </a:cubicBezTo>
                      <a:cubicBezTo>
                        <a:pt x="145" y="1"/>
                        <a:pt x="149" y="2"/>
                        <a:pt x="150" y="4"/>
                      </a:cubicBezTo>
                      <a:cubicBezTo>
                        <a:pt x="150" y="7"/>
                        <a:pt x="150" y="8"/>
                        <a:pt x="149" y="10"/>
                      </a:cubicBezTo>
                      <a:cubicBezTo>
                        <a:pt x="148" y="12"/>
                        <a:pt x="149" y="15"/>
                        <a:pt x="145" y="17"/>
                      </a:cubicBezTo>
                      <a:cubicBezTo>
                        <a:pt x="140" y="20"/>
                        <a:pt x="134" y="21"/>
                        <a:pt x="134" y="21"/>
                      </a:cubicBezTo>
                      <a:cubicBezTo>
                        <a:pt x="134" y="21"/>
                        <a:pt x="126" y="19"/>
                        <a:pt x="123" y="19"/>
                      </a:cubicBezTo>
                      <a:cubicBezTo>
                        <a:pt x="121" y="19"/>
                        <a:pt x="103" y="27"/>
                        <a:pt x="102" y="30"/>
                      </a:cubicBezTo>
                      <a:cubicBezTo>
                        <a:pt x="100" y="32"/>
                        <a:pt x="95" y="39"/>
                        <a:pt x="92" y="44"/>
                      </a:cubicBezTo>
                      <a:cubicBezTo>
                        <a:pt x="88" y="49"/>
                        <a:pt x="86" y="55"/>
                        <a:pt x="84" y="60"/>
                      </a:cubicBezTo>
                      <a:cubicBezTo>
                        <a:pt x="82" y="65"/>
                        <a:pt x="80" y="71"/>
                        <a:pt x="80" y="75"/>
                      </a:cubicBezTo>
                      <a:cubicBezTo>
                        <a:pt x="80" y="79"/>
                        <a:pt x="79" y="82"/>
                        <a:pt x="78" y="87"/>
                      </a:cubicBezTo>
                      <a:cubicBezTo>
                        <a:pt x="76" y="92"/>
                        <a:pt x="74" y="90"/>
                        <a:pt x="70" y="98"/>
                      </a:cubicBezTo>
                      <a:cubicBezTo>
                        <a:pt x="66" y="105"/>
                        <a:pt x="61" y="112"/>
                        <a:pt x="59" y="115"/>
                      </a:cubicBezTo>
                      <a:cubicBezTo>
                        <a:pt x="58" y="118"/>
                        <a:pt x="48" y="135"/>
                        <a:pt x="48" y="139"/>
                      </a:cubicBezTo>
                      <a:cubicBezTo>
                        <a:pt x="47" y="143"/>
                        <a:pt x="46" y="166"/>
                        <a:pt x="47" y="170"/>
                      </a:cubicBezTo>
                      <a:cubicBezTo>
                        <a:pt x="48" y="175"/>
                        <a:pt x="55" y="183"/>
                        <a:pt x="58" y="186"/>
                      </a:cubicBezTo>
                      <a:cubicBezTo>
                        <a:pt x="62" y="189"/>
                        <a:pt x="69" y="194"/>
                        <a:pt x="72" y="194"/>
                      </a:cubicBezTo>
                      <a:cubicBezTo>
                        <a:pt x="75" y="194"/>
                        <a:pt x="93" y="186"/>
                        <a:pt x="95" y="183"/>
                      </a:cubicBezTo>
                      <a:cubicBezTo>
                        <a:pt x="95" y="183"/>
                        <a:pt x="100" y="172"/>
                        <a:pt x="103" y="174"/>
                      </a:cubicBezTo>
                      <a:cubicBezTo>
                        <a:pt x="106" y="176"/>
                        <a:pt x="105" y="199"/>
                        <a:pt x="103" y="204"/>
                      </a:cubicBezTo>
                      <a:cubicBezTo>
                        <a:pt x="102" y="209"/>
                        <a:pt x="100" y="217"/>
                        <a:pt x="100" y="221"/>
                      </a:cubicBezTo>
                      <a:cubicBezTo>
                        <a:pt x="100" y="221"/>
                        <a:pt x="105" y="248"/>
                        <a:pt x="106" y="254"/>
                      </a:cubicBezTo>
                      <a:cubicBezTo>
                        <a:pt x="108" y="260"/>
                        <a:pt x="117" y="264"/>
                        <a:pt x="126" y="265"/>
                      </a:cubicBezTo>
                      <a:cubicBezTo>
                        <a:pt x="135" y="266"/>
                        <a:pt x="152" y="267"/>
                        <a:pt x="162" y="267"/>
                      </a:cubicBezTo>
                      <a:cubicBezTo>
                        <a:pt x="172" y="267"/>
                        <a:pt x="185" y="266"/>
                        <a:pt x="191" y="266"/>
                      </a:cubicBezTo>
                      <a:cubicBezTo>
                        <a:pt x="198" y="266"/>
                        <a:pt x="226" y="267"/>
                        <a:pt x="235" y="265"/>
                      </a:cubicBezTo>
                      <a:cubicBezTo>
                        <a:pt x="244" y="264"/>
                        <a:pt x="255" y="261"/>
                        <a:pt x="259" y="260"/>
                      </a:cubicBezTo>
                      <a:cubicBezTo>
                        <a:pt x="263" y="258"/>
                        <a:pt x="277" y="248"/>
                        <a:pt x="277" y="248"/>
                      </a:cubicBezTo>
                      <a:cubicBezTo>
                        <a:pt x="277" y="248"/>
                        <a:pt x="281" y="244"/>
                        <a:pt x="281" y="246"/>
                      </a:cubicBezTo>
                      <a:cubicBezTo>
                        <a:pt x="281" y="248"/>
                        <a:pt x="283" y="274"/>
                        <a:pt x="283" y="279"/>
                      </a:cubicBezTo>
                      <a:cubicBezTo>
                        <a:pt x="283" y="284"/>
                        <a:pt x="287" y="314"/>
                        <a:pt x="287" y="322"/>
                      </a:cubicBezTo>
                      <a:cubicBezTo>
                        <a:pt x="287" y="331"/>
                        <a:pt x="285" y="365"/>
                        <a:pt x="284" y="379"/>
                      </a:cubicBezTo>
                      <a:cubicBezTo>
                        <a:pt x="282" y="393"/>
                        <a:pt x="274" y="430"/>
                        <a:pt x="274" y="436"/>
                      </a:cubicBezTo>
                      <a:cubicBezTo>
                        <a:pt x="273" y="442"/>
                        <a:pt x="267" y="491"/>
                        <a:pt x="268" y="496"/>
                      </a:cubicBezTo>
                      <a:cubicBezTo>
                        <a:pt x="269" y="501"/>
                        <a:pt x="272" y="530"/>
                        <a:pt x="272" y="536"/>
                      </a:cubicBezTo>
                      <a:cubicBezTo>
                        <a:pt x="272" y="542"/>
                        <a:pt x="264" y="631"/>
                        <a:pt x="263" y="637"/>
                      </a:cubicBezTo>
                      <a:cubicBezTo>
                        <a:pt x="263" y="643"/>
                        <a:pt x="258" y="703"/>
                        <a:pt x="256" y="705"/>
                      </a:cubicBezTo>
                      <a:cubicBezTo>
                        <a:pt x="254" y="706"/>
                        <a:pt x="253" y="713"/>
                        <a:pt x="253" y="713"/>
                      </a:cubicBezTo>
                      <a:cubicBezTo>
                        <a:pt x="253" y="713"/>
                        <a:pt x="250" y="716"/>
                        <a:pt x="250" y="717"/>
                      </a:cubicBezTo>
                      <a:cubicBezTo>
                        <a:pt x="250" y="719"/>
                        <a:pt x="255" y="727"/>
                        <a:pt x="259" y="728"/>
                      </a:cubicBezTo>
                      <a:cubicBezTo>
                        <a:pt x="263" y="729"/>
                        <a:pt x="275" y="730"/>
                        <a:pt x="275" y="733"/>
                      </a:cubicBezTo>
                      <a:cubicBezTo>
                        <a:pt x="276" y="736"/>
                        <a:pt x="277" y="743"/>
                        <a:pt x="277" y="743"/>
                      </a:cubicBezTo>
                      <a:cubicBezTo>
                        <a:pt x="277" y="743"/>
                        <a:pt x="277" y="750"/>
                        <a:pt x="274" y="750"/>
                      </a:cubicBezTo>
                      <a:cubicBezTo>
                        <a:pt x="271" y="750"/>
                        <a:pt x="254" y="754"/>
                        <a:pt x="254" y="754"/>
                      </a:cubicBezTo>
                      <a:cubicBezTo>
                        <a:pt x="254" y="754"/>
                        <a:pt x="246" y="756"/>
                        <a:pt x="243" y="756"/>
                      </a:cubicBezTo>
                      <a:cubicBezTo>
                        <a:pt x="239" y="756"/>
                        <a:pt x="227" y="756"/>
                        <a:pt x="223" y="756"/>
                      </a:cubicBezTo>
                      <a:cubicBezTo>
                        <a:pt x="220" y="756"/>
                        <a:pt x="210" y="757"/>
                        <a:pt x="207" y="756"/>
                      </a:cubicBezTo>
                      <a:cubicBezTo>
                        <a:pt x="205" y="754"/>
                        <a:pt x="204" y="749"/>
                        <a:pt x="204" y="746"/>
                      </a:cubicBezTo>
                      <a:cubicBezTo>
                        <a:pt x="205" y="743"/>
                        <a:pt x="207" y="733"/>
                        <a:pt x="207" y="730"/>
                      </a:cubicBezTo>
                      <a:cubicBezTo>
                        <a:pt x="207" y="727"/>
                        <a:pt x="208" y="717"/>
                        <a:pt x="208" y="717"/>
                      </a:cubicBezTo>
                      <a:cubicBezTo>
                        <a:pt x="208" y="717"/>
                        <a:pt x="208" y="716"/>
                        <a:pt x="207" y="714"/>
                      </a:cubicBezTo>
                      <a:cubicBezTo>
                        <a:pt x="205" y="712"/>
                        <a:pt x="201" y="702"/>
                        <a:pt x="201" y="700"/>
                      </a:cubicBezTo>
                      <a:cubicBezTo>
                        <a:pt x="201" y="699"/>
                        <a:pt x="200" y="619"/>
                        <a:pt x="200" y="612"/>
                      </a:cubicBezTo>
                      <a:cubicBezTo>
                        <a:pt x="200" y="604"/>
                        <a:pt x="201" y="554"/>
                        <a:pt x="203" y="547"/>
                      </a:cubicBezTo>
                      <a:cubicBezTo>
                        <a:pt x="206" y="540"/>
                        <a:pt x="208" y="523"/>
                        <a:pt x="208" y="514"/>
                      </a:cubicBezTo>
                      <a:cubicBezTo>
                        <a:pt x="208" y="508"/>
                        <a:pt x="210" y="445"/>
                        <a:pt x="208" y="433"/>
                      </a:cubicBezTo>
                      <a:cubicBezTo>
                        <a:pt x="206" y="425"/>
                        <a:pt x="201" y="409"/>
                        <a:pt x="201" y="409"/>
                      </a:cubicBezTo>
                      <a:lnTo>
                        <a:pt x="198" y="409"/>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6" name="Freeform 31"/>
                <p:cNvSpPr>
                  <a:spLocks/>
                </p:cNvSpPr>
                <p:nvPr/>
              </p:nvSpPr>
              <p:spPr bwMode="gray">
                <a:xfrm>
                  <a:off x="-1536700" y="3846513"/>
                  <a:ext cx="196850" cy="266700"/>
                </a:xfrm>
                <a:custGeom>
                  <a:avLst/>
                  <a:gdLst/>
                  <a:ahLst/>
                  <a:cxnLst>
                    <a:cxn ang="0">
                      <a:pos x="42" y="0"/>
                    </a:cxn>
                    <a:cxn ang="0">
                      <a:pos x="124" y="62"/>
                    </a:cxn>
                    <a:cxn ang="0">
                      <a:pos x="78" y="168"/>
                    </a:cxn>
                    <a:cxn ang="0">
                      <a:pos x="0" y="98"/>
                    </a:cxn>
                    <a:cxn ang="0">
                      <a:pos x="42" y="0"/>
                    </a:cxn>
                  </a:cxnLst>
                  <a:rect l="0" t="0" r="r" b="b"/>
                  <a:pathLst>
                    <a:path w="124" h="168">
                      <a:moveTo>
                        <a:pt x="42" y="0"/>
                      </a:moveTo>
                      <a:lnTo>
                        <a:pt x="124" y="62"/>
                      </a:lnTo>
                      <a:lnTo>
                        <a:pt x="78" y="168"/>
                      </a:lnTo>
                      <a:lnTo>
                        <a:pt x="0" y="98"/>
                      </a:lnTo>
                      <a:lnTo>
                        <a:pt x="4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347" name="Freeform 32"/>
                <p:cNvSpPr>
                  <a:spLocks/>
                </p:cNvSpPr>
                <p:nvPr/>
              </p:nvSpPr>
              <p:spPr bwMode="gray">
                <a:xfrm>
                  <a:off x="-1484313" y="4030663"/>
                  <a:ext cx="46038" cy="66675"/>
                </a:xfrm>
                <a:custGeom>
                  <a:avLst/>
                  <a:gdLst/>
                  <a:ahLst/>
                  <a:cxnLst>
                    <a:cxn ang="0">
                      <a:pos x="31" y="40"/>
                    </a:cxn>
                    <a:cxn ang="0">
                      <a:pos x="14" y="43"/>
                    </a:cxn>
                    <a:cxn ang="0">
                      <a:pos x="0" y="26"/>
                    </a:cxn>
                    <a:cxn ang="0">
                      <a:pos x="8" y="7"/>
                    </a:cxn>
                    <a:cxn ang="0">
                      <a:pos x="18" y="7"/>
                    </a:cxn>
                    <a:cxn ang="0">
                      <a:pos x="26" y="30"/>
                    </a:cxn>
                    <a:cxn ang="0">
                      <a:pos x="31" y="40"/>
                    </a:cxn>
                  </a:cxnLst>
                  <a:rect l="0" t="0" r="r" b="b"/>
                  <a:pathLst>
                    <a:path w="31" h="45">
                      <a:moveTo>
                        <a:pt x="31" y="40"/>
                      </a:moveTo>
                      <a:cubicBezTo>
                        <a:pt x="31" y="40"/>
                        <a:pt x="17" y="45"/>
                        <a:pt x="14" y="43"/>
                      </a:cubicBezTo>
                      <a:cubicBezTo>
                        <a:pt x="11" y="42"/>
                        <a:pt x="0" y="29"/>
                        <a:pt x="0" y="26"/>
                      </a:cubicBezTo>
                      <a:cubicBezTo>
                        <a:pt x="1" y="23"/>
                        <a:pt x="5" y="9"/>
                        <a:pt x="8" y="7"/>
                      </a:cubicBezTo>
                      <a:cubicBezTo>
                        <a:pt x="10" y="5"/>
                        <a:pt x="15" y="0"/>
                        <a:pt x="18" y="7"/>
                      </a:cubicBezTo>
                      <a:cubicBezTo>
                        <a:pt x="21" y="14"/>
                        <a:pt x="26" y="27"/>
                        <a:pt x="26" y="30"/>
                      </a:cubicBezTo>
                      <a:cubicBezTo>
                        <a:pt x="26" y="33"/>
                        <a:pt x="31" y="40"/>
                        <a:pt x="31" y="4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8" name="Freeform 33"/>
                <p:cNvSpPr>
                  <a:spLocks/>
                </p:cNvSpPr>
                <p:nvPr/>
              </p:nvSpPr>
              <p:spPr bwMode="gray">
                <a:xfrm>
                  <a:off x="-1749425" y="3613150"/>
                  <a:ext cx="76200" cy="150813"/>
                </a:xfrm>
                <a:custGeom>
                  <a:avLst/>
                  <a:gdLst/>
                  <a:ahLst/>
                  <a:cxnLst>
                    <a:cxn ang="0">
                      <a:pos x="0" y="78"/>
                    </a:cxn>
                    <a:cxn ang="0">
                      <a:pos x="6" y="93"/>
                    </a:cxn>
                    <a:cxn ang="0">
                      <a:pos x="23" y="99"/>
                    </a:cxn>
                    <a:cxn ang="0">
                      <a:pos x="37" y="74"/>
                    </a:cxn>
                    <a:cxn ang="0">
                      <a:pos x="50" y="47"/>
                    </a:cxn>
                    <a:cxn ang="0">
                      <a:pos x="50" y="20"/>
                    </a:cxn>
                    <a:cxn ang="0">
                      <a:pos x="43" y="8"/>
                    </a:cxn>
                    <a:cxn ang="0">
                      <a:pos x="33" y="7"/>
                    </a:cxn>
                    <a:cxn ang="0">
                      <a:pos x="25" y="4"/>
                    </a:cxn>
                    <a:cxn ang="0">
                      <a:pos x="20" y="0"/>
                    </a:cxn>
                    <a:cxn ang="0">
                      <a:pos x="11" y="5"/>
                    </a:cxn>
                    <a:cxn ang="0">
                      <a:pos x="16" y="34"/>
                    </a:cxn>
                    <a:cxn ang="0">
                      <a:pos x="16" y="58"/>
                    </a:cxn>
                    <a:cxn ang="0">
                      <a:pos x="0" y="78"/>
                    </a:cxn>
                  </a:cxnLst>
                  <a:rect l="0" t="0" r="r" b="b"/>
                  <a:pathLst>
                    <a:path w="52" h="102">
                      <a:moveTo>
                        <a:pt x="0" y="78"/>
                      </a:moveTo>
                      <a:cubicBezTo>
                        <a:pt x="0" y="78"/>
                        <a:pt x="3" y="89"/>
                        <a:pt x="6" y="93"/>
                      </a:cubicBezTo>
                      <a:cubicBezTo>
                        <a:pt x="9" y="98"/>
                        <a:pt x="23" y="102"/>
                        <a:pt x="23" y="99"/>
                      </a:cubicBezTo>
                      <a:cubicBezTo>
                        <a:pt x="23" y="96"/>
                        <a:pt x="33" y="78"/>
                        <a:pt x="37" y="74"/>
                      </a:cubicBezTo>
                      <a:cubicBezTo>
                        <a:pt x="40" y="69"/>
                        <a:pt x="50" y="52"/>
                        <a:pt x="50" y="47"/>
                      </a:cubicBezTo>
                      <a:cubicBezTo>
                        <a:pt x="49" y="42"/>
                        <a:pt x="52" y="24"/>
                        <a:pt x="50" y="20"/>
                      </a:cubicBezTo>
                      <a:cubicBezTo>
                        <a:pt x="47" y="17"/>
                        <a:pt x="47" y="9"/>
                        <a:pt x="43" y="8"/>
                      </a:cubicBezTo>
                      <a:cubicBezTo>
                        <a:pt x="40" y="8"/>
                        <a:pt x="35" y="8"/>
                        <a:pt x="33" y="7"/>
                      </a:cubicBezTo>
                      <a:cubicBezTo>
                        <a:pt x="30" y="6"/>
                        <a:pt x="25" y="4"/>
                        <a:pt x="25" y="4"/>
                      </a:cubicBezTo>
                      <a:cubicBezTo>
                        <a:pt x="25" y="4"/>
                        <a:pt x="22" y="1"/>
                        <a:pt x="20" y="0"/>
                      </a:cubicBezTo>
                      <a:cubicBezTo>
                        <a:pt x="18" y="0"/>
                        <a:pt x="10" y="2"/>
                        <a:pt x="11" y="5"/>
                      </a:cubicBezTo>
                      <a:cubicBezTo>
                        <a:pt x="12" y="9"/>
                        <a:pt x="13" y="30"/>
                        <a:pt x="16" y="34"/>
                      </a:cubicBezTo>
                      <a:cubicBezTo>
                        <a:pt x="18" y="39"/>
                        <a:pt x="19" y="55"/>
                        <a:pt x="16" y="58"/>
                      </a:cubicBezTo>
                      <a:cubicBezTo>
                        <a:pt x="13" y="62"/>
                        <a:pt x="0" y="78"/>
                        <a:pt x="0" y="7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103"/>
              <p:cNvGrpSpPr/>
              <p:nvPr/>
            </p:nvGrpSpPr>
            <p:grpSpPr bwMode="gray">
              <a:xfrm>
                <a:off x="-180751" y="1587403"/>
                <a:ext cx="1037633" cy="3124302"/>
                <a:chOff x="-2994025" y="3411538"/>
                <a:chExt cx="433388" cy="1304925"/>
              </a:xfrm>
            </p:grpSpPr>
            <p:sp>
              <p:nvSpPr>
                <p:cNvPr id="334" name="Freeform 45"/>
                <p:cNvSpPr>
                  <a:spLocks/>
                </p:cNvSpPr>
                <p:nvPr/>
              </p:nvSpPr>
              <p:spPr bwMode="gray">
                <a:xfrm>
                  <a:off x="-2852738" y="3411538"/>
                  <a:ext cx="136525" cy="144463"/>
                </a:xfrm>
                <a:custGeom>
                  <a:avLst/>
                  <a:gdLst/>
                  <a:ahLst/>
                  <a:cxnLst>
                    <a:cxn ang="0">
                      <a:pos x="10" y="96"/>
                    </a:cxn>
                    <a:cxn ang="0">
                      <a:pos x="0" y="63"/>
                    </a:cxn>
                    <a:cxn ang="0">
                      <a:pos x="12" y="14"/>
                    </a:cxn>
                    <a:cxn ang="0">
                      <a:pos x="53" y="3"/>
                    </a:cxn>
                    <a:cxn ang="0">
                      <a:pos x="85" y="23"/>
                    </a:cxn>
                    <a:cxn ang="0">
                      <a:pos x="91" y="50"/>
                    </a:cxn>
                    <a:cxn ang="0">
                      <a:pos x="79" y="59"/>
                    </a:cxn>
                    <a:cxn ang="0">
                      <a:pos x="55" y="67"/>
                    </a:cxn>
                    <a:cxn ang="0">
                      <a:pos x="20" y="88"/>
                    </a:cxn>
                    <a:cxn ang="0">
                      <a:pos x="10" y="96"/>
                    </a:cxn>
                  </a:cxnLst>
                  <a:rect l="0" t="0" r="r" b="b"/>
                  <a:pathLst>
                    <a:path w="93" h="98">
                      <a:moveTo>
                        <a:pt x="10" y="96"/>
                      </a:moveTo>
                      <a:cubicBezTo>
                        <a:pt x="0" y="93"/>
                        <a:pt x="0" y="75"/>
                        <a:pt x="0" y="63"/>
                      </a:cubicBezTo>
                      <a:cubicBezTo>
                        <a:pt x="0" y="51"/>
                        <a:pt x="4" y="21"/>
                        <a:pt x="12" y="14"/>
                      </a:cubicBezTo>
                      <a:cubicBezTo>
                        <a:pt x="20" y="6"/>
                        <a:pt x="40" y="0"/>
                        <a:pt x="53" y="3"/>
                      </a:cubicBezTo>
                      <a:cubicBezTo>
                        <a:pt x="66" y="6"/>
                        <a:pt x="78" y="13"/>
                        <a:pt x="85" y="23"/>
                      </a:cubicBezTo>
                      <a:cubicBezTo>
                        <a:pt x="90" y="29"/>
                        <a:pt x="91" y="42"/>
                        <a:pt x="91" y="50"/>
                      </a:cubicBezTo>
                      <a:cubicBezTo>
                        <a:pt x="93" y="98"/>
                        <a:pt x="79" y="59"/>
                        <a:pt x="79" y="59"/>
                      </a:cubicBezTo>
                      <a:cubicBezTo>
                        <a:pt x="55" y="67"/>
                        <a:pt x="55" y="67"/>
                        <a:pt x="55" y="67"/>
                      </a:cubicBezTo>
                      <a:cubicBezTo>
                        <a:pt x="20" y="88"/>
                        <a:pt x="20" y="88"/>
                        <a:pt x="20" y="88"/>
                      </a:cubicBezTo>
                      <a:lnTo>
                        <a:pt x="10" y="9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5" name="Freeform 46"/>
                <p:cNvSpPr>
                  <a:spLocks/>
                </p:cNvSpPr>
                <p:nvPr/>
              </p:nvSpPr>
              <p:spPr bwMode="gray">
                <a:xfrm>
                  <a:off x="-2873375" y="3468688"/>
                  <a:ext cx="155575" cy="260350"/>
                </a:xfrm>
                <a:custGeom>
                  <a:avLst/>
                  <a:gdLst/>
                  <a:ahLst/>
                  <a:cxnLst>
                    <a:cxn ang="0">
                      <a:pos x="0" y="118"/>
                    </a:cxn>
                    <a:cxn ang="0">
                      <a:pos x="12" y="95"/>
                    </a:cxn>
                    <a:cxn ang="0">
                      <a:pos x="22" y="67"/>
                    </a:cxn>
                    <a:cxn ang="0">
                      <a:pos x="21" y="55"/>
                    </a:cxn>
                    <a:cxn ang="0">
                      <a:pos x="30" y="28"/>
                    </a:cxn>
                    <a:cxn ang="0">
                      <a:pos x="46" y="17"/>
                    </a:cxn>
                    <a:cxn ang="0">
                      <a:pos x="70" y="3"/>
                    </a:cxn>
                    <a:cxn ang="0">
                      <a:pos x="96" y="5"/>
                    </a:cxn>
                    <a:cxn ang="0">
                      <a:pos x="102" y="19"/>
                    </a:cxn>
                    <a:cxn ang="0">
                      <a:pos x="101" y="46"/>
                    </a:cxn>
                    <a:cxn ang="0">
                      <a:pos x="94" y="66"/>
                    </a:cxn>
                    <a:cxn ang="0">
                      <a:pos x="88" y="82"/>
                    </a:cxn>
                    <a:cxn ang="0">
                      <a:pos x="87" y="120"/>
                    </a:cxn>
                    <a:cxn ang="0">
                      <a:pos x="68" y="166"/>
                    </a:cxn>
                    <a:cxn ang="0">
                      <a:pos x="44" y="175"/>
                    </a:cxn>
                    <a:cxn ang="0">
                      <a:pos x="0" y="118"/>
                    </a:cxn>
                  </a:cxnLst>
                  <a:rect l="0" t="0" r="r" b="b"/>
                  <a:pathLst>
                    <a:path w="105" h="175">
                      <a:moveTo>
                        <a:pt x="0" y="118"/>
                      </a:moveTo>
                      <a:cubicBezTo>
                        <a:pt x="0" y="111"/>
                        <a:pt x="6" y="100"/>
                        <a:pt x="12" y="95"/>
                      </a:cubicBezTo>
                      <a:cubicBezTo>
                        <a:pt x="19" y="90"/>
                        <a:pt x="22" y="77"/>
                        <a:pt x="22" y="67"/>
                      </a:cubicBezTo>
                      <a:cubicBezTo>
                        <a:pt x="22" y="58"/>
                        <a:pt x="21" y="55"/>
                        <a:pt x="21" y="55"/>
                      </a:cubicBezTo>
                      <a:cubicBezTo>
                        <a:pt x="21" y="55"/>
                        <a:pt x="20" y="27"/>
                        <a:pt x="30" y="28"/>
                      </a:cubicBezTo>
                      <a:cubicBezTo>
                        <a:pt x="35" y="28"/>
                        <a:pt x="36" y="69"/>
                        <a:pt x="46" y="17"/>
                      </a:cubicBezTo>
                      <a:cubicBezTo>
                        <a:pt x="49" y="0"/>
                        <a:pt x="62" y="1"/>
                        <a:pt x="70" y="3"/>
                      </a:cubicBezTo>
                      <a:cubicBezTo>
                        <a:pt x="79" y="5"/>
                        <a:pt x="90" y="2"/>
                        <a:pt x="96" y="5"/>
                      </a:cubicBezTo>
                      <a:cubicBezTo>
                        <a:pt x="102" y="8"/>
                        <a:pt x="101" y="14"/>
                        <a:pt x="102" y="19"/>
                      </a:cubicBezTo>
                      <a:cubicBezTo>
                        <a:pt x="102" y="23"/>
                        <a:pt x="105" y="35"/>
                        <a:pt x="101" y="46"/>
                      </a:cubicBezTo>
                      <a:cubicBezTo>
                        <a:pt x="98" y="54"/>
                        <a:pt x="95" y="60"/>
                        <a:pt x="94" y="66"/>
                      </a:cubicBezTo>
                      <a:cubicBezTo>
                        <a:pt x="93" y="80"/>
                        <a:pt x="87" y="75"/>
                        <a:pt x="88" y="82"/>
                      </a:cubicBezTo>
                      <a:cubicBezTo>
                        <a:pt x="89" y="90"/>
                        <a:pt x="87" y="120"/>
                        <a:pt x="87" y="120"/>
                      </a:cubicBezTo>
                      <a:cubicBezTo>
                        <a:pt x="68" y="166"/>
                        <a:pt x="68" y="166"/>
                        <a:pt x="68" y="166"/>
                      </a:cubicBezTo>
                      <a:cubicBezTo>
                        <a:pt x="44" y="175"/>
                        <a:pt x="44" y="175"/>
                        <a:pt x="44" y="175"/>
                      </a:cubicBezTo>
                      <a:lnTo>
                        <a:pt x="0"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6" name="Freeform 47"/>
                <p:cNvSpPr>
                  <a:spLocks/>
                </p:cNvSpPr>
                <p:nvPr/>
              </p:nvSpPr>
              <p:spPr bwMode="gray">
                <a:xfrm>
                  <a:off x="-2678113" y="4000500"/>
                  <a:ext cx="95250" cy="104775"/>
                </a:xfrm>
                <a:custGeom>
                  <a:avLst/>
                  <a:gdLst/>
                  <a:ahLst/>
                  <a:cxnLst>
                    <a:cxn ang="0">
                      <a:pos x="48" y="0"/>
                    </a:cxn>
                    <a:cxn ang="0">
                      <a:pos x="33" y="7"/>
                    </a:cxn>
                    <a:cxn ang="0">
                      <a:pos x="7" y="7"/>
                    </a:cxn>
                    <a:cxn ang="0">
                      <a:pos x="0" y="32"/>
                    </a:cxn>
                    <a:cxn ang="0">
                      <a:pos x="9" y="70"/>
                    </a:cxn>
                    <a:cxn ang="0">
                      <a:pos x="18" y="65"/>
                    </a:cxn>
                    <a:cxn ang="0">
                      <a:pos x="30" y="63"/>
                    </a:cxn>
                    <a:cxn ang="0">
                      <a:pos x="50" y="43"/>
                    </a:cxn>
                    <a:cxn ang="0">
                      <a:pos x="62" y="24"/>
                    </a:cxn>
                    <a:cxn ang="0">
                      <a:pos x="59" y="7"/>
                    </a:cxn>
                    <a:cxn ang="0">
                      <a:pos x="48" y="0"/>
                    </a:cxn>
                  </a:cxnLst>
                  <a:rect l="0" t="0" r="r" b="b"/>
                  <a:pathLst>
                    <a:path w="65" h="70">
                      <a:moveTo>
                        <a:pt x="48" y="0"/>
                      </a:moveTo>
                      <a:cubicBezTo>
                        <a:pt x="45" y="6"/>
                        <a:pt x="38" y="5"/>
                        <a:pt x="33" y="7"/>
                      </a:cubicBezTo>
                      <a:cubicBezTo>
                        <a:pt x="27" y="8"/>
                        <a:pt x="14" y="4"/>
                        <a:pt x="7" y="7"/>
                      </a:cubicBezTo>
                      <a:cubicBezTo>
                        <a:pt x="0" y="10"/>
                        <a:pt x="0" y="32"/>
                        <a:pt x="0" y="32"/>
                      </a:cubicBezTo>
                      <a:cubicBezTo>
                        <a:pt x="9" y="70"/>
                        <a:pt x="9" y="70"/>
                        <a:pt x="9" y="70"/>
                      </a:cubicBezTo>
                      <a:cubicBezTo>
                        <a:pt x="9" y="70"/>
                        <a:pt x="14" y="65"/>
                        <a:pt x="18" y="65"/>
                      </a:cubicBezTo>
                      <a:cubicBezTo>
                        <a:pt x="22" y="65"/>
                        <a:pt x="26" y="67"/>
                        <a:pt x="30" y="63"/>
                      </a:cubicBezTo>
                      <a:cubicBezTo>
                        <a:pt x="35" y="59"/>
                        <a:pt x="46" y="50"/>
                        <a:pt x="50" y="43"/>
                      </a:cubicBezTo>
                      <a:cubicBezTo>
                        <a:pt x="55" y="37"/>
                        <a:pt x="65" y="29"/>
                        <a:pt x="62" y="24"/>
                      </a:cubicBezTo>
                      <a:cubicBezTo>
                        <a:pt x="60" y="19"/>
                        <a:pt x="59" y="7"/>
                        <a:pt x="59" y="7"/>
                      </a:cubicBezTo>
                      <a:lnTo>
                        <a:pt x="4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7" name="Freeform 48"/>
                <p:cNvSpPr>
                  <a:spLocks/>
                </p:cNvSpPr>
                <p:nvPr/>
              </p:nvSpPr>
              <p:spPr bwMode="gray">
                <a:xfrm>
                  <a:off x="-2987675" y="4044950"/>
                  <a:ext cx="68263" cy="119063"/>
                </a:xfrm>
                <a:custGeom>
                  <a:avLst/>
                  <a:gdLst/>
                  <a:ahLst/>
                  <a:cxnLst>
                    <a:cxn ang="0">
                      <a:pos x="13" y="0"/>
                    </a:cxn>
                    <a:cxn ang="0">
                      <a:pos x="33" y="20"/>
                    </a:cxn>
                    <a:cxn ang="0">
                      <a:pos x="38" y="52"/>
                    </a:cxn>
                    <a:cxn ang="0">
                      <a:pos x="43" y="64"/>
                    </a:cxn>
                    <a:cxn ang="0">
                      <a:pos x="40" y="76"/>
                    </a:cxn>
                    <a:cxn ang="0">
                      <a:pos x="22" y="78"/>
                    </a:cxn>
                    <a:cxn ang="0">
                      <a:pos x="9" y="68"/>
                    </a:cxn>
                    <a:cxn ang="0">
                      <a:pos x="1" y="45"/>
                    </a:cxn>
                    <a:cxn ang="0">
                      <a:pos x="2" y="23"/>
                    </a:cxn>
                    <a:cxn ang="0">
                      <a:pos x="13" y="0"/>
                    </a:cxn>
                  </a:cxnLst>
                  <a:rect l="0" t="0" r="r" b="b"/>
                  <a:pathLst>
                    <a:path w="46" h="80">
                      <a:moveTo>
                        <a:pt x="13" y="0"/>
                      </a:moveTo>
                      <a:cubicBezTo>
                        <a:pt x="19" y="10"/>
                        <a:pt x="28" y="14"/>
                        <a:pt x="33" y="20"/>
                      </a:cubicBezTo>
                      <a:cubicBezTo>
                        <a:pt x="37" y="26"/>
                        <a:pt x="39" y="48"/>
                        <a:pt x="38" y="52"/>
                      </a:cubicBezTo>
                      <a:cubicBezTo>
                        <a:pt x="37" y="57"/>
                        <a:pt x="40" y="63"/>
                        <a:pt x="43" y="64"/>
                      </a:cubicBezTo>
                      <a:cubicBezTo>
                        <a:pt x="45" y="66"/>
                        <a:pt x="46" y="73"/>
                        <a:pt x="40" y="76"/>
                      </a:cubicBezTo>
                      <a:cubicBezTo>
                        <a:pt x="33" y="79"/>
                        <a:pt x="27" y="80"/>
                        <a:pt x="22" y="78"/>
                      </a:cubicBezTo>
                      <a:cubicBezTo>
                        <a:pt x="15" y="76"/>
                        <a:pt x="13" y="77"/>
                        <a:pt x="9" y="68"/>
                      </a:cubicBezTo>
                      <a:cubicBezTo>
                        <a:pt x="4" y="59"/>
                        <a:pt x="1" y="51"/>
                        <a:pt x="1" y="45"/>
                      </a:cubicBezTo>
                      <a:cubicBezTo>
                        <a:pt x="0" y="35"/>
                        <a:pt x="2" y="28"/>
                        <a:pt x="2" y="23"/>
                      </a:cubicBezTo>
                      <a:cubicBezTo>
                        <a:pt x="2" y="18"/>
                        <a:pt x="13" y="0"/>
                        <a:pt x="13"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8" name="Freeform 49"/>
                <p:cNvSpPr>
                  <a:spLocks/>
                </p:cNvSpPr>
                <p:nvPr/>
              </p:nvSpPr>
              <p:spPr bwMode="gray">
                <a:xfrm>
                  <a:off x="-2994025" y="3582988"/>
                  <a:ext cx="433388" cy="508000"/>
                </a:xfrm>
                <a:custGeom>
                  <a:avLst/>
                  <a:gdLst/>
                  <a:ahLst/>
                  <a:cxnLst>
                    <a:cxn ang="0">
                      <a:pos x="84" y="266"/>
                    </a:cxn>
                    <a:cxn ang="0">
                      <a:pos x="74" y="251"/>
                    </a:cxn>
                    <a:cxn ang="0">
                      <a:pos x="64" y="236"/>
                    </a:cxn>
                    <a:cxn ang="0">
                      <a:pos x="66" y="209"/>
                    </a:cxn>
                    <a:cxn ang="0">
                      <a:pos x="63" y="185"/>
                    </a:cxn>
                    <a:cxn ang="0">
                      <a:pos x="61" y="162"/>
                    </a:cxn>
                    <a:cxn ang="0">
                      <a:pos x="61" y="135"/>
                    </a:cxn>
                    <a:cxn ang="0">
                      <a:pos x="56" y="147"/>
                    </a:cxn>
                    <a:cxn ang="0">
                      <a:pos x="52" y="203"/>
                    </a:cxn>
                    <a:cxn ang="0">
                      <a:pos x="46" y="251"/>
                    </a:cxn>
                    <a:cxn ang="0">
                      <a:pos x="38" y="290"/>
                    </a:cxn>
                    <a:cxn ang="0">
                      <a:pos x="36" y="331"/>
                    </a:cxn>
                    <a:cxn ang="0">
                      <a:pos x="15" y="333"/>
                    </a:cxn>
                    <a:cxn ang="0">
                      <a:pos x="2" y="336"/>
                    </a:cxn>
                    <a:cxn ang="0">
                      <a:pos x="2" y="295"/>
                    </a:cxn>
                    <a:cxn ang="0">
                      <a:pos x="0" y="246"/>
                    </a:cxn>
                    <a:cxn ang="0">
                      <a:pos x="6" y="183"/>
                    </a:cxn>
                    <a:cxn ang="0">
                      <a:pos x="19" y="93"/>
                    </a:cxn>
                    <a:cxn ang="0">
                      <a:pos x="31" y="53"/>
                    </a:cxn>
                    <a:cxn ang="0">
                      <a:pos x="62" y="34"/>
                    </a:cxn>
                    <a:cxn ang="0">
                      <a:pos x="89" y="21"/>
                    </a:cxn>
                    <a:cxn ang="0">
                      <a:pos x="95" y="6"/>
                    </a:cxn>
                    <a:cxn ang="0">
                      <a:pos x="102" y="8"/>
                    </a:cxn>
                    <a:cxn ang="0">
                      <a:pos x="102" y="30"/>
                    </a:cxn>
                    <a:cxn ang="0">
                      <a:pos x="110" y="40"/>
                    </a:cxn>
                    <a:cxn ang="0">
                      <a:pos x="123" y="55"/>
                    </a:cxn>
                    <a:cxn ang="0">
                      <a:pos x="134" y="63"/>
                    </a:cxn>
                    <a:cxn ang="0">
                      <a:pos x="146" y="42"/>
                    </a:cxn>
                    <a:cxn ang="0">
                      <a:pos x="159" y="31"/>
                    </a:cxn>
                    <a:cxn ang="0">
                      <a:pos x="163" y="15"/>
                    </a:cxn>
                    <a:cxn ang="0">
                      <a:pos x="173" y="8"/>
                    </a:cxn>
                    <a:cxn ang="0">
                      <a:pos x="201" y="20"/>
                    </a:cxn>
                    <a:cxn ang="0">
                      <a:pos x="236" y="35"/>
                    </a:cxn>
                    <a:cxn ang="0">
                      <a:pos x="261" y="94"/>
                    </a:cxn>
                    <a:cxn ang="0">
                      <a:pos x="277" y="146"/>
                    </a:cxn>
                    <a:cxn ang="0">
                      <a:pos x="291" y="206"/>
                    </a:cxn>
                    <a:cxn ang="0">
                      <a:pos x="288" y="260"/>
                    </a:cxn>
                    <a:cxn ang="0">
                      <a:pos x="279" y="297"/>
                    </a:cxn>
                    <a:cxn ang="0">
                      <a:pos x="275" y="306"/>
                    </a:cxn>
                    <a:cxn ang="0">
                      <a:pos x="249" y="295"/>
                    </a:cxn>
                    <a:cxn ang="0">
                      <a:pos x="249" y="270"/>
                    </a:cxn>
                    <a:cxn ang="0">
                      <a:pos x="252" y="236"/>
                    </a:cxn>
                    <a:cxn ang="0">
                      <a:pos x="246" y="197"/>
                    </a:cxn>
                    <a:cxn ang="0">
                      <a:pos x="235" y="170"/>
                    </a:cxn>
                    <a:cxn ang="0">
                      <a:pos x="222" y="144"/>
                    </a:cxn>
                    <a:cxn ang="0">
                      <a:pos x="216" y="149"/>
                    </a:cxn>
                    <a:cxn ang="0">
                      <a:pos x="216" y="199"/>
                    </a:cxn>
                    <a:cxn ang="0">
                      <a:pos x="215" y="233"/>
                    </a:cxn>
                    <a:cxn ang="0">
                      <a:pos x="199" y="267"/>
                    </a:cxn>
                    <a:cxn ang="0">
                      <a:pos x="146" y="285"/>
                    </a:cxn>
                    <a:cxn ang="0">
                      <a:pos x="84" y="266"/>
                    </a:cxn>
                  </a:cxnLst>
                  <a:rect l="0" t="0" r="r" b="b"/>
                  <a:pathLst>
                    <a:path w="293" h="342">
                      <a:moveTo>
                        <a:pt x="84" y="266"/>
                      </a:moveTo>
                      <a:cubicBezTo>
                        <a:pt x="84" y="266"/>
                        <a:pt x="79" y="257"/>
                        <a:pt x="74" y="251"/>
                      </a:cubicBezTo>
                      <a:cubicBezTo>
                        <a:pt x="69" y="245"/>
                        <a:pt x="64" y="243"/>
                        <a:pt x="64" y="236"/>
                      </a:cubicBezTo>
                      <a:cubicBezTo>
                        <a:pt x="64" y="228"/>
                        <a:pt x="66" y="221"/>
                        <a:pt x="66" y="209"/>
                      </a:cubicBezTo>
                      <a:cubicBezTo>
                        <a:pt x="66" y="198"/>
                        <a:pt x="63" y="194"/>
                        <a:pt x="63" y="185"/>
                      </a:cubicBezTo>
                      <a:cubicBezTo>
                        <a:pt x="62" y="176"/>
                        <a:pt x="61" y="169"/>
                        <a:pt x="61" y="162"/>
                      </a:cubicBezTo>
                      <a:cubicBezTo>
                        <a:pt x="61" y="155"/>
                        <a:pt x="61" y="139"/>
                        <a:pt x="61" y="135"/>
                      </a:cubicBezTo>
                      <a:cubicBezTo>
                        <a:pt x="61" y="131"/>
                        <a:pt x="57" y="139"/>
                        <a:pt x="56" y="147"/>
                      </a:cubicBezTo>
                      <a:cubicBezTo>
                        <a:pt x="54" y="155"/>
                        <a:pt x="52" y="193"/>
                        <a:pt x="52" y="203"/>
                      </a:cubicBezTo>
                      <a:cubicBezTo>
                        <a:pt x="52" y="212"/>
                        <a:pt x="49" y="243"/>
                        <a:pt x="46" y="251"/>
                      </a:cubicBezTo>
                      <a:cubicBezTo>
                        <a:pt x="43" y="259"/>
                        <a:pt x="38" y="282"/>
                        <a:pt x="38" y="290"/>
                      </a:cubicBezTo>
                      <a:cubicBezTo>
                        <a:pt x="38" y="298"/>
                        <a:pt x="40" y="329"/>
                        <a:pt x="36" y="331"/>
                      </a:cubicBezTo>
                      <a:cubicBezTo>
                        <a:pt x="33" y="334"/>
                        <a:pt x="18" y="332"/>
                        <a:pt x="15" y="333"/>
                      </a:cubicBezTo>
                      <a:cubicBezTo>
                        <a:pt x="12" y="334"/>
                        <a:pt x="3" y="342"/>
                        <a:pt x="2" y="336"/>
                      </a:cubicBezTo>
                      <a:cubicBezTo>
                        <a:pt x="1" y="330"/>
                        <a:pt x="3" y="306"/>
                        <a:pt x="2" y="295"/>
                      </a:cubicBezTo>
                      <a:cubicBezTo>
                        <a:pt x="1" y="285"/>
                        <a:pt x="0" y="263"/>
                        <a:pt x="0" y="246"/>
                      </a:cubicBezTo>
                      <a:cubicBezTo>
                        <a:pt x="0" y="229"/>
                        <a:pt x="3" y="202"/>
                        <a:pt x="6" y="183"/>
                      </a:cubicBezTo>
                      <a:cubicBezTo>
                        <a:pt x="10" y="164"/>
                        <a:pt x="18" y="106"/>
                        <a:pt x="19" y="93"/>
                      </a:cubicBezTo>
                      <a:cubicBezTo>
                        <a:pt x="20" y="80"/>
                        <a:pt x="25" y="61"/>
                        <a:pt x="31" y="53"/>
                      </a:cubicBezTo>
                      <a:cubicBezTo>
                        <a:pt x="37" y="46"/>
                        <a:pt x="57" y="35"/>
                        <a:pt x="62" y="34"/>
                      </a:cubicBezTo>
                      <a:cubicBezTo>
                        <a:pt x="67" y="32"/>
                        <a:pt x="89" y="21"/>
                        <a:pt x="89" y="21"/>
                      </a:cubicBezTo>
                      <a:cubicBezTo>
                        <a:pt x="95" y="6"/>
                        <a:pt x="95" y="6"/>
                        <a:pt x="95" y="6"/>
                      </a:cubicBezTo>
                      <a:cubicBezTo>
                        <a:pt x="95" y="6"/>
                        <a:pt x="102" y="0"/>
                        <a:pt x="102" y="8"/>
                      </a:cubicBezTo>
                      <a:cubicBezTo>
                        <a:pt x="102" y="15"/>
                        <a:pt x="101" y="22"/>
                        <a:pt x="102" y="30"/>
                      </a:cubicBezTo>
                      <a:cubicBezTo>
                        <a:pt x="103" y="33"/>
                        <a:pt x="107" y="38"/>
                        <a:pt x="110" y="40"/>
                      </a:cubicBezTo>
                      <a:cubicBezTo>
                        <a:pt x="113" y="42"/>
                        <a:pt x="121" y="52"/>
                        <a:pt x="123" y="55"/>
                      </a:cubicBezTo>
                      <a:cubicBezTo>
                        <a:pt x="124" y="58"/>
                        <a:pt x="128" y="75"/>
                        <a:pt x="134" y="63"/>
                      </a:cubicBezTo>
                      <a:cubicBezTo>
                        <a:pt x="140" y="51"/>
                        <a:pt x="142" y="45"/>
                        <a:pt x="146" y="42"/>
                      </a:cubicBezTo>
                      <a:cubicBezTo>
                        <a:pt x="150" y="39"/>
                        <a:pt x="159" y="31"/>
                        <a:pt x="159" y="31"/>
                      </a:cubicBezTo>
                      <a:cubicBezTo>
                        <a:pt x="159" y="31"/>
                        <a:pt x="162" y="19"/>
                        <a:pt x="163" y="15"/>
                      </a:cubicBezTo>
                      <a:cubicBezTo>
                        <a:pt x="164" y="11"/>
                        <a:pt x="167" y="4"/>
                        <a:pt x="173" y="8"/>
                      </a:cubicBezTo>
                      <a:cubicBezTo>
                        <a:pt x="179" y="12"/>
                        <a:pt x="192" y="19"/>
                        <a:pt x="201" y="20"/>
                      </a:cubicBezTo>
                      <a:cubicBezTo>
                        <a:pt x="209" y="22"/>
                        <a:pt x="228" y="22"/>
                        <a:pt x="236" y="35"/>
                      </a:cubicBezTo>
                      <a:cubicBezTo>
                        <a:pt x="244" y="47"/>
                        <a:pt x="259" y="81"/>
                        <a:pt x="261" y="94"/>
                      </a:cubicBezTo>
                      <a:cubicBezTo>
                        <a:pt x="263" y="107"/>
                        <a:pt x="272" y="133"/>
                        <a:pt x="277" y="146"/>
                      </a:cubicBezTo>
                      <a:cubicBezTo>
                        <a:pt x="281" y="158"/>
                        <a:pt x="292" y="190"/>
                        <a:pt x="291" y="206"/>
                      </a:cubicBezTo>
                      <a:cubicBezTo>
                        <a:pt x="290" y="223"/>
                        <a:pt x="293" y="241"/>
                        <a:pt x="288" y="260"/>
                      </a:cubicBezTo>
                      <a:cubicBezTo>
                        <a:pt x="286" y="268"/>
                        <a:pt x="279" y="291"/>
                        <a:pt x="279" y="297"/>
                      </a:cubicBezTo>
                      <a:cubicBezTo>
                        <a:pt x="279" y="303"/>
                        <a:pt x="284" y="309"/>
                        <a:pt x="275" y="306"/>
                      </a:cubicBezTo>
                      <a:cubicBezTo>
                        <a:pt x="267" y="303"/>
                        <a:pt x="255" y="298"/>
                        <a:pt x="249" y="295"/>
                      </a:cubicBezTo>
                      <a:cubicBezTo>
                        <a:pt x="239" y="291"/>
                        <a:pt x="246" y="281"/>
                        <a:pt x="249" y="270"/>
                      </a:cubicBezTo>
                      <a:cubicBezTo>
                        <a:pt x="252" y="259"/>
                        <a:pt x="253" y="245"/>
                        <a:pt x="252" y="236"/>
                      </a:cubicBezTo>
                      <a:cubicBezTo>
                        <a:pt x="250" y="227"/>
                        <a:pt x="247" y="209"/>
                        <a:pt x="246" y="197"/>
                      </a:cubicBezTo>
                      <a:cubicBezTo>
                        <a:pt x="244" y="186"/>
                        <a:pt x="239" y="178"/>
                        <a:pt x="235" y="170"/>
                      </a:cubicBezTo>
                      <a:cubicBezTo>
                        <a:pt x="231" y="161"/>
                        <a:pt x="225" y="152"/>
                        <a:pt x="222" y="144"/>
                      </a:cubicBezTo>
                      <a:cubicBezTo>
                        <a:pt x="219" y="137"/>
                        <a:pt x="219" y="128"/>
                        <a:pt x="216" y="149"/>
                      </a:cubicBezTo>
                      <a:cubicBezTo>
                        <a:pt x="214" y="170"/>
                        <a:pt x="216" y="188"/>
                        <a:pt x="216" y="199"/>
                      </a:cubicBezTo>
                      <a:cubicBezTo>
                        <a:pt x="215" y="210"/>
                        <a:pt x="218" y="222"/>
                        <a:pt x="215" y="233"/>
                      </a:cubicBezTo>
                      <a:cubicBezTo>
                        <a:pt x="219" y="246"/>
                        <a:pt x="199" y="267"/>
                        <a:pt x="199" y="267"/>
                      </a:cubicBezTo>
                      <a:cubicBezTo>
                        <a:pt x="146" y="285"/>
                        <a:pt x="146" y="285"/>
                        <a:pt x="146" y="285"/>
                      </a:cubicBezTo>
                      <a:lnTo>
                        <a:pt x="84" y="26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9" name="Freeform 50"/>
                <p:cNvSpPr>
                  <a:spLocks/>
                </p:cNvSpPr>
                <p:nvPr/>
              </p:nvSpPr>
              <p:spPr bwMode="gray">
                <a:xfrm>
                  <a:off x="-2924175" y="3929063"/>
                  <a:ext cx="334963" cy="787400"/>
                </a:xfrm>
                <a:custGeom>
                  <a:avLst/>
                  <a:gdLst/>
                  <a:ahLst/>
                  <a:cxnLst>
                    <a:cxn ang="0">
                      <a:pos x="168" y="2"/>
                    </a:cxn>
                    <a:cxn ang="0">
                      <a:pos x="180" y="66"/>
                    </a:cxn>
                    <a:cxn ang="0">
                      <a:pos x="185" y="137"/>
                    </a:cxn>
                    <a:cxn ang="0">
                      <a:pos x="190" y="211"/>
                    </a:cxn>
                    <a:cxn ang="0">
                      <a:pos x="188" y="268"/>
                    </a:cxn>
                    <a:cxn ang="0">
                      <a:pos x="193" y="318"/>
                    </a:cxn>
                    <a:cxn ang="0">
                      <a:pos x="196" y="367"/>
                    </a:cxn>
                    <a:cxn ang="0">
                      <a:pos x="190" y="418"/>
                    </a:cxn>
                    <a:cxn ang="0">
                      <a:pos x="186" y="471"/>
                    </a:cxn>
                    <a:cxn ang="0">
                      <a:pos x="181" y="486"/>
                    </a:cxn>
                    <a:cxn ang="0">
                      <a:pos x="182" y="493"/>
                    </a:cxn>
                    <a:cxn ang="0">
                      <a:pos x="213" y="514"/>
                    </a:cxn>
                    <a:cxn ang="0">
                      <a:pos x="204" y="527"/>
                    </a:cxn>
                    <a:cxn ang="0">
                      <a:pos x="148" y="506"/>
                    </a:cxn>
                    <a:cxn ang="0">
                      <a:pos x="131" y="496"/>
                    </a:cxn>
                    <a:cxn ang="0">
                      <a:pos x="128" y="483"/>
                    </a:cxn>
                    <a:cxn ang="0">
                      <a:pos x="121" y="436"/>
                    </a:cxn>
                    <a:cxn ang="0">
                      <a:pos x="123" y="335"/>
                    </a:cxn>
                    <a:cxn ang="0">
                      <a:pos x="115" y="246"/>
                    </a:cxn>
                    <a:cxn ang="0">
                      <a:pos x="107" y="176"/>
                    </a:cxn>
                    <a:cxn ang="0">
                      <a:pos x="105" y="140"/>
                    </a:cxn>
                    <a:cxn ang="0">
                      <a:pos x="97" y="125"/>
                    </a:cxn>
                    <a:cxn ang="0">
                      <a:pos x="95" y="180"/>
                    </a:cxn>
                    <a:cxn ang="0">
                      <a:pos x="93" y="210"/>
                    </a:cxn>
                    <a:cxn ang="0">
                      <a:pos x="91" y="260"/>
                    </a:cxn>
                    <a:cxn ang="0">
                      <a:pos x="100" y="314"/>
                    </a:cxn>
                    <a:cxn ang="0">
                      <a:pos x="106" y="373"/>
                    </a:cxn>
                    <a:cxn ang="0">
                      <a:pos x="115" y="420"/>
                    </a:cxn>
                    <a:cxn ang="0">
                      <a:pos x="115" y="453"/>
                    </a:cxn>
                    <a:cxn ang="0">
                      <a:pos x="113" y="486"/>
                    </a:cxn>
                    <a:cxn ang="0">
                      <a:pos x="97" y="491"/>
                    </a:cxn>
                    <a:cxn ang="0">
                      <a:pos x="86" y="492"/>
                    </a:cxn>
                    <a:cxn ang="0">
                      <a:pos x="54" y="502"/>
                    </a:cxn>
                    <a:cxn ang="0">
                      <a:pos x="26" y="505"/>
                    </a:cxn>
                    <a:cxn ang="0">
                      <a:pos x="14" y="490"/>
                    </a:cxn>
                    <a:cxn ang="0">
                      <a:pos x="48" y="478"/>
                    </a:cxn>
                    <a:cxn ang="0">
                      <a:pos x="53" y="451"/>
                    </a:cxn>
                    <a:cxn ang="0">
                      <a:pos x="42" y="390"/>
                    </a:cxn>
                    <a:cxn ang="0">
                      <a:pos x="25" y="257"/>
                    </a:cxn>
                    <a:cxn ang="0">
                      <a:pos x="7" y="134"/>
                    </a:cxn>
                    <a:cxn ang="0">
                      <a:pos x="5" y="64"/>
                    </a:cxn>
                    <a:cxn ang="0">
                      <a:pos x="16" y="17"/>
                    </a:cxn>
                    <a:cxn ang="0">
                      <a:pos x="22" y="5"/>
                    </a:cxn>
                    <a:cxn ang="0">
                      <a:pos x="74" y="18"/>
                    </a:cxn>
                    <a:cxn ang="0">
                      <a:pos x="117" y="18"/>
                    </a:cxn>
                    <a:cxn ang="0">
                      <a:pos x="149" y="9"/>
                    </a:cxn>
                    <a:cxn ang="0">
                      <a:pos x="168" y="2"/>
                    </a:cxn>
                  </a:cxnLst>
                  <a:rect l="0" t="0" r="r" b="b"/>
                  <a:pathLst>
                    <a:path w="226" h="531">
                      <a:moveTo>
                        <a:pt x="168" y="2"/>
                      </a:moveTo>
                      <a:cubicBezTo>
                        <a:pt x="170" y="11"/>
                        <a:pt x="179" y="49"/>
                        <a:pt x="180" y="66"/>
                      </a:cubicBezTo>
                      <a:cubicBezTo>
                        <a:pt x="181" y="83"/>
                        <a:pt x="184" y="122"/>
                        <a:pt x="185" y="137"/>
                      </a:cubicBezTo>
                      <a:cubicBezTo>
                        <a:pt x="186" y="151"/>
                        <a:pt x="190" y="201"/>
                        <a:pt x="190" y="211"/>
                      </a:cubicBezTo>
                      <a:cubicBezTo>
                        <a:pt x="190" y="221"/>
                        <a:pt x="187" y="260"/>
                        <a:pt x="188" y="268"/>
                      </a:cubicBezTo>
                      <a:cubicBezTo>
                        <a:pt x="189" y="276"/>
                        <a:pt x="192" y="309"/>
                        <a:pt x="193" y="318"/>
                      </a:cubicBezTo>
                      <a:cubicBezTo>
                        <a:pt x="195" y="327"/>
                        <a:pt x="197" y="361"/>
                        <a:pt x="196" y="367"/>
                      </a:cubicBezTo>
                      <a:cubicBezTo>
                        <a:pt x="196" y="372"/>
                        <a:pt x="192" y="406"/>
                        <a:pt x="190" y="418"/>
                      </a:cubicBezTo>
                      <a:cubicBezTo>
                        <a:pt x="187" y="429"/>
                        <a:pt x="186" y="466"/>
                        <a:pt x="186" y="471"/>
                      </a:cubicBezTo>
                      <a:cubicBezTo>
                        <a:pt x="186" y="475"/>
                        <a:pt x="187" y="486"/>
                        <a:pt x="181" y="486"/>
                      </a:cubicBezTo>
                      <a:cubicBezTo>
                        <a:pt x="177" y="486"/>
                        <a:pt x="179" y="488"/>
                        <a:pt x="182" y="493"/>
                      </a:cubicBezTo>
                      <a:cubicBezTo>
                        <a:pt x="185" y="497"/>
                        <a:pt x="213" y="514"/>
                        <a:pt x="213" y="514"/>
                      </a:cubicBezTo>
                      <a:cubicBezTo>
                        <a:pt x="213" y="514"/>
                        <a:pt x="226" y="518"/>
                        <a:pt x="204" y="527"/>
                      </a:cubicBezTo>
                      <a:cubicBezTo>
                        <a:pt x="196" y="531"/>
                        <a:pt x="166" y="517"/>
                        <a:pt x="148" y="506"/>
                      </a:cubicBezTo>
                      <a:cubicBezTo>
                        <a:pt x="131" y="503"/>
                        <a:pt x="132" y="500"/>
                        <a:pt x="131" y="496"/>
                      </a:cubicBezTo>
                      <a:cubicBezTo>
                        <a:pt x="130" y="491"/>
                        <a:pt x="130" y="486"/>
                        <a:pt x="128" y="483"/>
                      </a:cubicBezTo>
                      <a:cubicBezTo>
                        <a:pt x="126" y="480"/>
                        <a:pt x="119" y="457"/>
                        <a:pt x="121" y="436"/>
                      </a:cubicBezTo>
                      <a:cubicBezTo>
                        <a:pt x="124" y="416"/>
                        <a:pt x="122" y="357"/>
                        <a:pt x="123" y="335"/>
                      </a:cubicBezTo>
                      <a:cubicBezTo>
                        <a:pt x="124" y="314"/>
                        <a:pt x="115" y="262"/>
                        <a:pt x="115" y="246"/>
                      </a:cubicBezTo>
                      <a:cubicBezTo>
                        <a:pt x="114" y="230"/>
                        <a:pt x="107" y="182"/>
                        <a:pt x="107" y="176"/>
                      </a:cubicBezTo>
                      <a:cubicBezTo>
                        <a:pt x="107" y="169"/>
                        <a:pt x="105" y="143"/>
                        <a:pt x="105" y="140"/>
                      </a:cubicBezTo>
                      <a:cubicBezTo>
                        <a:pt x="105" y="136"/>
                        <a:pt x="100" y="120"/>
                        <a:pt x="97" y="125"/>
                      </a:cubicBezTo>
                      <a:cubicBezTo>
                        <a:pt x="95" y="131"/>
                        <a:pt x="96" y="175"/>
                        <a:pt x="95" y="180"/>
                      </a:cubicBezTo>
                      <a:cubicBezTo>
                        <a:pt x="94" y="185"/>
                        <a:pt x="93" y="204"/>
                        <a:pt x="93" y="210"/>
                      </a:cubicBezTo>
                      <a:cubicBezTo>
                        <a:pt x="93" y="216"/>
                        <a:pt x="91" y="250"/>
                        <a:pt x="91" y="260"/>
                      </a:cubicBezTo>
                      <a:cubicBezTo>
                        <a:pt x="91" y="271"/>
                        <a:pt x="99" y="304"/>
                        <a:pt x="100" y="314"/>
                      </a:cubicBezTo>
                      <a:cubicBezTo>
                        <a:pt x="100" y="325"/>
                        <a:pt x="103" y="358"/>
                        <a:pt x="106" y="373"/>
                      </a:cubicBezTo>
                      <a:cubicBezTo>
                        <a:pt x="110" y="387"/>
                        <a:pt x="115" y="412"/>
                        <a:pt x="115" y="420"/>
                      </a:cubicBezTo>
                      <a:cubicBezTo>
                        <a:pt x="115" y="427"/>
                        <a:pt x="115" y="446"/>
                        <a:pt x="115" y="453"/>
                      </a:cubicBezTo>
                      <a:cubicBezTo>
                        <a:pt x="115" y="460"/>
                        <a:pt x="118" y="482"/>
                        <a:pt x="113" y="486"/>
                      </a:cubicBezTo>
                      <a:cubicBezTo>
                        <a:pt x="109" y="490"/>
                        <a:pt x="99" y="493"/>
                        <a:pt x="97" y="491"/>
                      </a:cubicBezTo>
                      <a:cubicBezTo>
                        <a:pt x="94" y="490"/>
                        <a:pt x="91" y="487"/>
                        <a:pt x="86" y="492"/>
                      </a:cubicBezTo>
                      <a:cubicBezTo>
                        <a:pt x="81" y="496"/>
                        <a:pt x="64" y="500"/>
                        <a:pt x="54" y="502"/>
                      </a:cubicBezTo>
                      <a:cubicBezTo>
                        <a:pt x="42" y="504"/>
                        <a:pt x="29" y="505"/>
                        <a:pt x="26" y="505"/>
                      </a:cubicBezTo>
                      <a:cubicBezTo>
                        <a:pt x="19" y="503"/>
                        <a:pt x="0" y="494"/>
                        <a:pt x="14" y="490"/>
                      </a:cubicBezTo>
                      <a:cubicBezTo>
                        <a:pt x="21" y="488"/>
                        <a:pt x="46" y="484"/>
                        <a:pt x="48" y="478"/>
                      </a:cubicBezTo>
                      <a:cubicBezTo>
                        <a:pt x="50" y="473"/>
                        <a:pt x="53" y="458"/>
                        <a:pt x="53" y="451"/>
                      </a:cubicBezTo>
                      <a:cubicBezTo>
                        <a:pt x="53" y="443"/>
                        <a:pt x="49" y="423"/>
                        <a:pt x="42" y="390"/>
                      </a:cubicBezTo>
                      <a:cubicBezTo>
                        <a:pt x="35" y="357"/>
                        <a:pt x="27" y="276"/>
                        <a:pt x="25" y="257"/>
                      </a:cubicBezTo>
                      <a:cubicBezTo>
                        <a:pt x="22" y="237"/>
                        <a:pt x="10" y="145"/>
                        <a:pt x="7" y="134"/>
                      </a:cubicBezTo>
                      <a:cubicBezTo>
                        <a:pt x="5" y="122"/>
                        <a:pt x="4" y="75"/>
                        <a:pt x="5" y="64"/>
                      </a:cubicBezTo>
                      <a:cubicBezTo>
                        <a:pt x="6" y="53"/>
                        <a:pt x="16" y="24"/>
                        <a:pt x="16" y="17"/>
                      </a:cubicBezTo>
                      <a:cubicBezTo>
                        <a:pt x="17" y="11"/>
                        <a:pt x="14" y="0"/>
                        <a:pt x="22" y="5"/>
                      </a:cubicBezTo>
                      <a:cubicBezTo>
                        <a:pt x="29" y="9"/>
                        <a:pt x="64" y="18"/>
                        <a:pt x="74" y="18"/>
                      </a:cubicBezTo>
                      <a:cubicBezTo>
                        <a:pt x="85" y="19"/>
                        <a:pt x="101" y="20"/>
                        <a:pt x="117" y="18"/>
                      </a:cubicBezTo>
                      <a:cubicBezTo>
                        <a:pt x="131" y="14"/>
                        <a:pt x="138" y="13"/>
                        <a:pt x="149" y="9"/>
                      </a:cubicBezTo>
                      <a:cubicBezTo>
                        <a:pt x="156" y="5"/>
                        <a:pt x="168" y="2"/>
                        <a:pt x="168" y="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0" name="Freeform 51"/>
                <p:cNvSpPr>
                  <a:spLocks/>
                </p:cNvSpPr>
                <p:nvPr/>
              </p:nvSpPr>
              <p:spPr bwMode="gray">
                <a:xfrm>
                  <a:off x="-2901950" y="3932238"/>
                  <a:ext cx="231775" cy="42863"/>
                </a:xfrm>
                <a:custGeom>
                  <a:avLst/>
                  <a:gdLst/>
                  <a:ahLst/>
                  <a:cxnLst>
                    <a:cxn ang="0">
                      <a:pos x="2" y="1"/>
                    </a:cxn>
                    <a:cxn ang="0">
                      <a:pos x="1" y="10"/>
                    </a:cxn>
                    <a:cxn ang="0">
                      <a:pos x="4" y="16"/>
                    </a:cxn>
                    <a:cxn ang="0">
                      <a:pos x="33" y="25"/>
                    </a:cxn>
                    <a:cxn ang="0">
                      <a:pos x="65" y="29"/>
                    </a:cxn>
                    <a:cxn ang="0">
                      <a:pos x="101" y="28"/>
                    </a:cxn>
                    <a:cxn ang="0">
                      <a:pos x="133" y="20"/>
                    </a:cxn>
                    <a:cxn ang="0">
                      <a:pos x="151" y="12"/>
                    </a:cxn>
                    <a:cxn ang="0">
                      <a:pos x="155" y="8"/>
                    </a:cxn>
                    <a:cxn ang="0">
                      <a:pos x="153" y="0"/>
                    </a:cxn>
                    <a:cxn ang="0">
                      <a:pos x="138" y="4"/>
                    </a:cxn>
                    <a:cxn ang="0">
                      <a:pos x="117" y="10"/>
                    </a:cxn>
                    <a:cxn ang="0">
                      <a:pos x="86" y="16"/>
                    </a:cxn>
                    <a:cxn ang="0">
                      <a:pos x="56" y="15"/>
                    </a:cxn>
                    <a:cxn ang="0">
                      <a:pos x="27" y="9"/>
                    </a:cxn>
                    <a:cxn ang="0">
                      <a:pos x="10" y="3"/>
                    </a:cxn>
                    <a:cxn ang="0">
                      <a:pos x="2" y="1"/>
                    </a:cxn>
                  </a:cxnLst>
                  <a:rect l="0" t="0" r="r" b="b"/>
                  <a:pathLst>
                    <a:path w="157" h="29">
                      <a:moveTo>
                        <a:pt x="2" y="1"/>
                      </a:moveTo>
                      <a:cubicBezTo>
                        <a:pt x="2" y="2"/>
                        <a:pt x="1" y="6"/>
                        <a:pt x="1" y="10"/>
                      </a:cubicBezTo>
                      <a:cubicBezTo>
                        <a:pt x="1" y="14"/>
                        <a:pt x="0" y="15"/>
                        <a:pt x="4" y="16"/>
                      </a:cubicBezTo>
                      <a:cubicBezTo>
                        <a:pt x="8" y="18"/>
                        <a:pt x="26" y="24"/>
                        <a:pt x="33" y="25"/>
                      </a:cubicBezTo>
                      <a:cubicBezTo>
                        <a:pt x="39" y="27"/>
                        <a:pt x="54" y="29"/>
                        <a:pt x="65" y="29"/>
                      </a:cubicBezTo>
                      <a:cubicBezTo>
                        <a:pt x="77" y="29"/>
                        <a:pt x="94" y="29"/>
                        <a:pt x="101" y="28"/>
                      </a:cubicBezTo>
                      <a:cubicBezTo>
                        <a:pt x="109" y="26"/>
                        <a:pt x="128" y="22"/>
                        <a:pt x="133" y="20"/>
                      </a:cubicBezTo>
                      <a:cubicBezTo>
                        <a:pt x="138" y="18"/>
                        <a:pt x="148" y="13"/>
                        <a:pt x="151" y="12"/>
                      </a:cubicBezTo>
                      <a:cubicBezTo>
                        <a:pt x="153" y="11"/>
                        <a:pt x="157" y="11"/>
                        <a:pt x="155" y="8"/>
                      </a:cubicBezTo>
                      <a:cubicBezTo>
                        <a:pt x="155" y="5"/>
                        <a:pt x="155" y="1"/>
                        <a:pt x="153" y="0"/>
                      </a:cubicBezTo>
                      <a:cubicBezTo>
                        <a:pt x="150" y="1"/>
                        <a:pt x="142" y="2"/>
                        <a:pt x="138" y="4"/>
                      </a:cubicBezTo>
                      <a:cubicBezTo>
                        <a:pt x="134" y="6"/>
                        <a:pt x="126" y="8"/>
                        <a:pt x="117" y="10"/>
                      </a:cubicBezTo>
                      <a:cubicBezTo>
                        <a:pt x="108" y="13"/>
                        <a:pt x="95" y="17"/>
                        <a:pt x="86" y="16"/>
                      </a:cubicBezTo>
                      <a:cubicBezTo>
                        <a:pt x="77" y="16"/>
                        <a:pt x="68" y="17"/>
                        <a:pt x="56" y="15"/>
                      </a:cubicBezTo>
                      <a:cubicBezTo>
                        <a:pt x="44" y="12"/>
                        <a:pt x="35" y="11"/>
                        <a:pt x="27" y="9"/>
                      </a:cubicBezTo>
                      <a:cubicBezTo>
                        <a:pt x="19" y="6"/>
                        <a:pt x="13" y="5"/>
                        <a:pt x="10" y="3"/>
                      </a:cubicBezTo>
                      <a:cubicBezTo>
                        <a:pt x="6" y="1"/>
                        <a:pt x="2" y="1"/>
                        <a:pt x="2" y="1"/>
                      </a:cubicBezTo>
                      <a:close/>
                    </a:path>
                  </a:pathLst>
                </a:cu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1" name="Rectangle 52"/>
                <p:cNvSpPr>
                  <a:spLocks noChangeArrowheads="1"/>
                </p:cNvSpPr>
                <p:nvPr/>
              </p:nvSpPr>
              <p:spPr bwMode="gray">
                <a:xfrm>
                  <a:off x="-2805113" y="3954463"/>
                  <a:ext cx="39688" cy="22225"/>
                </a:xfrm>
                <a:prstGeom prst="rect">
                  <a:avLst/>
                </a:pr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2" name="Freeform 53"/>
                <p:cNvSpPr>
                  <a:spLocks/>
                </p:cNvSpPr>
                <p:nvPr/>
              </p:nvSpPr>
              <p:spPr bwMode="gray">
                <a:xfrm>
                  <a:off x="-2801938" y="3683000"/>
                  <a:ext cx="17463" cy="269875"/>
                </a:xfrm>
                <a:custGeom>
                  <a:avLst/>
                  <a:gdLst/>
                  <a:ahLst/>
                  <a:cxnLst>
                    <a:cxn ang="0">
                      <a:pos x="0" y="0"/>
                    </a:cxn>
                    <a:cxn ang="0">
                      <a:pos x="2" y="0"/>
                    </a:cxn>
                    <a:cxn ang="0">
                      <a:pos x="11" y="170"/>
                    </a:cxn>
                    <a:cxn ang="0">
                      <a:pos x="8" y="170"/>
                    </a:cxn>
                    <a:cxn ang="0">
                      <a:pos x="0" y="0"/>
                    </a:cxn>
                    <a:cxn ang="0">
                      <a:pos x="0" y="0"/>
                    </a:cxn>
                  </a:cxnLst>
                  <a:rect l="0" t="0" r="r" b="b"/>
                  <a:pathLst>
                    <a:path w="11" h="170">
                      <a:moveTo>
                        <a:pt x="0" y="0"/>
                      </a:moveTo>
                      <a:lnTo>
                        <a:pt x="2" y="0"/>
                      </a:lnTo>
                      <a:lnTo>
                        <a:pt x="11" y="170"/>
                      </a:lnTo>
                      <a:lnTo>
                        <a:pt x="8" y="170"/>
                      </a:lnTo>
                      <a:lnTo>
                        <a:pt x="0"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28" name="Group 6"/>
          <p:cNvGrpSpPr/>
          <p:nvPr/>
        </p:nvGrpSpPr>
        <p:grpSpPr>
          <a:xfrm>
            <a:off x="1574162" y="1536699"/>
            <a:ext cx="7167136" cy="4025902"/>
            <a:chOff x="1574162" y="1536699"/>
            <a:chExt cx="7167136" cy="4025902"/>
          </a:xfrm>
        </p:grpSpPr>
        <p:pic>
          <p:nvPicPr>
            <p:cNvPr id="234" name="Imagen 28"/>
            <p:cNvPicPr>
              <a:picLocks noChangeAspect="1"/>
            </p:cNvPicPr>
            <p:nvPr/>
          </p:nvPicPr>
          <p:blipFill>
            <a:blip r:embed="rId4" cstate="print"/>
            <a:stretch>
              <a:fillRect/>
            </a:stretch>
          </p:blipFill>
          <p:spPr>
            <a:xfrm>
              <a:off x="1574162" y="2322812"/>
              <a:ext cx="1605527" cy="1605945"/>
            </a:xfrm>
            <a:prstGeom prst="rect">
              <a:avLst/>
            </a:prstGeom>
          </p:spPr>
        </p:pic>
        <p:pic>
          <p:nvPicPr>
            <p:cNvPr id="372" name="Imagen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1684" y="3201711"/>
              <a:ext cx="674928" cy="1077408"/>
            </a:xfrm>
            <a:prstGeom prst="rect">
              <a:avLst/>
            </a:prstGeom>
          </p:spPr>
        </p:pic>
        <p:grpSp>
          <p:nvGrpSpPr>
            <p:cNvPr id="29" name="Group 50"/>
            <p:cNvGrpSpPr/>
            <p:nvPr/>
          </p:nvGrpSpPr>
          <p:grpSpPr>
            <a:xfrm>
              <a:off x="8329560" y="2865370"/>
              <a:ext cx="411738" cy="979425"/>
              <a:chOff x="6653903" y="-1756572"/>
              <a:chExt cx="635036" cy="1486958"/>
            </a:xfrm>
          </p:grpSpPr>
          <p:sp>
            <p:nvSpPr>
              <p:cNvPr id="374" name="Freeform 9"/>
              <p:cNvSpPr>
                <a:spLocks/>
              </p:cNvSpPr>
              <p:nvPr/>
            </p:nvSpPr>
            <p:spPr bwMode="auto">
              <a:xfrm>
                <a:off x="6705166" y="-1119356"/>
                <a:ext cx="532509" cy="741248"/>
              </a:xfrm>
              <a:custGeom>
                <a:avLst/>
                <a:gdLst>
                  <a:gd name="T0" fmla="*/ 0 w 4345"/>
                  <a:gd name="T1" fmla="*/ 0 h 6048"/>
                  <a:gd name="T2" fmla="*/ 660 w 4345"/>
                  <a:gd name="T3" fmla="*/ 6048 h 6048"/>
                  <a:gd name="T4" fmla="*/ 3685 w 4345"/>
                  <a:gd name="T5" fmla="*/ 6048 h 6048"/>
                  <a:gd name="T6" fmla="*/ 4345 w 4345"/>
                  <a:gd name="T7" fmla="*/ 0 h 6048"/>
                  <a:gd name="T8" fmla="*/ 2173 w 4345"/>
                  <a:gd name="T9" fmla="*/ 127 h 6048"/>
                  <a:gd name="T10" fmla="*/ 0 w 4345"/>
                  <a:gd name="T11" fmla="*/ 0 h 6048"/>
                </a:gdLst>
                <a:ahLst/>
                <a:cxnLst>
                  <a:cxn ang="0">
                    <a:pos x="T0" y="T1"/>
                  </a:cxn>
                  <a:cxn ang="0">
                    <a:pos x="T2" y="T3"/>
                  </a:cxn>
                  <a:cxn ang="0">
                    <a:pos x="T4" y="T5"/>
                  </a:cxn>
                  <a:cxn ang="0">
                    <a:pos x="T6" y="T7"/>
                  </a:cxn>
                  <a:cxn ang="0">
                    <a:pos x="T8" y="T9"/>
                  </a:cxn>
                  <a:cxn ang="0">
                    <a:pos x="T10" y="T11"/>
                  </a:cxn>
                </a:cxnLst>
                <a:rect l="0" t="0" r="r" b="b"/>
                <a:pathLst>
                  <a:path w="4345" h="6048">
                    <a:moveTo>
                      <a:pt x="0" y="0"/>
                    </a:moveTo>
                    <a:cubicBezTo>
                      <a:pt x="660" y="6048"/>
                      <a:pt x="660" y="6048"/>
                      <a:pt x="660" y="6048"/>
                    </a:cubicBezTo>
                    <a:cubicBezTo>
                      <a:pt x="3685" y="6048"/>
                      <a:pt x="3685" y="6048"/>
                      <a:pt x="3685" y="6048"/>
                    </a:cubicBezTo>
                    <a:cubicBezTo>
                      <a:pt x="4345" y="0"/>
                      <a:pt x="4345" y="0"/>
                      <a:pt x="4345" y="0"/>
                    </a:cubicBezTo>
                    <a:cubicBezTo>
                      <a:pt x="3716" y="83"/>
                      <a:pt x="2963" y="127"/>
                      <a:pt x="2173" y="127"/>
                    </a:cubicBezTo>
                    <a:cubicBezTo>
                      <a:pt x="1382" y="127"/>
                      <a:pt x="629" y="83"/>
                      <a:pt x="0" y="0"/>
                    </a:cubicBezTo>
                    <a:close/>
                  </a:path>
                </a:pathLst>
              </a:custGeom>
              <a:solidFill>
                <a:schemeClr val="accent1"/>
              </a:solidFill>
              <a:ln w="42" cap="flat">
                <a:noFill/>
                <a:prstDash val="solid"/>
                <a:miter lim="800000"/>
                <a:headEnd/>
                <a:tailEnd/>
              </a:ln>
            </p:spPr>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sp>
            <p:nvSpPr>
              <p:cNvPr id="375" name="Freeform 10"/>
              <p:cNvSpPr>
                <a:spLocks noEditPoints="1"/>
              </p:cNvSpPr>
              <p:nvPr/>
            </p:nvSpPr>
            <p:spPr bwMode="auto">
              <a:xfrm>
                <a:off x="6653903" y="-1756572"/>
                <a:ext cx="635036" cy="628136"/>
              </a:xfrm>
              <a:custGeom>
                <a:avLst/>
                <a:gdLst>
                  <a:gd name="T0" fmla="*/ 5181 w 5181"/>
                  <a:gd name="T1" fmla="*/ 1631 h 5125"/>
                  <a:gd name="T2" fmla="*/ 5036 w 5181"/>
                  <a:gd name="T3" fmla="*/ 1486 h 5125"/>
                  <a:gd name="T4" fmla="*/ 3656 w 5181"/>
                  <a:gd name="T5" fmla="*/ 1486 h 5125"/>
                  <a:gd name="T6" fmla="*/ 3656 w 5181"/>
                  <a:gd name="T7" fmla="*/ 711 h 5125"/>
                  <a:gd name="T8" fmla="*/ 4430 w 5181"/>
                  <a:gd name="T9" fmla="*/ 711 h 5125"/>
                  <a:gd name="T10" fmla="*/ 4430 w 5181"/>
                  <a:gd name="T11" fmla="*/ 0 h 5125"/>
                  <a:gd name="T12" fmla="*/ 751 w 5181"/>
                  <a:gd name="T13" fmla="*/ 0 h 5125"/>
                  <a:gd name="T14" fmla="*/ 751 w 5181"/>
                  <a:gd name="T15" fmla="*/ 711 h 5125"/>
                  <a:gd name="T16" fmla="*/ 1525 w 5181"/>
                  <a:gd name="T17" fmla="*/ 711 h 5125"/>
                  <a:gd name="T18" fmla="*/ 1525 w 5181"/>
                  <a:gd name="T19" fmla="*/ 1486 h 5125"/>
                  <a:gd name="T20" fmla="*/ 146 w 5181"/>
                  <a:gd name="T21" fmla="*/ 1486 h 5125"/>
                  <a:gd name="T22" fmla="*/ 0 w 5181"/>
                  <a:gd name="T23" fmla="*/ 1631 h 5125"/>
                  <a:gd name="T24" fmla="*/ 0 w 5181"/>
                  <a:gd name="T25" fmla="*/ 4619 h 5125"/>
                  <a:gd name="T26" fmla="*/ 2 w 5181"/>
                  <a:gd name="T27" fmla="*/ 4640 h 5125"/>
                  <a:gd name="T28" fmla="*/ 0 w 5181"/>
                  <a:gd name="T29" fmla="*/ 4656 h 5125"/>
                  <a:gd name="T30" fmla="*/ 2591 w 5181"/>
                  <a:gd name="T31" fmla="*/ 5125 h 5125"/>
                  <a:gd name="T32" fmla="*/ 5181 w 5181"/>
                  <a:gd name="T33" fmla="*/ 4656 h 5125"/>
                  <a:gd name="T34" fmla="*/ 5180 w 5181"/>
                  <a:gd name="T35" fmla="*/ 4640 h 5125"/>
                  <a:gd name="T36" fmla="*/ 5181 w 5181"/>
                  <a:gd name="T37" fmla="*/ 4619 h 5125"/>
                  <a:gd name="T38" fmla="*/ 5181 w 5181"/>
                  <a:gd name="T39" fmla="*/ 1631 h 5125"/>
                  <a:gd name="T40" fmla="*/ 1703 w 5181"/>
                  <a:gd name="T41" fmla="*/ 711 h 5125"/>
                  <a:gd name="T42" fmla="*/ 3478 w 5181"/>
                  <a:gd name="T43" fmla="*/ 711 h 5125"/>
                  <a:gd name="T44" fmla="*/ 3478 w 5181"/>
                  <a:gd name="T45" fmla="*/ 1486 h 5125"/>
                  <a:gd name="T46" fmla="*/ 1703 w 5181"/>
                  <a:gd name="T47" fmla="*/ 1486 h 5125"/>
                  <a:gd name="T48" fmla="*/ 1703 w 5181"/>
                  <a:gd name="T49" fmla="*/ 711 h 5125"/>
                  <a:gd name="T50" fmla="*/ 4945 w 5181"/>
                  <a:gd name="T51" fmla="*/ 4309 h 5125"/>
                  <a:gd name="T52" fmla="*/ 4330 w 5181"/>
                  <a:gd name="T53" fmla="*/ 4309 h 5125"/>
                  <a:gd name="T54" fmla="*/ 851 w 5181"/>
                  <a:gd name="T55" fmla="*/ 4309 h 5125"/>
                  <a:gd name="T56" fmla="*/ 236 w 5181"/>
                  <a:gd name="T57" fmla="*/ 4309 h 5125"/>
                  <a:gd name="T58" fmla="*/ 236 w 5181"/>
                  <a:gd name="T59" fmla="*/ 1716 h 5125"/>
                  <a:gd name="T60" fmla="*/ 4945 w 5181"/>
                  <a:gd name="T61" fmla="*/ 1716 h 5125"/>
                  <a:gd name="T62" fmla="*/ 4945 w 5181"/>
                  <a:gd name="T63" fmla="*/ 4309 h 5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81" h="5125">
                    <a:moveTo>
                      <a:pt x="5181" y="1631"/>
                    </a:moveTo>
                    <a:cubicBezTo>
                      <a:pt x="5181" y="1551"/>
                      <a:pt x="5116" y="1486"/>
                      <a:pt x="5036" y="1486"/>
                    </a:cubicBezTo>
                    <a:cubicBezTo>
                      <a:pt x="3656" y="1486"/>
                      <a:pt x="3656" y="1486"/>
                      <a:pt x="3656" y="1486"/>
                    </a:cubicBezTo>
                    <a:cubicBezTo>
                      <a:pt x="3656" y="711"/>
                      <a:pt x="3656" y="711"/>
                      <a:pt x="3656" y="711"/>
                    </a:cubicBezTo>
                    <a:cubicBezTo>
                      <a:pt x="4430" y="711"/>
                      <a:pt x="4430" y="711"/>
                      <a:pt x="4430" y="711"/>
                    </a:cubicBezTo>
                    <a:cubicBezTo>
                      <a:pt x="4430" y="0"/>
                      <a:pt x="4430" y="0"/>
                      <a:pt x="4430" y="0"/>
                    </a:cubicBezTo>
                    <a:cubicBezTo>
                      <a:pt x="751" y="0"/>
                      <a:pt x="751" y="0"/>
                      <a:pt x="751" y="0"/>
                    </a:cubicBezTo>
                    <a:cubicBezTo>
                      <a:pt x="751" y="711"/>
                      <a:pt x="751" y="711"/>
                      <a:pt x="751" y="711"/>
                    </a:cubicBezTo>
                    <a:cubicBezTo>
                      <a:pt x="1525" y="711"/>
                      <a:pt x="1525" y="711"/>
                      <a:pt x="1525" y="711"/>
                    </a:cubicBezTo>
                    <a:cubicBezTo>
                      <a:pt x="1525" y="1486"/>
                      <a:pt x="1525" y="1486"/>
                      <a:pt x="1525" y="1486"/>
                    </a:cubicBezTo>
                    <a:cubicBezTo>
                      <a:pt x="146" y="1486"/>
                      <a:pt x="146" y="1486"/>
                      <a:pt x="146" y="1486"/>
                    </a:cubicBezTo>
                    <a:cubicBezTo>
                      <a:pt x="65" y="1486"/>
                      <a:pt x="0" y="1551"/>
                      <a:pt x="0" y="1631"/>
                    </a:cubicBezTo>
                    <a:cubicBezTo>
                      <a:pt x="0" y="4619"/>
                      <a:pt x="0" y="4619"/>
                      <a:pt x="0" y="4619"/>
                    </a:cubicBezTo>
                    <a:cubicBezTo>
                      <a:pt x="0" y="4626"/>
                      <a:pt x="1" y="4633"/>
                      <a:pt x="2" y="4640"/>
                    </a:cubicBezTo>
                    <a:cubicBezTo>
                      <a:pt x="1" y="4645"/>
                      <a:pt x="0" y="4651"/>
                      <a:pt x="0" y="4656"/>
                    </a:cubicBezTo>
                    <a:cubicBezTo>
                      <a:pt x="0" y="4915"/>
                      <a:pt x="1160" y="5125"/>
                      <a:pt x="2591" y="5125"/>
                    </a:cubicBezTo>
                    <a:cubicBezTo>
                      <a:pt x="4021" y="5125"/>
                      <a:pt x="5181" y="4915"/>
                      <a:pt x="5181" y="4656"/>
                    </a:cubicBezTo>
                    <a:cubicBezTo>
                      <a:pt x="5181" y="4651"/>
                      <a:pt x="5181" y="4645"/>
                      <a:pt x="5180" y="4640"/>
                    </a:cubicBezTo>
                    <a:cubicBezTo>
                      <a:pt x="5181" y="4633"/>
                      <a:pt x="5181" y="4626"/>
                      <a:pt x="5181" y="4619"/>
                    </a:cubicBezTo>
                    <a:lnTo>
                      <a:pt x="5181" y="1631"/>
                    </a:lnTo>
                    <a:close/>
                    <a:moveTo>
                      <a:pt x="1703" y="711"/>
                    </a:moveTo>
                    <a:cubicBezTo>
                      <a:pt x="3478" y="711"/>
                      <a:pt x="3478" y="711"/>
                      <a:pt x="3478" y="711"/>
                    </a:cubicBezTo>
                    <a:cubicBezTo>
                      <a:pt x="3478" y="1486"/>
                      <a:pt x="3478" y="1486"/>
                      <a:pt x="3478" y="1486"/>
                    </a:cubicBezTo>
                    <a:cubicBezTo>
                      <a:pt x="1703" y="1486"/>
                      <a:pt x="1703" y="1486"/>
                      <a:pt x="1703" y="1486"/>
                    </a:cubicBezTo>
                    <a:lnTo>
                      <a:pt x="1703" y="711"/>
                    </a:lnTo>
                    <a:close/>
                    <a:moveTo>
                      <a:pt x="4945" y="4309"/>
                    </a:moveTo>
                    <a:cubicBezTo>
                      <a:pt x="4330" y="4309"/>
                      <a:pt x="4330" y="4309"/>
                      <a:pt x="4330" y="4309"/>
                    </a:cubicBezTo>
                    <a:cubicBezTo>
                      <a:pt x="851" y="4309"/>
                      <a:pt x="851" y="4309"/>
                      <a:pt x="851" y="4309"/>
                    </a:cubicBezTo>
                    <a:cubicBezTo>
                      <a:pt x="236" y="4309"/>
                      <a:pt x="236" y="4309"/>
                      <a:pt x="236" y="4309"/>
                    </a:cubicBezTo>
                    <a:cubicBezTo>
                      <a:pt x="236" y="1716"/>
                      <a:pt x="236" y="1716"/>
                      <a:pt x="236" y="1716"/>
                    </a:cubicBezTo>
                    <a:cubicBezTo>
                      <a:pt x="4945" y="1716"/>
                      <a:pt x="4945" y="1716"/>
                      <a:pt x="4945" y="1716"/>
                    </a:cubicBezTo>
                    <a:lnTo>
                      <a:pt x="4945" y="4309"/>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sp>
            <p:nvSpPr>
              <p:cNvPr id="376" name="Freeform 11"/>
              <p:cNvSpPr>
                <a:spLocks/>
              </p:cNvSpPr>
              <p:nvPr/>
            </p:nvSpPr>
            <p:spPr bwMode="auto">
              <a:xfrm>
                <a:off x="6728671" y="-360467"/>
                <a:ext cx="485500" cy="90853"/>
              </a:xfrm>
              <a:custGeom>
                <a:avLst/>
                <a:gdLst>
                  <a:gd name="T0" fmla="*/ 406 w 9357"/>
                  <a:gd name="T1" fmla="*/ 0 h 1751"/>
                  <a:gd name="T2" fmla="*/ 0 w 9357"/>
                  <a:gd name="T3" fmla="*/ 1751 h 1751"/>
                  <a:gd name="T4" fmla="*/ 9357 w 9357"/>
                  <a:gd name="T5" fmla="*/ 1751 h 1751"/>
                  <a:gd name="T6" fmla="*/ 8950 w 9357"/>
                  <a:gd name="T7" fmla="*/ 0 h 1751"/>
                  <a:gd name="T8" fmla="*/ 406 w 9357"/>
                  <a:gd name="T9" fmla="*/ 0 h 1751"/>
                </a:gdLst>
                <a:ahLst/>
                <a:cxnLst>
                  <a:cxn ang="0">
                    <a:pos x="T0" y="T1"/>
                  </a:cxn>
                  <a:cxn ang="0">
                    <a:pos x="T2" y="T3"/>
                  </a:cxn>
                  <a:cxn ang="0">
                    <a:pos x="T4" y="T5"/>
                  </a:cxn>
                  <a:cxn ang="0">
                    <a:pos x="T6" y="T7"/>
                  </a:cxn>
                  <a:cxn ang="0">
                    <a:pos x="T8" y="T9"/>
                  </a:cxn>
                </a:cxnLst>
                <a:rect l="0" t="0" r="r" b="b"/>
                <a:pathLst>
                  <a:path w="9357" h="1751">
                    <a:moveTo>
                      <a:pt x="406" y="0"/>
                    </a:moveTo>
                    <a:lnTo>
                      <a:pt x="0" y="1751"/>
                    </a:lnTo>
                    <a:lnTo>
                      <a:pt x="9357" y="1751"/>
                    </a:lnTo>
                    <a:lnTo>
                      <a:pt x="8950" y="0"/>
                    </a:lnTo>
                    <a:lnTo>
                      <a:pt x="406"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ctr" anchorCtr="0" compatLnSpc="1">
                <a:prstTxWarp prst="textNoShape">
                  <a:avLst/>
                </a:prstTxWarp>
              </a:bodyPr>
              <a:lstStyle/>
              <a:p>
                <a:pPr algn="ctr"/>
                <a:endParaRPr lang="en-US" sz="2100" b="1" kern="0" dirty="0">
                  <a:solidFill>
                    <a:sysClr val="window" lastClr="FFFFFF"/>
                  </a:solidFill>
                </a:endParaRPr>
              </a:p>
            </p:txBody>
          </p:sp>
        </p:grpSp>
        <p:sp>
          <p:nvSpPr>
            <p:cNvPr id="377" name="Freeform 18"/>
            <p:cNvSpPr>
              <a:spLocks noEditPoints="1"/>
            </p:cNvSpPr>
            <p:nvPr/>
          </p:nvSpPr>
          <p:spPr bwMode="auto">
            <a:xfrm>
              <a:off x="4573755" y="1536699"/>
              <a:ext cx="615551" cy="350769"/>
            </a:xfrm>
            <a:custGeom>
              <a:avLst/>
              <a:gdLst>
                <a:gd name="T0" fmla="*/ 4697 w 5389"/>
                <a:gd name="T1" fmla="*/ 150 h 3509"/>
                <a:gd name="T2" fmla="*/ 3793 w 5389"/>
                <a:gd name="T3" fmla="*/ 0 h 3509"/>
                <a:gd name="T4" fmla="*/ 3567 w 5389"/>
                <a:gd name="T5" fmla="*/ 256 h 3509"/>
                <a:gd name="T6" fmla="*/ 2423 w 5389"/>
                <a:gd name="T7" fmla="*/ 256 h 3509"/>
                <a:gd name="T8" fmla="*/ 1776 w 5389"/>
                <a:gd name="T9" fmla="*/ 135 h 3509"/>
                <a:gd name="T10" fmla="*/ 888 w 5389"/>
                <a:gd name="T11" fmla="*/ 0 h 3509"/>
                <a:gd name="T12" fmla="*/ 90 w 5389"/>
                <a:gd name="T13" fmla="*/ 2620 h 3509"/>
                <a:gd name="T14" fmla="*/ 1339 w 5389"/>
                <a:gd name="T15" fmla="*/ 2967 h 3509"/>
                <a:gd name="T16" fmla="*/ 2423 w 5389"/>
                <a:gd name="T17" fmla="*/ 1897 h 3509"/>
                <a:gd name="T18" fmla="*/ 3703 w 5389"/>
                <a:gd name="T19" fmla="*/ 1897 h 3509"/>
                <a:gd name="T20" fmla="*/ 4847 w 5389"/>
                <a:gd name="T21" fmla="*/ 3419 h 3509"/>
                <a:gd name="T22" fmla="*/ 1686 w 5389"/>
                <a:gd name="T23" fmla="*/ 1084 h 3509"/>
                <a:gd name="T24" fmla="*/ 1460 w 5389"/>
                <a:gd name="T25" fmla="*/ 1174 h 3509"/>
                <a:gd name="T26" fmla="*/ 1385 w 5389"/>
                <a:gd name="T27" fmla="*/ 1400 h 3509"/>
                <a:gd name="T28" fmla="*/ 1159 w 5389"/>
                <a:gd name="T29" fmla="*/ 1476 h 3509"/>
                <a:gd name="T30" fmla="*/ 1084 w 5389"/>
                <a:gd name="T31" fmla="*/ 1250 h 3509"/>
                <a:gd name="T32" fmla="*/ 858 w 5389"/>
                <a:gd name="T33" fmla="*/ 1174 h 3509"/>
                <a:gd name="T34" fmla="*/ 782 w 5389"/>
                <a:gd name="T35" fmla="*/ 964 h 3509"/>
                <a:gd name="T36" fmla="*/ 1008 w 5389"/>
                <a:gd name="T37" fmla="*/ 873 h 3509"/>
                <a:gd name="T38" fmla="*/ 1084 w 5389"/>
                <a:gd name="T39" fmla="*/ 647 h 3509"/>
                <a:gd name="T40" fmla="*/ 1294 w 5389"/>
                <a:gd name="T41" fmla="*/ 572 h 3509"/>
                <a:gd name="T42" fmla="*/ 1385 w 5389"/>
                <a:gd name="T43" fmla="*/ 798 h 3509"/>
                <a:gd name="T44" fmla="*/ 1610 w 5389"/>
                <a:gd name="T45" fmla="*/ 873 h 3509"/>
                <a:gd name="T46" fmla="*/ 1686 w 5389"/>
                <a:gd name="T47" fmla="*/ 1084 h 3509"/>
                <a:gd name="T48" fmla="*/ 3793 w 5389"/>
                <a:gd name="T49" fmla="*/ 1174 h 3509"/>
                <a:gd name="T50" fmla="*/ 3793 w 5389"/>
                <a:gd name="T51" fmla="*/ 858 h 3509"/>
                <a:gd name="T52" fmla="*/ 3793 w 5389"/>
                <a:gd name="T53" fmla="*/ 1174 h 3509"/>
                <a:gd name="T54" fmla="*/ 3989 w 5389"/>
                <a:gd name="T55" fmla="*/ 1370 h 3509"/>
                <a:gd name="T56" fmla="*/ 4305 w 5389"/>
                <a:gd name="T57" fmla="*/ 1370 h 3509"/>
                <a:gd name="T58" fmla="*/ 4155 w 5389"/>
                <a:gd name="T59" fmla="*/ 813 h 3509"/>
                <a:gd name="T60" fmla="*/ 4155 w 5389"/>
                <a:gd name="T61" fmla="*/ 497 h 3509"/>
                <a:gd name="T62" fmla="*/ 4155 w 5389"/>
                <a:gd name="T63" fmla="*/ 813 h 3509"/>
                <a:gd name="T64" fmla="*/ 4350 w 5389"/>
                <a:gd name="T65" fmla="*/ 1009 h 3509"/>
                <a:gd name="T66" fmla="*/ 4666 w 5389"/>
                <a:gd name="T67" fmla="*/ 1009 h 3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89" h="3509">
                  <a:moveTo>
                    <a:pt x="5299" y="2620"/>
                  </a:moveTo>
                  <a:cubicBezTo>
                    <a:pt x="5103" y="1792"/>
                    <a:pt x="4922" y="964"/>
                    <a:pt x="4697" y="150"/>
                  </a:cubicBezTo>
                  <a:cubicBezTo>
                    <a:pt x="4666" y="60"/>
                    <a:pt x="4591" y="0"/>
                    <a:pt x="4501" y="0"/>
                  </a:cubicBezTo>
                  <a:cubicBezTo>
                    <a:pt x="3793" y="0"/>
                    <a:pt x="3793" y="0"/>
                    <a:pt x="3793" y="0"/>
                  </a:cubicBezTo>
                  <a:cubicBezTo>
                    <a:pt x="3718" y="0"/>
                    <a:pt x="3643" y="45"/>
                    <a:pt x="3613" y="135"/>
                  </a:cubicBezTo>
                  <a:cubicBezTo>
                    <a:pt x="3567" y="256"/>
                    <a:pt x="3567" y="256"/>
                    <a:pt x="3567" y="256"/>
                  </a:cubicBezTo>
                  <a:cubicBezTo>
                    <a:pt x="2965" y="256"/>
                    <a:pt x="2965" y="256"/>
                    <a:pt x="2965" y="256"/>
                  </a:cubicBezTo>
                  <a:cubicBezTo>
                    <a:pt x="2423" y="256"/>
                    <a:pt x="2423" y="256"/>
                    <a:pt x="2423" y="256"/>
                  </a:cubicBezTo>
                  <a:cubicBezTo>
                    <a:pt x="1821" y="256"/>
                    <a:pt x="1821" y="256"/>
                    <a:pt x="1821" y="256"/>
                  </a:cubicBezTo>
                  <a:cubicBezTo>
                    <a:pt x="1776" y="135"/>
                    <a:pt x="1776" y="135"/>
                    <a:pt x="1776" y="135"/>
                  </a:cubicBezTo>
                  <a:cubicBezTo>
                    <a:pt x="1746" y="45"/>
                    <a:pt x="1671" y="0"/>
                    <a:pt x="1595" y="0"/>
                  </a:cubicBezTo>
                  <a:cubicBezTo>
                    <a:pt x="888" y="0"/>
                    <a:pt x="888" y="0"/>
                    <a:pt x="888" y="0"/>
                  </a:cubicBezTo>
                  <a:cubicBezTo>
                    <a:pt x="797" y="0"/>
                    <a:pt x="722" y="60"/>
                    <a:pt x="692" y="150"/>
                  </a:cubicBezTo>
                  <a:cubicBezTo>
                    <a:pt x="466" y="964"/>
                    <a:pt x="286" y="1792"/>
                    <a:pt x="90" y="2620"/>
                  </a:cubicBezTo>
                  <a:cubicBezTo>
                    <a:pt x="0" y="2967"/>
                    <a:pt x="195" y="3328"/>
                    <a:pt x="542" y="3419"/>
                  </a:cubicBezTo>
                  <a:cubicBezTo>
                    <a:pt x="888" y="3509"/>
                    <a:pt x="1234" y="3298"/>
                    <a:pt x="1339" y="2967"/>
                  </a:cubicBezTo>
                  <a:cubicBezTo>
                    <a:pt x="1671" y="1897"/>
                    <a:pt x="1671" y="1897"/>
                    <a:pt x="1671" y="1897"/>
                  </a:cubicBezTo>
                  <a:cubicBezTo>
                    <a:pt x="2423" y="1897"/>
                    <a:pt x="2423" y="1897"/>
                    <a:pt x="2423" y="1897"/>
                  </a:cubicBezTo>
                  <a:cubicBezTo>
                    <a:pt x="2965" y="1897"/>
                    <a:pt x="2965" y="1897"/>
                    <a:pt x="2965" y="1897"/>
                  </a:cubicBezTo>
                  <a:cubicBezTo>
                    <a:pt x="3703" y="1897"/>
                    <a:pt x="3703" y="1897"/>
                    <a:pt x="3703" y="1897"/>
                  </a:cubicBezTo>
                  <a:cubicBezTo>
                    <a:pt x="4049" y="2967"/>
                    <a:pt x="4049" y="2967"/>
                    <a:pt x="4049" y="2967"/>
                  </a:cubicBezTo>
                  <a:cubicBezTo>
                    <a:pt x="4155" y="3298"/>
                    <a:pt x="4501" y="3509"/>
                    <a:pt x="4847" y="3419"/>
                  </a:cubicBezTo>
                  <a:cubicBezTo>
                    <a:pt x="5193" y="3328"/>
                    <a:pt x="5389" y="2967"/>
                    <a:pt x="5299" y="2620"/>
                  </a:cubicBezTo>
                  <a:close/>
                  <a:moveTo>
                    <a:pt x="1686" y="1084"/>
                  </a:moveTo>
                  <a:cubicBezTo>
                    <a:pt x="1686" y="1129"/>
                    <a:pt x="1656" y="1174"/>
                    <a:pt x="1610" y="1174"/>
                  </a:cubicBezTo>
                  <a:cubicBezTo>
                    <a:pt x="1460" y="1174"/>
                    <a:pt x="1460" y="1174"/>
                    <a:pt x="1460" y="1174"/>
                  </a:cubicBezTo>
                  <a:cubicBezTo>
                    <a:pt x="1415" y="1174"/>
                    <a:pt x="1385" y="1205"/>
                    <a:pt x="1385" y="1250"/>
                  </a:cubicBezTo>
                  <a:cubicBezTo>
                    <a:pt x="1385" y="1400"/>
                    <a:pt x="1385" y="1400"/>
                    <a:pt x="1385" y="1400"/>
                  </a:cubicBezTo>
                  <a:cubicBezTo>
                    <a:pt x="1385" y="1446"/>
                    <a:pt x="1339" y="1476"/>
                    <a:pt x="1294" y="1476"/>
                  </a:cubicBezTo>
                  <a:cubicBezTo>
                    <a:pt x="1159" y="1476"/>
                    <a:pt x="1159" y="1476"/>
                    <a:pt x="1159" y="1476"/>
                  </a:cubicBezTo>
                  <a:cubicBezTo>
                    <a:pt x="1114" y="1476"/>
                    <a:pt x="1084" y="1446"/>
                    <a:pt x="1084" y="1400"/>
                  </a:cubicBezTo>
                  <a:cubicBezTo>
                    <a:pt x="1084" y="1250"/>
                    <a:pt x="1084" y="1250"/>
                    <a:pt x="1084" y="1250"/>
                  </a:cubicBezTo>
                  <a:cubicBezTo>
                    <a:pt x="1084" y="1205"/>
                    <a:pt x="1053" y="1174"/>
                    <a:pt x="1008" y="1174"/>
                  </a:cubicBezTo>
                  <a:cubicBezTo>
                    <a:pt x="858" y="1174"/>
                    <a:pt x="858" y="1174"/>
                    <a:pt x="858" y="1174"/>
                  </a:cubicBezTo>
                  <a:cubicBezTo>
                    <a:pt x="813" y="1174"/>
                    <a:pt x="782" y="1129"/>
                    <a:pt x="782" y="1084"/>
                  </a:cubicBezTo>
                  <a:cubicBezTo>
                    <a:pt x="782" y="964"/>
                    <a:pt x="782" y="964"/>
                    <a:pt x="782" y="964"/>
                  </a:cubicBezTo>
                  <a:cubicBezTo>
                    <a:pt x="782" y="918"/>
                    <a:pt x="813" y="873"/>
                    <a:pt x="858" y="873"/>
                  </a:cubicBezTo>
                  <a:cubicBezTo>
                    <a:pt x="1008" y="873"/>
                    <a:pt x="1008" y="873"/>
                    <a:pt x="1008" y="873"/>
                  </a:cubicBezTo>
                  <a:cubicBezTo>
                    <a:pt x="1053" y="873"/>
                    <a:pt x="1084" y="843"/>
                    <a:pt x="1084" y="798"/>
                  </a:cubicBezTo>
                  <a:cubicBezTo>
                    <a:pt x="1084" y="647"/>
                    <a:pt x="1084" y="647"/>
                    <a:pt x="1084" y="647"/>
                  </a:cubicBezTo>
                  <a:cubicBezTo>
                    <a:pt x="1084" y="602"/>
                    <a:pt x="1114" y="572"/>
                    <a:pt x="1159" y="572"/>
                  </a:cubicBezTo>
                  <a:cubicBezTo>
                    <a:pt x="1294" y="572"/>
                    <a:pt x="1294" y="572"/>
                    <a:pt x="1294" y="572"/>
                  </a:cubicBezTo>
                  <a:cubicBezTo>
                    <a:pt x="1339" y="572"/>
                    <a:pt x="1385" y="602"/>
                    <a:pt x="1385" y="647"/>
                  </a:cubicBezTo>
                  <a:cubicBezTo>
                    <a:pt x="1385" y="798"/>
                    <a:pt x="1385" y="798"/>
                    <a:pt x="1385" y="798"/>
                  </a:cubicBezTo>
                  <a:cubicBezTo>
                    <a:pt x="1385" y="843"/>
                    <a:pt x="1415" y="873"/>
                    <a:pt x="1460" y="873"/>
                  </a:cubicBezTo>
                  <a:cubicBezTo>
                    <a:pt x="1610" y="873"/>
                    <a:pt x="1610" y="873"/>
                    <a:pt x="1610" y="873"/>
                  </a:cubicBezTo>
                  <a:cubicBezTo>
                    <a:pt x="1656" y="873"/>
                    <a:pt x="1686" y="918"/>
                    <a:pt x="1686" y="964"/>
                  </a:cubicBezTo>
                  <a:cubicBezTo>
                    <a:pt x="1686" y="1084"/>
                    <a:pt x="1686" y="1084"/>
                    <a:pt x="1686" y="1084"/>
                  </a:cubicBezTo>
                  <a:cubicBezTo>
                    <a:pt x="1686" y="1084"/>
                    <a:pt x="1686" y="1084"/>
                    <a:pt x="1686" y="1084"/>
                  </a:cubicBezTo>
                  <a:close/>
                  <a:moveTo>
                    <a:pt x="3793" y="1174"/>
                  </a:moveTo>
                  <a:cubicBezTo>
                    <a:pt x="3703" y="1174"/>
                    <a:pt x="3643" y="1099"/>
                    <a:pt x="3643" y="1009"/>
                  </a:cubicBezTo>
                  <a:cubicBezTo>
                    <a:pt x="3643" y="933"/>
                    <a:pt x="3703" y="858"/>
                    <a:pt x="3793" y="858"/>
                  </a:cubicBezTo>
                  <a:cubicBezTo>
                    <a:pt x="3884" y="858"/>
                    <a:pt x="3959" y="933"/>
                    <a:pt x="3959" y="1009"/>
                  </a:cubicBezTo>
                  <a:cubicBezTo>
                    <a:pt x="3959" y="1099"/>
                    <a:pt x="3884" y="1174"/>
                    <a:pt x="3793" y="1174"/>
                  </a:cubicBezTo>
                  <a:close/>
                  <a:moveTo>
                    <a:pt x="4155" y="1521"/>
                  </a:moveTo>
                  <a:cubicBezTo>
                    <a:pt x="4064" y="1521"/>
                    <a:pt x="3989" y="1461"/>
                    <a:pt x="3989" y="1370"/>
                  </a:cubicBezTo>
                  <a:cubicBezTo>
                    <a:pt x="3989" y="1280"/>
                    <a:pt x="4064" y="1205"/>
                    <a:pt x="4155" y="1205"/>
                  </a:cubicBezTo>
                  <a:cubicBezTo>
                    <a:pt x="4245" y="1205"/>
                    <a:pt x="4305" y="1280"/>
                    <a:pt x="4305" y="1370"/>
                  </a:cubicBezTo>
                  <a:cubicBezTo>
                    <a:pt x="4305" y="1461"/>
                    <a:pt x="4245" y="1521"/>
                    <a:pt x="4155" y="1521"/>
                  </a:cubicBezTo>
                  <a:close/>
                  <a:moveTo>
                    <a:pt x="4155" y="813"/>
                  </a:moveTo>
                  <a:cubicBezTo>
                    <a:pt x="4064" y="813"/>
                    <a:pt x="3989" y="753"/>
                    <a:pt x="3989" y="662"/>
                  </a:cubicBezTo>
                  <a:cubicBezTo>
                    <a:pt x="3989" y="572"/>
                    <a:pt x="4064" y="497"/>
                    <a:pt x="4155" y="497"/>
                  </a:cubicBezTo>
                  <a:cubicBezTo>
                    <a:pt x="4245" y="497"/>
                    <a:pt x="4305" y="572"/>
                    <a:pt x="4305" y="662"/>
                  </a:cubicBezTo>
                  <a:cubicBezTo>
                    <a:pt x="4305" y="753"/>
                    <a:pt x="4245" y="813"/>
                    <a:pt x="4155" y="813"/>
                  </a:cubicBezTo>
                  <a:close/>
                  <a:moveTo>
                    <a:pt x="4501" y="1174"/>
                  </a:moveTo>
                  <a:cubicBezTo>
                    <a:pt x="4411" y="1174"/>
                    <a:pt x="4350" y="1099"/>
                    <a:pt x="4350" y="1009"/>
                  </a:cubicBezTo>
                  <a:cubicBezTo>
                    <a:pt x="4350" y="933"/>
                    <a:pt x="4411" y="858"/>
                    <a:pt x="4501" y="858"/>
                  </a:cubicBezTo>
                  <a:cubicBezTo>
                    <a:pt x="4591" y="858"/>
                    <a:pt x="4666" y="933"/>
                    <a:pt x="4666" y="1009"/>
                  </a:cubicBezTo>
                  <a:cubicBezTo>
                    <a:pt x="4666" y="1099"/>
                    <a:pt x="4591" y="1174"/>
                    <a:pt x="4501" y="117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121899" tIns="60949" rIns="121899" bIns="60949" numCol="1" anchor="ctr" anchorCtr="0" compatLnSpc="1">
              <a:prstTxWarp prst="textNoShape">
                <a:avLst/>
              </a:prstTxWarp>
            </a:bodyPr>
            <a:lstStyle/>
            <a:p>
              <a:pPr algn="ctr"/>
              <a:endParaRPr lang="en-US" sz="2100" b="1" kern="0" dirty="0">
                <a:solidFill>
                  <a:sysClr val="window" lastClr="FFFFFF"/>
                </a:solidFill>
              </a:endParaRPr>
            </a:p>
          </p:txBody>
        </p:sp>
        <p:pic>
          <p:nvPicPr>
            <p:cNvPr id="6" name="Picture 5" descr="glasses.ps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5500" y="5113939"/>
              <a:ext cx="911249" cy="448662"/>
            </a:xfrm>
            <a:prstGeom prst="rect">
              <a:avLst/>
            </a:prstGeom>
          </p:spPr>
        </p:pic>
      </p:grpSp>
    </p:spTree>
    <p:extLst>
      <p:ext uri="{BB962C8B-B14F-4D97-AF65-F5344CB8AC3E}">
        <p14:creationId xmlns:p14="http://schemas.microsoft.com/office/powerpoint/2010/main" val="42839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248"/>
                                        </p:tgtEl>
                                        <p:attrNameLst>
                                          <p:attrName>style.visibility</p:attrName>
                                        </p:attrNameLst>
                                      </p:cBhvr>
                                      <p:to>
                                        <p:strVal val="visible"/>
                                      </p:to>
                                    </p:set>
                                    <p:animEffect transition="in" filter="fade">
                                      <p:cBhvr>
                                        <p:cTn id="13" dur="500"/>
                                        <p:tgtEl>
                                          <p:spTgt spid="248"/>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6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9"/>
                                        </p:tgtEl>
                                        <p:attrNameLst>
                                          <p:attrName>style.visibility</p:attrName>
                                        </p:attrNameLst>
                                      </p:cBhvr>
                                      <p:to>
                                        <p:strVal val="visible"/>
                                      </p:to>
                                    </p:set>
                                    <p:animEffect transition="in" filter="fade">
                                      <p:cBhvr>
                                        <p:cTn id="19" dur="500"/>
                                        <p:tgtEl>
                                          <p:spTgt spid="2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800"/>
                                        <p:tgtEl>
                                          <p:spTgt spid="29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4"/>
                                        </p:tgtEl>
                                        <p:attrNameLst>
                                          <p:attrName>style.visibility</p:attrName>
                                        </p:attrNameLst>
                                      </p:cBhvr>
                                      <p:to>
                                        <p:strVal val="visible"/>
                                      </p:to>
                                    </p:set>
                                    <p:animEffect transition="in" filter="fade">
                                      <p:cBhvr>
                                        <p:cTn id="25" dur="900"/>
                                        <p:tgtEl>
                                          <p:spTgt spid="294"/>
                                        </p:tgtEl>
                                      </p:cBhvr>
                                    </p:animEffect>
                                  </p:childTnLst>
                                </p:cTn>
                              </p:par>
                              <p:par>
                                <p:cTn id="26" presetID="10" presetClass="entr" presetSubtype="0" fill="hold" nodeType="withEffect">
                                  <p:stCondLst>
                                    <p:cond delay="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100"/>
                                        <p:tgtEl>
                                          <p:spTgt spid="11"/>
                                        </p:tgtEl>
                                      </p:cBhvr>
                                    </p:animEffect>
                                  </p:childTnLst>
                                </p:cTn>
                              </p:par>
                              <p:par>
                                <p:cTn id="29" presetID="10" presetClass="entr" presetSubtype="0" fill="hold" nodeType="withEffect">
                                  <p:stCondLst>
                                    <p:cond delay="8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93"/>
                                        </p:tgtEl>
                                        <p:attrNameLst>
                                          <p:attrName>style.visibility</p:attrName>
                                        </p:attrNameLst>
                                      </p:cBhvr>
                                      <p:to>
                                        <p:strVal val="visible"/>
                                      </p:to>
                                    </p:set>
                                    <p:animEffect transition="in" filter="fade">
                                      <p:cBhvr>
                                        <p:cTn id="34" dur="1000"/>
                                        <p:tgtEl>
                                          <p:spTgt spid="293"/>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292"/>
                                        </p:tgtEl>
                                        <p:attrNameLst>
                                          <p:attrName>style.visibility</p:attrName>
                                        </p:attrNameLst>
                                      </p:cBhvr>
                                      <p:to>
                                        <p:strVal val="visible"/>
                                      </p:to>
                                    </p:set>
                                    <p:animEffect transition="in" filter="fade">
                                      <p:cBhvr>
                                        <p:cTn id="40" dur="500"/>
                                        <p:tgtEl>
                                          <p:spTgt spid="292"/>
                                        </p:tgtEl>
                                      </p:cBhvr>
                                    </p:animEffect>
                                  </p:childTnLst>
                                </p:cTn>
                              </p:par>
                              <p:par>
                                <p:cTn id="41" presetID="10" presetClass="entr" presetSubtype="0" fill="hold" nodeType="withEffect">
                                  <p:stCondLst>
                                    <p:cond delay="4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1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291"/>
                                        </p:tgtEl>
                                        <p:attrNameLst>
                                          <p:attrName>style.visibility</p:attrName>
                                        </p:attrNameLst>
                                      </p:cBhvr>
                                      <p:to>
                                        <p:strVal val="visible"/>
                                      </p:to>
                                    </p:set>
                                    <p:animEffect transition="in" filter="fade">
                                      <p:cBhvr>
                                        <p:cTn id="49" dur="800"/>
                                        <p:tgtEl>
                                          <p:spTgt spid="29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par>
                                <p:cTn id="53" presetID="16" presetClass="entr" presetSubtype="37" fill="hold" nodeType="withEffect">
                                  <p:stCondLst>
                                    <p:cond delay="750"/>
                                  </p:stCondLst>
                                  <p:childTnLst>
                                    <p:set>
                                      <p:cBhvr>
                                        <p:cTn id="54" dur="1" fill="hold">
                                          <p:stCondLst>
                                            <p:cond delay="0"/>
                                          </p:stCondLst>
                                        </p:cTn>
                                        <p:tgtEl>
                                          <p:spTgt spid="266"/>
                                        </p:tgtEl>
                                        <p:attrNameLst>
                                          <p:attrName>style.visibility</p:attrName>
                                        </p:attrNameLst>
                                      </p:cBhvr>
                                      <p:to>
                                        <p:strVal val="visible"/>
                                      </p:to>
                                    </p:set>
                                    <p:animEffect transition="in" filter="barn(outVertical)">
                                      <p:cBhvr>
                                        <p:cTn id="55" dur="500"/>
                                        <p:tgtEl>
                                          <p:spTgt spid="266"/>
                                        </p:tgtEl>
                                      </p:cBhvr>
                                    </p:animEffect>
                                  </p:childTnLst>
                                </p:cTn>
                              </p:par>
                              <p:par>
                                <p:cTn id="56" presetID="16" presetClass="entr" presetSubtype="37" fill="hold" nodeType="withEffect">
                                  <p:stCondLst>
                                    <p:cond delay="750"/>
                                  </p:stCondLst>
                                  <p:childTnLst>
                                    <p:set>
                                      <p:cBhvr>
                                        <p:cTn id="57" dur="1" fill="hold">
                                          <p:stCondLst>
                                            <p:cond delay="0"/>
                                          </p:stCondLst>
                                        </p:cTn>
                                        <p:tgtEl>
                                          <p:spTgt spid="276"/>
                                        </p:tgtEl>
                                        <p:attrNameLst>
                                          <p:attrName>style.visibility</p:attrName>
                                        </p:attrNameLst>
                                      </p:cBhvr>
                                      <p:to>
                                        <p:strVal val="visible"/>
                                      </p:to>
                                    </p:set>
                                    <p:animEffect transition="in" filter="barn(outVertical)">
                                      <p:cBhvr>
                                        <p:cTn id="58" dur="500"/>
                                        <p:tgtEl>
                                          <p:spTgt spid="276"/>
                                        </p:tgtEl>
                                      </p:cBhvr>
                                    </p:animEffect>
                                  </p:childTnLst>
                                </p:cTn>
                              </p:par>
                              <p:par>
                                <p:cTn id="59" presetID="16" presetClass="entr" presetSubtype="37" fill="hold" nodeType="withEffect">
                                  <p:stCondLst>
                                    <p:cond delay="750"/>
                                  </p:stCondLst>
                                  <p:childTnLst>
                                    <p:set>
                                      <p:cBhvr>
                                        <p:cTn id="60" dur="1" fill="hold">
                                          <p:stCondLst>
                                            <p:cond delay="0"/>
                                          </p:stCondLst>
                                        </p:cTn>
                                        <p:tgtEl>
                                          <p:spTgt spid="277"/>
                                        </p:tgtEl>
                                        <p:attrNameLst>
                                          <p:attrName>style.visibility</p:attrName>
                                        </p:attrNameLst>
                                      </p:cBhvr>
                                      <p:to>
                                        <p:strVal val="visible"/>
                                      </p:to>
                                    </p:set>
                                    <p:animEffect transition="in" filter="barn(outVertical)">
                                      <p:cBhvr>
                                        <p:cTn id="61" dur="500"/>
                                        <p:tgtEl>
                                          <p:spTgt spid="277"/>
                                        </p:tgtEl>
                                      </p:cBhvr>
                                    </p:animEffect>
                                  </p:childTnLst>
                                </p:cTn>
                              </p:par>
                              <p:par>
                                <p:cTn id="62" presetID="16" presetClass="entr" presetSubtype="37" fill="hold" nodeType="withEffect">
                                  <p:stCondLst>
                                    <p:cond delay="750"/>
                                  </p:stCondLst>
                                  <p:childTnLst>
                                    <p:set>
                                      <p:cBhvr>
                                        <p:cTn id="63" dur="1" fill="hold">
                                          <p:stCondLst>
                                            <p:cond delay="0"/>
                                          </p:stCondLst>
                                        </p:cTn>
                                        <p:tgtEl>
                                          <p:spTgt spid="265"/>
                                        </p:tgtEl>
                                        <p:attrNameLst>
                                          <p:attrName>style.visibility</p:attrName>
                                        </p:attrNameLst>
                                      </p:cBhvr>
                                      <p:to>
                                        <p:strVal val="visible"/>
                                      </p:to>
                                    </p:set>
                                    <p:animEffect transition="in" filter="barn(outVertical)">
                                      <p:cBhvr>
                                        <p:cTn id="64" dur="500"/>
                                        <p:tgtEl>
                                          <p:spTgt spid="265"/>
                                        </p:tgtEl>
                                      </p:cBhvr>
                                    </p:animEffect>
                                  </p:childTnLst>
                                </p:cTn>
                              </p:par>
                              <p:par>
                                <p:cTn id="65" presetID="16" presetClass="entr" presetSubtype="37" fill="hold" nodeType="withEffect">
                                  <p:stCondLst>
                                    <p:cond delay="750"/>
                                  </p:stCondLst>
                                  <p:childTnLst>
                                    <p:set>
                                      <p:cBhvr>
                                        <p:cTn id="66" dur="1" fill="hold">
                                          <p:stCondLst>
                                            <p:cond delay="0"/>
                                          </p:stCondLst>
                                        </p:cTn>
                                        <p:tgtEl>
                                          <p:spTgt spid="262"/>
                                        </p:tgtEl>
                                        <p:attrNameLst>
                                          <p:attrName>style.visibility</p:attrName>
                                        </p:attrNameLst>
                                      </p:cBhvr>
                                      <p:to>
                                        <p:strVal val="visible"/>
                                      </p:to>
                                    </p:set>
                                    <p:animEffect transition="in" filter="barn(outVertical)">
                                      <p:cBhvr>
                                        <p:cTn id="67" dur="500"/>
                                        <p:tgtEl>
                                          <p:spTgt spid="262"/>
                                        </p:tgtEl>
                                      </p:cBhvr>
                                    </p:animEffect>
                                  </p:childTnLst>
                                </p:cTn>
                              </p:par>
                              <p:par>
                                <p:cTn id="68" presetID="16" presetClass="entr" presetSubtype="37" fill="hold" nodeType="withEffect">
                                  <p:stCondLst>
                                    <p:cond delay="750"/>
                                  </p:stCondLst>
                                  <p:childTnLst>
                                    <p:set>
                                      <p:cBhvr>
                                        <p:cTn id="69" dur="1" fill="hold">
                                          <p:stCondLst>
                                            <p:cond delay="0"/>
                                          </p:stCondLst>
                                        </p:cTn>
                                        <p:tgtEl>
                                          <p:spTgt spid="260"/>
                                        </p:tgtEl>
                                        <p:attrNameLst>
                                          <p:attrName>style.visibility</p:attrName>
                                        </p:attrNameLst>
                                      </p:cBhvr>
                                      <p:to>
                                        <p:strVal val="visible"/>
                                      </p:to>
                                    </p:set>
                                    <p:animEffect transition="in" filter="barn(outVertical)">
                                      <p:cBhvr>
                                        <p:cTn id="70" dur="500"/>
                                        <p:tgtEl>
                                          <p:spTgt spid="260"/>
                                        </p:tgtEl>
                                      </p:cBhvr>
                                    </p:animEffect>
                                  </p:childTnLst>
                                </p:cTn>
                              </p:par>
                              <p:par>
                                <p:cTn id="71" presetID="16" presetClass="entr" presetSubtype="37" fill="hold" nodeType="withEffect">
                                  <p:stCondLst>
                                    <p:cond delay="750"/>
                                  </p:stCondLst>
                                  <p:childTnLst>
                                    <p:set>
                                      <p:cBhvr>
                                        <p:cTn id="72" dur="1" fill="hold">
                                          <p:stCondLst>
                                            <p:cond delay="0"/>
                                          </p:stCondLst>
                                        </p:cTn>
                                        <p:tgtEl>
                                          <p:spTgt spid="261"/>
                                        </p:tgtEl>
                                        <p:attrNameLst>
                                          <p:attrName>style.visibility</p:attrName>
                                        </p:attrNameLst>
                                      </p:cBhvr>
                                      <p:to>
                                        <p:strVal val="visible"/>
                                      </p:to>
                                    </p:set>
                                    <p:animEffect transition="in" filter="barn(outVertical)">
                                      <p:cBhvr>
                                        <p:cTn id="73" dur="500"/>
                                        <p:tgtEl>
                                          <p:spTgt spid="261"/>
                                        </p:tgtEl>
                                      </p:cBhvr>
                                    </p:animEffect>
                                  </p:childTnLst>
                                </p:cTn>
                              </p:par>
                              <p:par>
                                <p:cTn id="74" presetID="16" presetClass="entr" presetSubtype="37" fill="hold" nodeType="withEffect">
                                  <p:stCondLst>
                                    <p:cond delay="750"/>
                                  </p:stCondLst>
                                  <p:childTnLst>
                                    <p:set>
                                      <p:cBhvr>
                                        <p:cTn id="75" dur="1" fill="hold">
                                          <p:stCondLst>
                                            <p:cond delay="0"/>
                                          </p:stCondLst>
                                        </p:cTn>
                                        <p:tgtEl>
                                          <p:spTgt spid="263"/>
                                        </p:tgtEl>
                                        <p:attrNameLst>
                                          <p:attrName>style.visibility</p:attrName>
                                        </p:attrNameLst>
                                      </p:cBhvr>
                                      <p:to>
                                        <p:strVal val="visible"/>
                                      </p:to>
                                    </p:set>
                                    <p:animEffect transition="in" filter="barn(outVertical)">
                                      <p:cBhvr>
                                        <p:cTn id="76" dur="500"/>
                                        <p:tgtEl>
                                          <p:spTgt spid="263"/>
                                        </p:tgtEl>
                                      </p:cBhvr>
                                    </p:animEffect>
                                  </p:childTnLst>
                                </p:cTn>
                              </p:par>
                              <p:par>
                                <p:cTn id="77" presetID="16" presetClass="entr" presetSubtype="37" fill="hold" nodeType="withEffect">
                                  <p:stCondLst>
                                    <p:cond delay="750"/>
                                  </p:stCondLst>
                                  <p:childTnLst>
                                    <p:set>
                                      <p:cBhvr>
                                        <p:cTn id="78" dur="1" fill="hold">
                                          <p:stCondLst>
                                            <p:cond delay="0"/>
                                          </p:stCondLst>
                                        </p:cTn>
                                        <p:tgtEl>
                                          <p:spTgt spid="264"/>
                                        </p:tgtEl>
                                        <p:attrNameLst>
                                          <p:attrName>style.visibility</p:attrName>
                                        </p:attrNameLst>
                                      </p:cBhvr>
                                      <p:to>
                                        <p:strVal val="visible"/>
                                      </p:to>
                                    </p:set>
                                    <p:animEffect transition="in" filter="barn(outVertical)">
                                      <p:cBhvr>
                                        <p:cTn id="79" dur="500"/>
                                        <p:tgtEl>
                                          <p:spTgt spid="264"/>
                                        </p:tgtEl>
                                      </p:cBhvr>
                                    </p:animEffect>
                                  </p:childTnLst>
                                </p:cTn>
                              </p:par>
                              <p:par>
                                <p:cTn id="80" presetID="16" presetClass="entr" presetSubtype="37" fill="hold" nodeType="withEffect">
                                  <p:stCondLst>
                                    <p:cond delay="750"/>
                                  </p:stCondLst>
                                  <p:childTnLst>
                                    <p:set>
                                      <p:cBhvr>
                                        <p:cTn id="81" dur="1" fill="hold">
                                          <p:stCondLst>
                                            <p:cond delay="0"/>
                                          </p:stCondLst>
                                        </p:cTn>
                                        <p:tgtEl>
                                          <p:spTgt spid="268"/>
                                        </p:tgtEl>
                                        <p:attrNameLst>
                                          <p:attrName>style.visibility</p:attrName>
                                        </p:attrNameLst>
                                      </p:cBhvr>
                                      <p:to>
                                        <p:strVal val="visible"/>
                                      </p:to>
                                    </p:set>
                                    <p:animEffect transition="in" filter="barn(outVertical)">
                                      <p:cBhvr>
                                        <p:cTn id="82" dur="500"/>
                                        <p:tgtEl>
                                          <p:spTgt spid="268"/>
                                        </p:tgtEl>
                                      </p:cBhvr>
                                    </p:animEffect>
                                  </p:childTnLst>
                                </p:cTn>
                              </p:par>
                              <p:par>
                                <p:cTn id="83" presetID="16" presetClass="entr" presetSubtype="37" fill="hold" nodeType="withEffect">
                                  <p:stCondLst>
                                    <p:cond delay="750"/>
                                  </p:stCondLst>
                                  <p:childTnLst>
                                    <p:set>
                                      <p:cBhvr>
                                        <p:cTn id="84" dur="1" fill="hold">
                                          <p:stCondLst>
                                            <p:cond delay="0"/>
                                          </p:stCondLst>
                                        </p:cTn>
                                        <p:tgtEl>
                                          <p:spTgt spid="270"/>
                                        </p:tgtEl>
                                        <p:attrNameLst>
                                          <p:attrName>style.visibility</p:attrName>
                                        </p:attrNameLst>
                                      </p:cBhvr>
                                      <p:to>
                                        <p:strVal val="visible"/>
                                      </p:to>
                                    </p:set>
                                    <p:animEffect transition="in" filter="barn(outVertical)">
                                      <p:cBhvr>
                                        <p:cTn id="85" dur="500"/>
                                        <p:tgtEl>
                                          <p:spTgt spid="270"/>
                                        </p:tgtEl>
                                      </p:cBhvr>
                                    </p:animEffect>
                                  </p:childTnLst>
                                </p:cTn>
                              </p:par>
                              <p:par>
                                <p:cTn id="86" presetID="16" presetClass="entr" presetSubtype="37" fill="hold" nodeType="withEffect">
                                  <p:stCondLst>
                                    <p:cond delay="750"/>
                                  </p:stCondLst>
                                  <p:childTnLst>
                                    <p:set>
                                      <p:cBhvr>
                                        <p:cTn id="87" dur="1" fill="hold">
                                          <p:stCondLst>
                                            <p:cond delay="0"/>
                                          </p:stCondLst>
                                        </p:cTn>
                                        <p:tgtEl>
                                          <p:spTgt spid="272"/>
                                        </p:tgtEl>
                                        <p:attrNameLst>
                                          <p:attrName>style.visibility</p:attrName>
                                        </p:attrNameLst>
                                      </p:cBhvr>
                                      <p:to>
                                        <p:strVal val="visible"/>
                                      </p:to>
                                    </p:set>
                                    <p:animEffect transition="in" filter="barn(outVertical)">
                                      <p:cBhvr>
                                        <p:cTn id="88" dur="500"/>
                                        <p:tgtEl>
                                          <p:spTgt spid="272"/>
                                        </p:tgtEl>
                                      </p:cBhvr>
                                    </p:animEffect>
                                  </p:childTnLst>
                                </p:cTn>
                              </p:par>
                              <p:par>
                                <p:cTn id="89" presetID="16" presetClass="entr" presetSubtype="37" fill="hold" nodeType="withEffect">
                                  <p:stCondLst>
                                    <p:cond delay="750"/>
                                  </p:stCondLst>
                                  <p:childTnLst>
                                    <p:set>
                                      <p:cBhvr>
                                        <p:cTn id="90" dur="1" fill="hold">
                                          <p:stCondLst>
                                            <p:cond delay="0"/>
                                          </p:stCondLst>
                                        </p:cTn>
                                        <p:tgtEl>
                                          <p:spTgt spid="278"/>
                                        </p:tgtEl>
                                        <p:attrNameLst>
                                          <p:attrName>style.visibility</p:attrName>
                                        </p:attrNameLst>
                                      </p:cBhvr>
                                      <p:to>
                                        <p:strVal val="visible"/>
                                      </p:to>
                                    </p:set>
                                    <p:animEffect transition="in" filter="barn(outVertical)">
                                      <p:cBhvr>
                                        <p:cTn id="91" dur="500"/>
                                        <p:tgtEl>
                                          <p:spTgt spid="278"/>
                                        </p:tgtEl>
                                      </p:cBhvr>
                                    </p:animEffect>
                                  </p:childTnLst>
                                </p:cTn>
                              </p:par>
                              <p:par>
                                <p:cTn id="92" presetID="16" presetClass="entr" presetSubtype="37" fill="hold" nodeType="withEffect">
                                  <p:stCondLst>
                                    <p:cond delay="750"/>
                                  </p:stCondLst>
                                  <p:childTnLst>
                                    <p:set>
                                      <p:cBhvr>
                                        <p:cTn id="93" dur="1" fill="hold">
                                          <p:stCondLst>
                                            <p:cond delay="0"/>
                                          </p:stCondLst>
                                        </p:cTn>
                                        <p:tgtEl>
                                          <p:spTgt spid="279"/>
                                        </p:tgtEl>
                                        <p:attrNameLst>
                                          <p:attrName>style.visibility</p:attrName>
                                        </p:attrNameLst>
                                      </p:cBhvr>
                                      <p:to>
                                        <p:strVal val="visible"/>
                                      </p:to>
                                    </p:set>
                                    <p:animEffect transition="in" filter="barn(outVertical)">
                                      <p:cBhvr>
                                        <p:cTn id="94" dur="500"/>
                                        <p:tgtEl>
                                          <p:spTgt spid="279"/>
                                        </p:tgtEl>
                                      </p:cBhvr>
                                    </p:animEffect>
                                  </p:childTnLst>
                                </p:cTn>
                              </p:par>
                              <p:par>
                                <p:cTn id="95" presetID="16" presetClass="entr" presetSubtype="37" fill="hold" nodeType="withEffect">
                                  <p:stCondLst>
                                    <p:cond delay="750"/>
                                  </p:stCondLst>
                                  <p:childTnLst>
                                    <p:set>
                                      <p:cBhvr>
                                        <p:cTn id="96" dur="1" fill="hold">
                                          <p:stCondLst>
                                            <p:cond delay="0"/>
                                          </p:stCondLst>
                                        </p:cTn>
                                        <p:tgtEl>
                                          <p:spTgt spid="274"/>
                                        </p:tgtEl>
                                        <p:attrNameLst>
                                          <p:attrName>style.visibility</p:attrName>
                                        </p:attrNameLst>
                                      </p:cBhvr>
                                      <p:to>
                                        <p:strVal val="visible"/>
                                      </p:to>
                                    </p:set>
                                    <p:animEffect transition="in" filter="barn(outVertical)">
                                      <p:cBhvr>
                                        <p:cTn id="97" dur="500"/>
                                        <p:tgtEl>
                                          <p:spTgt spid="274"/>
                                        </p:tgtEl>
                                      </p:cBhvr>
                                    </p:animEffect>
                                  </p:childTnLst>
                                </p:cTn>
                              </p:par>
                              <p:par>
                                <p:cTn id="98" presetID="16" presetClass="entr" presetSubtype="37" fill="hold" nodeType="withEffect">
                                  <p:stCondLst>
                                    <p:cond delay="750"/>
                                  </p:stCondLst>
                                  <p:childTnLst>
                                    <p:set>
                                      <p:cBhvr>
                                        <p:cTn id="99" dur="1" fill="hold">
                                          <p:stCondLst>
                                            <p:cond delay="0"/>
                                          </p:stCondLst>
                                        </p:cTn>
                                        <p:tgtEl>
                                          <p:spTgt spid="267"/>
                                        </p:tgtEl>
                                        <p:attrNameLst>
                                          <p:attrName>style.visibility</p:attrName>
                                        </p:attrNameLst>
                                      </p:cBhvr>
                                      <p:to>
                                        <p:strVal val="visible"/>
                                      </p:to>
                                    </p:set>
                                    <p:animEffect transition="in" filter="barn(outVertical)">
                                      <p:cBhvr>
                                        <p:cTn id="100" dur="500"/>
                                        <p:tgtEl>
                                          <p:spTgt spid="267"/>
                                        </p:tgtEl>
                                      </p:cBhvr>
                                    </p:animEffect>
                                  </p:childTnLst>
                                </p:cTn>
                              </p:par>
                              <p:par>
                                <p:cTn id="101" presetID="16" presetClass="entr" presetSubtype="37" fill="hold" nodeType="withEffect">
                                  <p:stCondLst>
                                    <p:cond delay="750"/>
                                  </p:stCondLst>
                                  <p:childTnLst>
                                    <p:set>
                                      <p:cBhvr>
                                        <p:cTn id="102" dur="1" fill="hold">
                                          <p:stCondLst>
                                            <p:cond delay="0"/>
                                          </p:stCondLst>
                                        </p:cTn>
                                        <p:tgtEl>
                                          <p:spTgt spid="280"/>
                                        </p:tgtEl>
                                        <p:attrNameLst>
                                          <p:attrName>style.visibility</p:attrName>
                                        </p:attrNameLst>
                                      </p:cBhvr>
                                      <p:to>
                                        <p:strVal val="visible"/>
                                      </p:to>
                                    </p:set>
                                    <p:animEffect transition="in" filter="barn(outVertical)">
                                      <p:cBhvr>
                                        <p:cTn id="103" dur="500"/>
                                        <p:tgtEl>
                                          <p:spTgt spid="280"/>
                                        </p:tgtEl>
                                      </p:cBhvr>
                                    </p:animEffect>
                                  </p:childTnLst>
                                </p:cTn>
                              </p:par>
                              <p:par>
                                <p:cTn id="104" presetID="16" presetClass="entr" presetSubtype="37" fill="hold" nodeType="withEffect">
                                  <p:stCondLst>
                                    <p:cond delay="750"/>
                                  </p:stCondLst>
                                  <p:childTnLst>
                                    <p:set>
                                      <p:cBhvr>
                                        <p:cTn id="105" dur="1" fill="hold">
                                          <p:stCondLst>
                                            <p:cond delay="0"/>
                                          </p:stCondLst>
                                        </p:cTn>
                                        <p:tgtEl>
                                          <p:spTgt spid="275"/>
                                        </p:tgtEl>
                                        <p:attrNameLst>
                                          <p:attrName>style.visibility</p:attrName>
                                        </p:attrNameLst>
                                      </p:cBhvr>
                                      <p:to>
                                        <p:strVal val="visible"/>
                                      </p:to>
                                    </p:set>
                                    <p:animEffect transition="in" filter="barn(outVertical)">
                                      <p:cBhvr>
                                        <p:cTn id="106" dur="500"/>
                                        <p:tgtEl>
                                          <p:spTgt spid="275"/>
                                        </p:tgtEl>
                                      </p:cBhvr>
                                    </p:animEffect>
                                  </p:childTnLst>
                                </p:cTn>
                              </p:par>
                              <p:par>
                                <p:cTn id="107" presetID="16" presetClass="entr" presetSubtype="37" fill="hold" nodeType="withEffect">
                                  <p:stCondLst>
                                    <p:cond delay="750"/>
                                  </p:stCondLst>
                                  <p:childTnLst>
                                    <p:set>
                                      <p:cBhvr>
                                        <p:cTn id="108" dur="1" fill="hold">
                                          <p:stCondLst>
                                            <p:cond delay="0"/>
                                          </p:stCondLst>
                                        </p:cTn>
                                        <p:tgtEl>
                                          <p:spTgt spid="271"/>
                                        </p:tgtEl>
                                        <p:attrNameLst>
                                          <p:attrName>style.visibility</p:attrName>
                                        </p:attrNameLst>
                                      </p:cBhvr>
                                      <p:to>
                                        <p:strVal val="visible"/>
                                      </p:to>
                                    </p:set>
                                    <p:animEffect transition="in" filter="barn(outVertical)">
                                      <p:cBhvr>
                                        <p:cTn id="109" dur="500"/>
                                        <p:tgtEl>
                                          <p:spTgt spid="271"/>
                                        </p:tgtEl>
                                      </p:cBhvr>
                                    </p:animEffect>
                                  </p:childTnLst>
                                </p:cTn>
                              </p:par>
                              <p:par>
                                <p:cTn id="110" presetID="16" presetClass="entr" presetSubtype="37" fill="hold" nodeType="withEffect">
                                  <p:stCondLst>
                                    <p:cond delay="750"/>
                                  </p:stCondLst>
                                  <p:childTnLst>
                                    <p:set>
                                      <p:cBhvr>
                                        <p:cTn id="111" dur="1" fill="hold">
                                          <p:stCondLst>
                                            <p:cond delay="0"/>
                                          </p:stCondLst>
                                        </p:cTn>
                                        <p:tgtEl>
                                          <p:spTgt spid="282"/>
                                        </p:tgtEl>
                                        <p:attrNameLst>
                                          <p:attrName>style.visibility</p:attrName>
                                        </p:attrNameLst>
                                      </p:cBhvr>
                                      <p:to>
                                        <p:strVal val="visible"/>
                                      </p:to>
                                    </p:set>
                                    <p:animEffect transition="in" filter="barn(outVertical)">
                                      <p:cBhvr>
                                        <p:cTn id="112" dur="500"/>
                                        <p:tgtEl>
                                          <p:spTgt spid="282"/>
                                        </p:tgtEl>
                                      </p:cBhvr>
                                    </p:animEffect>
                                  </p:childTnLst>
                                </p:cTn>
                              </p:par>
                              <p:par>
                                <p:cTn id="113" presetID="16" presetClass="entr" presetSubtype="37" fill="hold" nodeType="withEffect">
                                  <p:stCondLst>
                                    <p:cond delay="750"/>
                                  </p:stCondLst>
                                  <p:childTnLst>
                                    <p:set>
                                      <p:cBhvr>
                                        <p:cTn id="114" dur="1" fill="hold">
                                          <p:stCondLst>
                                            <p:cond delay="0"/>
                                          </p:stCondLst>
                                        </p:cTn>
                                        <p:tgtEl>
                                          <p:spTgt spid="283"/>
                                        </p:tgtEl>
                                        <p:attrNameLst>
                                          <p:attrName>style.visibility</p:attrName>
                                        </p:attrNameLst>
                                      </p:cBhvr>
                                      <p:to>
                                        <p:strVal val="visible"/>
                                      </p:to>
                                    </p:set>
                                    <p:animEffect transition="in" filter="barn(outVertical)">
                                      <p:cBhvr>
                                        <p:cTn id="115" dur="500"/>
                                        <p:tgtEl>
                                          <p:spTgt spid="283"/>
                                        </p:tgtEl>
                                      </p:cBhvr>
                                    </p:animEffect>
                                  </p:childTnLst>
                                </p:cTn>
                              </p:par>
                              <p:par>
                                <p:cTn id="116" presetID="16" presetClass="entr" presetSubtype="37" fill="hold" nodeType="withEffect">
                                  <p:stCondLst>
                                    <p:cond delay="750"/>
                                  </p:stCondLst>
                                  <p:childTnLst>
                                    <p:set>
                                      <p:cBhvr>
                                        <p:cTn id="117" dur="1" fill="hold">
                                          <p:stCondLst>
                                            <p:cond delay="0"/>
                                          </p:stCondLst>
                                        </p:cTn>
                                        <p:tgtEl>
                                          <p:spTgt spid="284"/>
                                        </p:tgtEl>
                                        <p:attrNameLst>
                                          <p:attrName>style.visibility</p:attrName>
                                        </p:attrNameLst>
                                      </p:cBhvr>
                                      <p:to>
                                        <p:strVal val="visible"/>
                                      </p:to>
                                    </p:set>
                                    <p:animEffect transition="in" filter="barn(outVertical)">
                                      <p:cBhvr>
                                        <p:cTn id="118" dur="500"/>
                                        <p:tgtEl>
                                          <p:spTgt spid="284"/>
                                        </p:tgtEl>
                                      </p:cBhvr>
                                    </p:animEffect>
                                  </p:childTnLst>
                                </p:cTn>
                              </p:par>
                              <p:par>
                                <p:cTn id="119" presetID="16" presetClass="entr" presetSubtype="37" fill="hold" nodeType="withEffect">
                                  <p:stCondLst>
                                    <p:cond delay="750"/>
                                  </p:stCondLst>
                                  <p:childTnLst>
                                    <p:set>
                                      <p:cBhvr>
                                        <p:cTn id="120" dur="1" fill="hold">
                                          <p:stCondLst>
                                            <p:cond delay="0"/>
                                          </p:stCondLst>
                                        </p:cTn>
                                        <p:tgtEl>
                                          <p:spTgt spid="288"/>
                                        </p:tgtEl>
                                        <p:attrNameLst>
                                          <p:attrName>style.visibility</p:attrName>
                                        </p:attrNameLst>
                                      </p:cBhvr>
                                      <p:to>
                                        <p:strVal val="visible"/>
                                      </p:to>
                                    </p:set>
                                    <p:animEffect transition="in" filter="barn(outVertical)">
                                      <p:cBhvr>
                                        <p:cTn id="121" dur="500"/>
                                        <p:tgtEl>
                                          <p:spTgt spid="288"/>
                                        </p:tgtEl>
                                      </p:cBhvr>
                                    </p:animEffect>
                                  </p:childTnLst>
                                </p:cTn>
                              </p:par>
                              <p:par>
                                <p:cTn id="122" presetID="16" presetClass="entr" presetSubtype="37" fill="hold" nodeType="withEffect">
                                  <p:stCondLst>
                                    <p:cond delay="750"/>
                                  </p:stCondLst>
                                  <p:childTnLst>
                                    <p:set>
                                      <p:cBhvr>
                                        <p:cTn id="123" dur="1" fill="hold">
                                          <p:stCondLst>
                                            <p:cond delay="0"/>
                                          </p:stCondLst>
                                        </p:cTn>
                                        <p:tgtEl>
                                          <p:spTgt spid="289"/>
                                        </p:tgtEl>
                                        <p:attrNameLst>
                                          <p:attrName>style.visibility</p:attrName>
                                        </p:attrNameLst>
                                      </p:cBhvr>
                                      <p:to>
                                        <p:strVal val="visible"/>
                                      </p:to>
                                    </p:set>
                                    <p:animEffect transition="in" filter="barn(outVertical)">
                                      <p:cBhvr>
                                        <p:cTn id="124" dur="500"/>
                                        <p:tgtEl>
                                          <p:spTgt spid="289"/>
                                        </p:tgtEl>
                                      </p:cBhvr>
                                    </p:animEffect>
                                  </p:childTnLst>
                                </p:cTn>
                              </p:par>
                              <p:par>
                                <p:cTn id="125" presetID="16" presetClass="entr" presetSubtype="37" fill="hold" nodeType="withEffect">
                                  <p:stCondLst>
                                    <p:cond delay="750"/>
                                  </p:stCondLst>
                                  <p:childTnLst>
                                    <p:set>
                                      <p:cBhvr>
                                        <p:cTn id="126" dur="1" fill="hold">
                                          <p:stCondLst>
                                            <p:cond delay="0"/>
                                          </p:stCondLst>
                                        </p:cTn>
                                        <p:tgtEl>
                                          <p:spTgt spid="285"/>
                                        </p:tgtEl>
                                        <p:attrNameLst>
                                          <p:attrName>style.visibility</p:attrName>
                                        </p:attrNameLst>
                                      </p:cBhvr>
                                      <p:to>
                                        <p:strVal val="visible"/>
                                      </p:to>
                                    </p:set>
                                    <p:animEffect transition="in" filter="barn(outVertical)">
                                      <p:cBhvr>
                                        <p:cTn id="127" dur="500"/>
                                        <p:tgtEl>
                                          <p:spTgt spid="285"/>
                                        </p:tgtEl>
                                      </p:cBhvr>
                                    </p:animEffect>
                                  </p:childTnLst>
                                </p:cTn>
                              </p:par>
                              <p:par>
                                <p:cTn id="128" presetID="16" presetClass="entr" presetSubtype="37" fill="hold" nodeType="withEffect">
                                  <p:stCondLst>
                                    <p:cond delay="750"/>
                                  </p:stCondLst>
                                  <p:childTnLst>
                                    <p:set>
                                      <p:cBhvr>
                                        <p:cTn id="129" dur="1" fill="hold">
                                          <p:stCondLst>
                                            <p:cond delay="0"/>
                                          </p:stCondLst>
                                        </p:cTn>
                                        <p:tgtEl>
                                          <p:spTgt spid="281"/>
                                        </p:tgtEl>
                                        <p:attrNameLst>
                                          <p:attrName>style.visibility</p:attrName>
                                        </p:attrNameLst>
                                      </p:cBhvr>
                                      <p:to>
                                        <p:strVal val="visible"/>
                                      </p:to>
                                    </p:set>
                                    <p:animEffect transition="in" filter="barn(outVertical)">
                                      <p:cBhvr>
                                        <p:cTn id="130" dur="500"/>
                                        <p:tgtEl>
                                          <p:spTgt spid="281"/>
                                        </p:tgtEl>
                                      </p:cBhvr>
                                    </p:animEffect>
                                  </p:childTnLst>
                                </p:cTn>
                              </p:par>
                              <p:par>
                                <p:cTn id="131" presetID="16" presetClass="entr" presetSubtype="37" fill="hold" nodeType="withEffect">
                                  <p:stCondLst>
                                    <p:cond delay="750"/>
                                  </p:stCondLst>
                                  <p:childTnLst>
                                    <p:set>
                                      <p:cBhvr>
                                        <p:cTn id="132" dur="1" fill="hold">
                                          <p:stCondLst>
                                            <p:cond delay="0"/>
                                          </p:stCondLst>
                                        </p:cTn>
                                        <p:tgtEl>
                                          <p:spTgt spid="269"/>
                                        </p:tgtEl>
                                        <p:attrNameLst>
                                          <p:attrName>style.visibility</p:attrName>
                                        </p:attrNameLst>
                                      </p:cBhvr>
                                      <p:to>
                                        <p:strVal val="visible"/>
                                      </p:to>
                                    </p:set>
                                    <p:animEffect transition="in" filter="barn(outVertical)">
                                      <p:cBhvr>
                                        <p:cTn id="133" dur="500"/>
                                        <p:tgtEl>
                                          <p:spTgt spid="269"/>
                                        </p:tgtEl>
                                      </p:cBhvr>
                                    </p:animEffect>
                                  </p:childTnLst>
                                </p:cTn>
                              </p:par>
                              <p:par>
                                <p:cTn id="134" presetID="16" presetClass="entr" presetSubtype="37" fill="hold" nodeType="withEffect">
                                  <p:stCondLst>
                                    <p:cond delay="750"/>
                                  </p:stCondLst>
                                  <p:childTnLst>
                                    <p:set>
                                      <p:cBhvr>
                                        <p:cTn id="135" dur="1" fill="hold">
                                          <p:stCondLst>
                                            <p:cond delay="0"/>
                                          </p:stCondLst>
                                        </p:cTn>
                                        <p:tgtEl>
                                          <p:spTgt spid="287"/>
                                        </p:tgtEl>
                                        <p:attrNameLst>
                                          <p:attrName>style.visibility</p:attrName>
                                        </p:attrNameLst>
                                      </p:cBhvr>
                                      <p:to>
                                        <p:strVal val="visible"/>
                                      </p:to>
                                    </p:set>
                                    <p:animEffect transition="in" filter="barn(outVertical)">
                                      <p:cBhvr>
                                        <p:cTn id="136" dur="500"/>
                                        <p:tgtEl>
                                          <p:spTgt spid="287"/>
                                        </p:tgtEl>
                                      </p:cBhvr>
                                    </p:animEffect>
                                  </p:childTnLst>
                                </p:cTn>
                              </p:par>
                              <p:par>
                                <p:cTn id="137" presetID="16" presetClass="entr" presetSubtype="37" fill="hold" nodeType="withEffect">
                                  <p:stCondLst>
                                    <p:cond delay="750"/>
                                  </p:stCondLst>
                                  <p:childTnLst>
                                    <p:set>
                                      <p:cBhvr>
                                        <p:cTn id="138" dur="1" fill="hold">
                                          <p:stCondLst>
                                            <p:cond delay="0"/>
                                          </p:stCondLst>
                                        </p:cTn>
                                        <p:tgtEl>
                                          <p:spTgt spid="273"/>
                                        </p:tgtEl>
                                        <p:attrNameLst>
                                          <p:attrName>style.visibility</p:attrName>
                                        </p:attrNameLst>
                                      </p:cBhvr>
                                      <p:to>
                                        <p:strVal val="visible"/>
                                      </p:to>
                                    </p:set>
                                    <p:animEffect transition="in" filter="barn(outVertical)">
                                      <p:cBhvr>
                                        <p:cTn id="139" dur="500"/>
                                        <p:tgtEl>
                                          <p:spTgt spid="273"/>
                                        </p:tgtEl>
                                      </p:cBhvr>
                                    </p:animEffect>
                                  </p:childTnLst>
                                </p:cTn>
                              </p:par>
                              <p:par>
                                <p:cTn id="140" presetID="16" presetClass="entr" presetSubtype="37" fill="hold" nodeType="withEffect">
                                  <p:stCondLst>
                                    <p:cond delay="750"/>
                                  </p:stCondLst>
                                  <p:childTnLst>
                                    <p:set>
                                      <p:cBhvr>
                                        <p:cTn id="141" dur="1" fill="hold">
                                          <p:stCondLst>
                                            <p:cond delay="0"/>
                                          </p:stCondLst>
                                        </p:cTn>
                                        <p:tgtEl>
                                          <p:spTgt spid="286"/>
                                        </p:tgtEl>
                                        <p:attrNameLst>
                                          <p:attrName>style.visibility</p:attrName>
                                        </p:attrNameLst>
                                      </p:cBhvr>
                                      <p:to>
                                        <p:strVal val="visible"/>
                                      </p:to>
                                    </p:set>
                                    <p:animEffect transition="in" filter="barn(outVertical)">
                                      <p:cBhvr>
                                        <p:cTn id="142" dur="500"/>
                                        <p:tgtEl>
                                          <p:spTgt spid="286"/>
                                        </p:tgtEl>
                                      </p:cBhvr>
                                    </p:animEffect>
                                  </p:childTnLst>
                                </p:cTn>
                              </p:par>
                            </p:childTnLst>
                          </p:cTn>
                        </p:par>
                        <p:par>
                          <p:cTn id="143" fill="hold">
                            <p:stCondLst>
                              <p:cond delay="1500"/>
                            </p:stCondLst>
                            <p:childTnLst>
                              <p:par>
                                <p:cTn id="144" presetID="55" presetClass="entr" presetSubtype="0" fill="hold" nodeType="afterEffect">
                                  <p:stCondLst>
                                    <p:cond delay="0"/>
                                  </p:stCondLst>
                                  <p:childTnLst>
                                    <p:set>
                                      <p:cBhvr>
                                        <p:cTn id="145" dur="1" fill="hold">
                                          <p:stCondLst>
                                            <p:cond delay="0"/>
                                          </p:stCondLst>
                                        </p:cTn>
                                        <p:tgtEl>
                                          <p:spTgt spid="13"/>
                                        </p:tgtEl>
                                        <p:attrNameLst>
                                          <p:attrName>style.visibility</p:attrName>
                                        </p:attrNameLst>
                                      </p:cBhvr>
                                      <p:to>
                                        <p:strVal val="visible"/>
                                      </p:to>
                                    </p:set>
                                    <p:anim calcmode="lin" valueType="num">
                                      <p:cBhvr>
                                        <p:cTn id="146" dur="1000" fill="hold"/>
                                        <p:tgtEl>
                                          <p:spTgt spid="13"/>
                                        </p:tgtEl>
                                        <p:attrNameLst>
                                          <p:attrName>ppt_w</p:attrName>
                                        </p:attrNameLst>
                                      </p:cBhvr>
                                      <p:tavLst>
                                        <p:tav tm="0">
                                          <p:val>
                                            <p:strVal val="#ppt_w*0.70"/>
                                          </p:val>
                                        </p:tav>
                                        <p:tav tm="100000">
                                          <p:val>
                                            <p:strVal val="#ppt_w"/>
                                          </p:val>
                                        </p:tav>
                                      </p:tavLst>
                                    </p:anim>
                                    <p:anim calcmode="lin" valueType="num">
                                      <p:cBhvr>
                                        <p:cTn id="147" dur="1000" fill="hold"/>
                                        <p:tgtEl>
                                          <p:spTgt spid="13"/>
                                        </p:tgtEl>
                                        <p:attrNameLst>
                                          <p:attrName>ppt_h</p:attrName>
                                        </p:attrNameLst>
                                      </p:cBhvr>
                                      <p:tavLst>
                                        <p:tav tm="0">
                                          <p:val>
                                            <p:strVal val="#ppt_h"/>
                                          </p:val>
                                        </p:tav>
                                        <p:tav tm="100000">
                                          <p:val>
                                            <p:strVal val="#ppt_h"/>
                                          </p:val>
                                        </p:tav>
                                      </p:tavLst>
                                    </p:anim>
                                    <p:animEffect transition="in" filter="fade">
                                      <p:cBhvr>
                                        <p:cTn id="148" dur="1000"/>
                                        <p:tgtEl>
                                          <p:spTgt spid="13"/>
                                        </p:tgtEl>
                                      </p:cBhvr>
                                    </p:animEffect>
                                  </p:childTnLst>
                                </p:cTn>
                              </p:par>
                            </p:childTnLst>
                          </p:cTn>
                        </p:par>
                        <p:par>
                          <p:cTn id="149" fill="hold">
                            <p:stCondLst>
                              <p:cond delay="2500"/>
                            </p:stCondLst>
                            <p:childTnLst>
                              <p:par>
                                <p:cTn id="150" presetID="10" presetClass="exit" presetSubtype="0" fill="hold" nodeType="afterEffect">
                                  <p:stCondLst>
                                    <p:cond delay="500"/>
                                  </p:stCondLst>
                                  <p:childTnLst>
                                    <p:animEffect transition="out" filter="fade">
                                      <p:cBhvr>
                                        <p:cTn id="151" dur="2000"/>
                                        <p:tgtEl>
                                          <p:spTgt spid="13"/>
                                        </p:tgtEl>
                                      </p:cBhvr>
                                    </p:animEffect>
                                    <p:set>
                                      <p:cBhvr>
                                        <p:cTn id="152" dur="1" fill="hold">
                                          <p:stCondLst>
                                            <p:cond delay="1999"/>
                                          </p:stCondLst>
                                        </p:cTn>
                                        <p:tgtEl>
                                          <p:spTgt spid="13"/>
                                        </p:tgtEl>
                                        <p:attrNameLst>
                                          <p:attrName>style.visibility</p:attrName>
                                        </p:attrNameLst>
                                      </p:cBhvr>
                                      <p:to>
                                        <p:strVal val="hidden"/>
                                      </p:to>
                                    </p:set>
                                  </p:childTnLst>
                                </p:cTn>
                              </p:par>
                            </p:childTnLst>
                          </p:cTn>
                        </p:par>
                        <p:par>
                          <p:cTn id="153" fill="hold">
                            <p:stCondLst>
                              <p:cond delay="5000"/>
                            </p:stCondLst>
                            <p:childTnLst>
                              <p:par>
                                <p:cTn id="154" presetID="55" presetClass="entr" presetSubtype="0" fill="hold" nodeType="afterEffect">
                                  <p:stCondLst>
                                    <p:cond delay="500"/>
                                  </p:stCondLst>
                                  <p:childTnLst>
                                    <p:set>
                                      <p:cBhvr>
                                        <p:cTn id="155" dur="1" fill="hold">
                                          <p:stCondLst>
                                            <p:cond delay="0"/>
                                          </p:stCondLst>
                                        </p:cTn>
                                        <p:tgtEl>
                                          <p:spTgt spid="17"/>
                                        </p:tgtEl>
                                        <p:attrNameLst>
                                          <p:attrName>style.visibility</p:attrName>
                                        </p:attrNameLst>
                                      </p:cBhvr>
                                      <p:to>
                                        <p:strVal val="visible"/>
                                      </p:to>
                                    </p:set>
                                    <p:anim calcmode="lin" valueType="num">
                                      <p:cBhvr>
                                        <p:cTn id="156" dur="1000" fill="hold"/>
                                        <p:tgtEl>
                                          <p:spTgt spid="17"/>
                                        </p:tgtEl>
                                        <p:attrNameLst>
                                          <p:attrName>ppt_w</p:attrName>
                                        </p:attrNameLst>
                                      </p:cBhvr>
                                      <p:tavLst>
                                        <p:tav tm="0">
                                          <p:val>
                                            <p:strVal val="#ppt_w*0.70"/>
                                          </p:val>
                                        </p:tav>
                                        <p:tav tm="100000">
                                          <p:val>
                                            <p:strVal val="#ppt_w"/>
                                          </p:val>
                                        </p:tav>
                                      </p:tavLst>
                                    </p:anim>
                                    <p:anim calcmode="lin" valueType="num">
                                      <p:cBhvr>
                                        <p:cTn id="157" dur="1000" fill="hold"/>
                                        <p:tgtEl>
                                          <p:spTgt spid="17"/>
                                        </p:tgtEl>
                                        <p:attrNameLst>
                                          <p:attrName>ppt_h</p:attrName>
                                        </p:attrNameLst>
                                      </p:cBhvr>
                                      <p:tavLst>
                                        <p:tav tm="0">
                                          <p:val>
                                            <p:strVal val="#ppt_h"/>
                                          </p:val>
                                        </p:tav>
                                        <p:tav tm="100000">
                                          <p:val>
                                            <p:strVal val="#ppt_h"/>
                                          </p:val>
                                        </p:tav>
                                      </p:tavLst>
                                    </p:anim>
                                    <p:animEffect transition="in" filter="fade">
                                      <p:cBhvr>
                                        <p:cTn id="158" dur="1000"/>
                                        <p:tgtEl>
                                          <p:spTgt spid="17"/>
                                        </p:tgtEl>
                                      </p:cBhvr>
                                    </p:animEffect>
                                  </p:childTnLst>
                                </p:cTn>
                              </p:par>
                            </p:childTnLst>
                          </p:cTn>
                        </p:par>
                        <p:par>
                          <p:cTn id="159" fill="hold">
                            <p:stCondLst>
                              <p:cond delay="6500"/>
                            </p:stCondLst>
                            <p:childTnLst>
                              <p:par>
                                <p:cTn id="160" presetID="10" presetClass="exit" presetSubtype="0" fill="hold" nodeType="afterEffect">
                                  <p:stCondLst>
                                    <p:cond delay="500"/>
                                  </p:stCondLst>
                                  <p:childTnLst>
                                    <p:animEffect transition="out" filter="fade">
                                      <p:cBhvr>
                                        <p:cTn id="161" dur="2000"/>
                                        <p:tgtEl>
                                          <p:spTgt spid="17"/>
                                        </p:tgtEl>
                                      </p:cBhvr>
                                    </p:animEffect>
                                    <p:set>
                                      <p:cBhvr>
                                        <p:cTn id="162" dur="1" fill="hold">
                                          <p:stCondLst>
                                            <p:cond delay="1999"/>
                                          </p:stCondLst>
                                        </p:cTn>
                                        <p:tgtEl>
                                          <p:spTgt spid="17"/>
                                        </p:tgtEl>
                                        <p:attrNameLst>
                                          <p:attrName>style.visibility</p:attrName>
                                        </p:attrNameLst>
                                      </p:cBhvr>
                                      <p:to>
                                        <p:strVal val="hidden"/>
                                      </p:to>
                                    </p:set>
                                  </p:childTnLst>
                                </p:cTn>
                              </p:par>
                            </p:childTnLst>
                          </p:cTn>
                        </p:par>
                        <p:par>
                          <p:cTn id="163" fill="hold">
                            <p:stCondLst>
                              <p:cond delay="9000"/>
                            </p:stCondLst>
                            <p:childTnLst>
                              <p:par>
                                <p:cTn id="164" presetID="55" presetClass="entr" presetSubtype="0" fill="hold" nodeType="afterEffect">
                                  <p:stCondLst>
                                    <p:cond delay="500"/>
                                  </p:stCondLst>
                                  <p:childTnLst>
                                    <p:set>
                                      <p:cBhvr>
                                        <p:cTn id="165" dur="1" fill="hold">
                                          <p:stCondLst>
                                            <p:cond delay="0"/>
                                          </p:stCondLst>
                                        </p:cTn>
                                        <p:tgtEl>
                                          <p:spTgt spid="16"/>
                                        </p:tgtEl>
                                        <p:attrNameLst>
                                          <p:attrName>style.visibility</p:attrName>
                                        </p:attrNameLst>
                                      </p:cBhvr>
                                      <p:to>
                                        <p:strVal val="visible"/>
                                      </p:to>
                                    </p:set>
                                    <p:anim calcmode="lin" valueType="num">
                                      <p:cBhvr>
                                        <p:cTn id="166" dur="1000" fill="hold"/>
                                        <p:tgtEl>
                                          <p:spTgt spid="16"/>
                                        </p:tgtEl>
                                        <p:attrNameLst>
                                          <p:attrName>ppt_w</p:attrName>
                                        </p:attrNameLst>
                                      </p:cBhvr>
                                      <p:tavLst>
                                        <p:tav tm="0">
                                          <p:val>
                                            <p:strVal val="#ppt_w*0.70"/>
                                          </p:val>
                                        </p:tav>
                                        <p:tav tm="100000">
                                          <p:val>
                                            <p:strVal val="#ppt_w"/>
                                          </p:val>
                                        </p:tav>
                                      </p:tavLst>
                                    </p:anim>
                                    <p:anim calcmode="lin" valueType="num">
                                      <p:cBhvr>
                                        <p:cTn id="167" dur="1000" fill="hold"/>
                                        <p:tgtEl>
                                          <p:spTgt spid="16"/>
                                        </p:tgtEl>
                                        <p:attrNameLst>
                                          <p:attrName>ppt_h</p:attrName>
                                        </p:attrNameLst>
                                      </p:cBhvr>
                                      <p:tavLst>
                                        <p:tav tm="0">
                                          <p:val>
                                            <p:strVal val="#ppt_h"/>
                                          </p:val>
                                        </p:tav>
                                        <p:tav tm="100000">
                                          <p:val>
                                            <p:strVal val="#ppt_h"/>
                                          </p:val>
                                        </p:tav>
                                      </p:tavLst>
                                    </p:anim>
                                    <p:animEffect transition="in" filter="fade">
                                      <p:cBhvr>
                                        <p:cTn id="16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58" grpId="0" animBg="1"/>
      <p:bldP spid="259" grpId="0" animBg="1"/>
      <p:bldP spid="290" grpId="0" animBg="1"/>
      <p:bldP spid="291" grpId="0" animBg="1"/>
      <p:bldP spid="292" grpId="0" animBg="1"/>
      <p:bldP spid="293" grpId="0" animBg="1"/>
      <p:bldP spid="29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510625" y="4834379"/>
            <a:ext cx="2805817" cy="1272143"/>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3700" b="1" dirty="0" smtClean="0">
                <a:solidFill>
                  <a:srgbClr val="FF0000"/>
                </a:solidFill>
                <a:cs typeface="Arial" pitchFamily="34" charset="0"/>
              </a:rPr>
              <a:t>Customer Loyalty</a:t>
            </a:r>
          </a:p>
        </p:txBody>
      </p:sp>
      <p:sp>
        <p:nvSpPr>
          <p:cNvPr id="27" name="TextBox 26"/>
          <p:cNvSpPr txBox="1"/>
          <p:nvPr/>
        </p:nvSpPr>
        <p:spPr>
          <a:xfrm>
            <a:off x="10230731" y="2019953"/>
            <a:ext cx="1393010" cy="697627"/>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3700" b="1" spc="800" dirty="0" smtClean="0">
                <a:solidFill>
                  <a:srgbClr val="FF0000"/>
                </a:solidFill>
                <a:cs typeface="Arial" pitchFamily="34" charset="0"/>
              </a:rPr>
              <a:t>ROI</a:t>
            </a:r>
          </a:p>
        </p:txBody>
      </p:sp>
      <p:sp>
        <p:nvSpPr>
          <p:cNvPr id="28" name="TextBox 27"/>
          <p:cNvSpPr txBox="1"/>
          <p:nvPr/>
        </p:nvSpPr>
        <p:spPr>
          <a:xfrm>
            <a:off x="6472182" y="5772104"/>
            <a:ext cx="3266181" cy="615553"/>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3200" b="1" dirty="0" smtClean="0">
                <a:solidFill>
                  <a:srgbClr val="002060"/>
                </a:solidFill>
                <a:cs typeface="Arial" pitchFamily="34" charset="0"/>
              </a:rPr>
              <a:t>Risk &amp; Security</a:t>
            </a:r>
          </a:p>
        </p:txBody>
      </p:sp>
      <p:sp>
        <p:nvSpPr>
          <p:cNvPr id="30" name="TextBox 29"/>
          <p:cNvSpPr txBox="1"/>
          <p:nvPr/>
        </p:nvSpPr>
        <p:spPr>
          <a:xfrm>
            <a:off x="602570" y="2387602"/>
            <a:ext cx="3810000" cy="430865"/>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2000" b="1" spc="800" dirty="0" smtClean="0">
                <a:solidFill>
                  <a:srgbClr val="46575E"/>
                </a:solidFill>
                <a:cs typeface="Arial" pitchFamily="34" charset="0"/>
              </a:rPr>
              <a:t>Strategy &amp; Vision</a:t>
            </a:r>
          </a:p>
        </p:txBody>
      </p:sp>
      <p:sp>
        <p:nvSpPr>
          <p:cNvPr id="31" name="TextBox 30"/>
          <p:cNvSpPr txBox="1"/>
          <p:nvPr/>
        </p:nvSpPr>
        <p:spPr>
          <a:xfrm>
            <a:off x="488272" y="1409701"/>
            <a:ext cx="4025337" cy="697627"/>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3700" b="1" dirty="0" smtClean="0">
                <a:solidFill>
                  <a:srgbClr val="5F5F5F"/>
                </a:solidFill>
                <a:cs typeface="Arial" pitchFamily="34" charset="0"/>
              </a:rPr>
              <a:t>Pace of Change</a:t>
            </a:r>
          </a:p>
        </p:txBody>
      </p:sp>
      <p:sp>
        <p:nvSpPr>
          <p:cNvPr id="32" name="TextBox 31"/>
          <p:cNvSpPr txBox="1"/>
          <p:nvPr/>
        </p:nvSpPr>
        <p:spPr>
          <a:xfrm>
            <a:off x="6264099" y="5017105"/>
            <a:ext cx="3984858" cy="533480"/>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2700" b="1" spc="800" dirty="0" smtClean="0">
                <a:solidFill>
                  <a:srgbClr val="5F5F5F"/>
                </a:solidFill>
                <a:cs typeface="Arial" pitchFamily="34" charset="0"/>
              </a:rPr>
              <a:t>IT Complexity </a:t>
            </a:r>
          </a:p>
        </p:txBody>
      </p:sp>
      <p:sp>
        <p:nvSpPr>
          <p:cNvPr id="33" name="TextBox 32"/>
          <p:cNvSpPr txBox="1"/>
          <p:nvPr/>
        </p:nvSpPr>
        <p:spPr>
          <a:xfrm>
            <a:off x="9098815" y="3331207"/>
            <a:ext cx="2504798" cy="1025921"/>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5900" b="1" dirty="0" smtClean="0">
                <a:solidFill>
                  <a:srgbClr val="DCE3E4">
                    <a:lumMod val="75000"/>
                  </a:srgbClr>
                </a:solidFill>
                <a:cs typeface="Arial" pitchFamily="34" charset="0"/>
              </a:rPr>
              <a:t>Cost</a:t>
            </a:r>
            <a:endParaRPr lang="en-US" sz="5900" b="1" dirty="0">
              <a:solidFill>
                <a:srgbClr val="DCE3E4">
                  <a:lumMod val="75000"/>
                </a:srgbClr>
              </a:solidFill>
              <a:cs typeface="Arial" pitchFamily="34" charset="0"/>
            </a:endParaRPr>
          </a:p>
        </p:txBody>
      </p:sp>
      <p:sp>
        <p:nvSpPr>
          <p:cNvPr id="34" name="TextBox 33"/>
          <p:cNvSpPr txBox="1"/>
          <p:nvPr/>
        </p:nvSpPr>
        <p:spPr>
          <a:xfrm>
            <a:off x="889805" y="3828146"/>
            <a:ext cx="3810000" cy="415466"/>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900" b="1" spc="400" dirty="0" smtClean="0">
                <a:solidFill>
                  <a:srgbClr val="002060"/>
                </a:solidFill>
                <a:cs typeface="Arial" pitchFamily="34" charset="0"/>
              </a:rPr>
              <a:t>Competitive Advantage</a:t>
            </a:r>
          </a:p>
        </p:txBody>
      </p:sp>
      <p:sp>
        <p:nvSpPr>
          <p:cNvPr id="35" name="TextBox 34"/>
          <p:cNvSpPr txBox="1"/>
          <p:nvPr/>
        </p:nvSpPr>
        <p:spPr>
          <a:xfrm>
            <a:off x="4964410" y="1347883"/>
            <a:ext cx="7224418" cy="369332"/>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600" spc="800" dirty="0" smtClean="0">
                <a:solidFill>
                  <a:srgbClr val="000000"/>
                </a:solidFill>
                <a:cs typeface="Arial" pitchFamily="34" charset="0"/>
              </a:rPr>
              <a:t>Rapid Development &amp; Time to Market</a:t>
            </a:r>
          </a:p>
        </p:txBody>
      </p:sp>
      <p:sp>
        <p:nvSpPr>
          <p:cNvPr id="36" name="TextBox 35"/>
          <p:cNvSpPr txBox="1"/>
          <p:nvPr/>
        </p:nvSpPr>
        <p:spPr>
          <a:xfrm>
            <a:off x="4524369" y="2553023"/>
            <a:ext cx="3134049" cy="1107996"/>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6400" b="1" dirty="0" smtClean="0">
                <a:solidFill>
                  <a:srgbClr val="FF0000"/>
                </a:solidFill>
                <a:cs typeface="Arial" pitchFamily="34" charset="0"/>
              </a:rPr>
              <a:t>BYOD</a:t>
            </a:r>
          </a:p>
        </p:txBody>
      </p:sp>
      <p:sp>
        <p:nvSpPr>
          <p:cNvPr id="37" name="TextBox 36"/>
          <p:cNvSpPr txBox="1"/>
          <p:nvPr/>
        </p:nvSpPr>
        <p:spPr>
          <a:xfrm>
            <a:off x="5510325" y="3679611"/>
            <a:ext cx="3881804" cy="415472"/>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900" spc="800" dirty="0" smtClean="0">
                <a:solidFill>
                  <a:srgbClr val="7F7F7F"/>
                </a:solidFill>
                <a:cs typeface="Arial" pitchFamily="34" charset="0"/>
              </a:rPr>
              <a:t>24/7 Access</a:t>
            </a:r>
          </a:p>
        </p:txBody>
      </p:sp>
      <p:sp>
        <p:nvSpPr>
          <p:cNvPr id="39" name="TextBox 38"/>
          <p:cNvSpPr txBox="1"/>
          <p:nvPr/>
        </p:nvSpPr>
        <p:spPr>
          <a:xfrm>
            <a:off x="489860" y="3073213"/>
            <a:ext cx="4381647" cy="697627"/>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3700" b="1" dirty="0" smtClean="0">
                <a:solidFill>
                  <a:srgbClr val="FF0000"/>
                </a:solidFill>
                <a:cs typeface="Arial" pitchFamily="34" charset="0"/>
              </a:rPr>
              <a:t>New Channels</a:t>
            </a:r>
          </a:p>
        </p:txBody>
      </p:sp>
      <p:sp>
        <p:nvSpPr>
          <p:cNvPr id="40" name="TextBox 39"/>
          <p:cNvSpPr txBox="1"/>
          <p:nvPr/>
        </p:nvSpPr>
        <p:spPr>
          <a:xfrm>
            <a:off x="5255850" y="4338019"/>
            <a:ext cx="5760427" cy="415472"/>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900" b="1" spc="800" dirty="0" smtClean="0">
                <a:solidFill>
                  <a:srgbClr val="002060"/>
                </a:solidFill>
                <a:cs typeface="Arial" pitchFamily="34" charset="0"/>
              </a:rPr>
              <a:t>Employee Productivity</a:t>
            </a:r>
          </a:p>
        </p:txBody>
      </p:sp>
      <p:sp>
        <p:nvSpPr>
          <p:cNvPr id="42" name="TextBox 41"/>
          <p:cNvSpPr txBox="1"/>
          <p:nvPr/>
        </p:nvSpPr>
        <p:spPr>
          <a:xfrm>
            <a:off x="7604475" y="2834025"/>
            <a:ext cx="3486501" cy="415472"/>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900" spc="800" dirty="0" smtClean="0">
                <a:solidFill>
                  <a:srgbClr val="000000"/>
                </a:solidFill>
                <a:cs typeface="Arial" pitchFamily="34" charset="0"/>
              </a:rPr>
              <a:t>Compliance</a:t>
            </a:r>
          </a:p>
        </p:txBody>
      </p:sp>
      <p:sp>
        <p:nvSpPr>
          <p:cNvPr id="43" name="TextBox 42"/>
          <p:cNvSpPr txBox="1"/>
          <p:nvPr/>
        </p:nvSpPr>
        <p:spPr>
          <a:xfrm>
            <a:off x="4838916" y="1985892"/>
            <a:ext cx="5712039" cy="451405"/>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2100" b="1" spc="800" dirty="0" smtClean="0">
                <a:solidFill>
                  <a:srgbClr val="002060"/>
                </a:solidFill>
                <a:cs typeface="Arial" pitchFamily="34" charset="0"/>
              </a:rPr>
              <a:t>Customer Satisfaction</a:t>
            </a:r>
          </a:p>
        </p:txBody>
      </p:sp>
      <p:sp>
        <p:nvSpPr>
          <p:cNvPr id="2" name="Title 1"/>
          <p:cNvSpPr>
            <a:spLocks noGrp="1"/>
          </p:cNvSpPr>
          <p:nvPr>
            <p:ph type="title"/>
          </p:nvPr>
        </p:nvSpPr>
        <p:spPr>
          <a:xfrm>
            <a:off x="488287" y="261261"/>
            <a:ext cx="11125199" cy="700315"/>
          </a:xfrm>
          <a:effectLst/>
        </p:spPr>
        <p:txBody>
          <a:bodyPr/>
          <a:lstStyle/>
          <a:p>
            <a:r>
              <a:rPr lang="en-US" b="1" dirty="0" smtClean="0">
                <a:solidFill>
                  <a:schemeClr val="tx1">
                    <a:lumMod val="50000"/>
                  </a:schemeClr>
                </a:solidFill>
              </a:rPr>
              <a:t>How is Mobile Impacting Your Business ?</a:t>
            </a:r>
            <a:endParaRPr lang="en-US" b="1" dirty="0">
              <a:solidFill>
                <a:schemeClr val="tx1">
                  <a:lumMod val="50000"/>
                </a:schemeClr>
              </a:solidFill>
            </a:endParaRPr>
          </a:p>
        </p:txBody>
      </p:sp>
      <p:sp>
        <p:nvSpPr>
          <p:cNvPr id="21" name="Footer Placeholder 3"/>
          <p:cNvSpPr>
            <a:spLocks noGrp="1"/>
          </p:cNvSpPr>
          <p:nvPr>
            <p:ph type="ftr" sz="quarter" idx="4294967295"/>
          </p:nvPr>
        </p:nvSpPr>
        <p:spPr>
          <a:xfrm>
            <a:off x="8777290" y="6556248"/>
            <a:ext cx="2498722" cy="182880"/>
          </a:xfrm>
          <a:prstGeom prst="rect">
            <a:avLst/>
          </a:prstGeom>
        </p:spPr>
        <p:txBody>
          <a:bodyPr lIns="121899" tIns="60949" rIns="121899" bIns="60949"/>
          <a:lstStyle/>
          <a:p>
            <a:r>
              <a:rPr lang="en-US" dirty="0">
                <a:solidFill>
                  <a:srgbClr val="5F5F5F">
                    <a:lumMod val="60000"/>
                    <a:lumOff val="40000"/>
                  </a:srgbClr>
                </a:solidFill>
              </a:rPr>
              <a:t>Oracle Confidential – Internal</a:t>
            </a:r>
          </a:p>
        </p:txBody>
      </p:sp>
      <p:sp>
        <p:nvSpPr>
          <p:cNvPr id="22" name="Slide Number Placeholder 4"/>
          <p:cNvSpPr>
            <a:spLocks noGrp="1"/>
          </p:cNvSpPr>
          <p:nvPr>
            <p:ph type="sldNum" sz="quarter" idx="12"/>
          </p:nvPr>
        </p:nvSpPr>
        <p:spPr>
          <a:xfrm>
            <a:off x="11276012" y="6556248"/>
            <a:ext cx="381661" cy="182880"/>
          </a:xfrm>
        </p:spPr>
        <p:txBody>
          <a:bodyPr/>
          <a:lstStyle/>
          <a:p>
            <a:fld id="{C51EAA63-D034-42AE-91FA-B13B9518C7BE}" type="slidenum">
              <a:rPr lang="en-US" smtClean="0">
                <a:solidFill>
                  <a:srgbClr val="5F5F5F">
                    <a:lumMod val="60000"/>
                    <a:lumOff val="40000"/>
                  </a:srgbClr>
                </a:solidFill>
              </a:rPr>
              <a:pPr/>
              <a:t>15</a:t>
            </a:fld>
            <a:endParaRPr lang="en-US" dirty="0">
              <a:solidFill>
                <a:srgbClr val="5F5F5F">
                  <a:lumMod val="60000"/>
                  <a:lumOff val="40000"/>
                </a:srgbClr>
              </a:solidFill>
            </a:endParaRPr>
          </a:p>
        </p:txBody>
      </p:sp>
      <p:pic>
        <p:nvPicPr>
          <p:cNvPr id="23" name="Picture 22" descr="architec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1" y="4291775"/>
            <a:ext cx="1828801" cy="1910247"/>
          </a:xfrm>
          <a:prstGeom prst="rect">
            <a:avLst/>
          </a:prstGeom>
        </p:spPr>
      </p:pic>
      <p:sp>
        <p:nvSpPr>
          <p:cNvPr id="24" name="TextBox 23"/>
          <p:cNvSpPr txBox="1"/>
          <p:nvPr/>
        </p:nvSpPr>
        <p:spPr>
          <a:xfrm>
            <a:off x="9886491" y="4933721"/>
            <a:ext cx="2089513" cy="1292629"/>
          </a:xfrm>
          <a:prstGeom prst="rect">
            <a:avLst/>
          </a:prstGeom>
          <a:noFill/>
        </p:spPr>
        <p:txBody>
          <a:bodyPr wrap="square" lIns="121888" tIns="60944" rIns="121888" bIns="60944" rtlCol="0">
            <a:spAutoFit/>
          </a:bodyPr>
          <a:lstStyle/>
          <a:p>
            <a:pPr defTabSz="914323" fontAlgn="base">
              <a:spcBef>
                <a:spcPct val="0"/>
              </a:spcBef>
              <a:spcAft>
                <a:spcPct val="0"/>
              </a:spcAft>
            </a:pPr>
            <a:r>
              <a:rPr lang="en-US" sz="1900" b="1" spc="800" dirty="0" smtClean="0">
                <a:solidFill>
                  <a:srgbClr val="000000"/>
                </a:solidFill>
                <a:cs typeface="Arial" pitchFamily="34" charset="0"/>
              </a:rPr>
              <a:t>New Offerings and Services</a:t>
            </a:r>
          </a:p>
        </p:txBody>
      </p:sp>
    </p:spTree>
    <p:extLst>
      <p:ext uri="{BB962C8B-B14F-4D97-AF65-F5344CB8AC3E}">
        <p14:creationId xmlns:p14="http://schemas.microsoft.com/office/powerpoint/2010/main" val="261879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2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750" fill="hold"/>
                                        <p:tgtEl>
                                          <p:spTgt spid="27"/>
                                        </p:tgtEl>
                                        <p:attrNameLst>
                                          <p:attrName>ppt_x</p:attrName>
                                        </p:attrNameLst>
                                      </p:cBhvr>
                                      <p:tavLst>
                                        <p:tav tm="0">
                                          <p:val>
                                            <p:strVal val="1+#ppt_w/2"/>
                                          </p:val>
                                        </p:tav>
                                        <p:tav tm="100000">
                                          <p:val>
                                            <p:strVal val="#ppt_x"/>
                                          </p:val>
                                        </p:tav>
                                      </p:tavLst>
                                    </p:anim>
                                    <p:anim calcmode="lin" valueType="num">
                                      <p:cBhvr additive="base">
                                        <p:cTn id="8" dur="75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750" fill="hold"/>
                                        <p:tgtEl>
                                          <p:spTgt spid="36"/>
                                        </p:tgtEl>
                                        <p:attrNameLst>
                                          <p:attrName>ppt_x</p:attrName>
                                        </p:attrNameLst>
                                      </p:cBhvr>
                                      <p:tavLst>
                                        <p:tav tm="0">
                                          <p:val>
                                            <p:strVal val="0-#ppt_w/2"/>
                                          </p:val>
                                        </p:tav>
                                        <p:tav tm="100000">
                                          <p:val>
                                            <p:strVal val="#ppt_x"/>
                                          </p:val>
                                        </p:tav>
                                      </p:tavLst>
                                    </p:anim>
                                    <p:anim calcmode="lin" valueType="num">
                                      <p:cBhvr additive="base">
                                        <p:cTn id="12" dur="75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5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750" fill="hold"/>
                                        <p:tgtEl>
                                          <p:spTgt spid="28"/>
                                        </p:tgtEl>
                                        <p:attrNameLst>
                                          <p:attrName>ppt_x</p:attrName>
                                        </p:attrNameLst>
                                      </p:cBhvr>
                                      <p:tavLst>
                                        <p:tav tm="0">
                                          <p:val>
                                            <p:strVal val="0-#ppt_w/2"/>
                                          </p:val>
                                        </p:tav>
                                        <p:tav tm="100000">
                                          <p:val>
                                            <p:strVal val="#ppt_x"/>
                                          </p:val>
                                        </p:tav>
                                      </p:tavLst>
                                    </p:anim>
                                    <p:anim calcmode="lin" valueType="num">
                                      <p:cBhvr additive="base">
                                        <p:cTn id="16" dur="750" fill="hold"/>
                                        <p:tgtEl>
                                          <p:spTgt spid="28"/>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125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750" fill="hold"/>
                                        <p:tgtEl>
                                          <p:spTgt spid="30"/>
                                        </p:tgtEl>
                                        <p:attrNameLst>
                                          <p:attrName>ppt_x</p:attrName>
                                        </p:attrNameLst>
                                      </p:cBhvr>
                                      <p:tavLst>
                                        <p:tav tm="0">
                                          <p:val>
                                            <p:strVal val="1+#ppt_w/2"/>
                                          </p:val>
                                        </p:tav>
                                        <p:tav tm="100000">
                                          <p:val>
                                            <p:strVal val="#ppt_x"/>
                                          </p:val>
                                        </p:tav>
                                      </p:tavLst>
                                    </p:anim>
                                    <p:anim calcmode="lin" valueType="num">
                                      <p:cBhvr additive="base">
                                        <p:cTn id="20" dur="75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6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750" fill="hold"/>
                                        <p:tgtEl>
                                          <p:spTgt spid="31"/>
                                        </p:tgtEl>
                                        <p:attrNameLst>
                                          <p:attrName>ppt_x</p:attrName>
                                        </p:attrNameLst>
                                      </p:cBhvr>
                                      <p:tavLst>
                                        <p:tav tm="0">
                                          <p:val>
                                            <p:strVal val="0-#ppt_w/2"/>
                                          </p:val>
                                        </p:tav>
                                        <p:tav tm="100000">
                                          <p:val>
                                            <p:strVal val="#ppt_x"/>
                                          </p:val>
                                        </p:tav>
                                      </p:tavLst>
                                    </p:anim>
                                    <p:anim calcmode="lin" valueType="num">
                                      <p:cBhvr additive="base">
                                        <p:cTn id="24" dur="75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50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750" fill="hold"/>
                                        <p:tgtEl>
                                          <p:spTgt spid="25"/>
                                        </p:tgtEl>
                                        <p:attrNameLst>
                                          <p:attrName>ppt_x</p:attrName>
                                        </p:attrNameLst>
                                      </p:cBhvr>
                                      <p:tavLst>
                                        <p:tav tm="0">
                                          <p:val>
                                            <p:strVal val="0-#ppt_w/2"/>
                                          </p:val>
                                        </p:tav>
                                        <p:tav tm="100000">
                                          <p:val>
                                            <p:strVal val="#ppt_x"/>
                                          </p:val>
                                        </p:tav>
                                      </p:tavLst>
                                    </p:anim>
                                    <p:anim calcmode="lin" valueType="num">
                                      <p:cBhvr additive="base">
                                        <p:cTn id="32" dur="75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17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750" fill="hold"/>
                                        <p:tgtEl>
                                          <p:spTgt spid="33"/>
                                        </p:tgtEl>
                                        <p:attrNameLst>
                                          <p:attrName>ppt_x</p:attrName>
                                        </p:attrNameLst>
                                      </p:cBhvr>
                                      <p:tavLst>
                                        <p:tav tm="0">
                                          <p:val>
                                            <p:strVal val="1+#ppt_w/2"/>
                                          </p:val>
                                        </p:tav>
                                        <p:tav tm="100000">
                                          <p:val>
                                            <p:strVal val="#ppt_x"/>
                                          </p:val>
                                        </p:tav>
                                      </p:tavLst>
                                    </p:anim>
                                    <p:anim calcmode="lin" valueType="num">
                                      <p:cBhvr additive="base">
                                        <p:cTn id="36" dur="75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70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750" fill="hold"/>
                                        <p:tgtEl>
                                          <p:spTgt spid="34"/>
                                        </p:tgtEl>
                                        <p:attrNameLst>
                                          <p:attrName>ppt_x</p:attrName>
                                        </p:attrNameLst>
                                      </p:cBhvr>
                                      <p:tavLst>
                                        <p:tav tm="0">
                                          <p:val>
                                            <p:strVal val="0-#ppt_w/2"/>
                                          </p:val>
                                        </p:tav>
                                        <p:tav tm="100000">
                                          <p:val>
                                            <p:strVal val="#ppt_x"/>
                                          </p:val>
                                        </p:tav>
                                      </p:tavLst>
                                    </p:anim>
                                    <p:anim calcmode="lin" valueType="num">
                                      <p:cBhvr additive="base">
                                        <p:cTn id="40" dur="75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70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1+#ppt_w/2"/>
                                          </p:val>
                                        </p:tav>
                                        <p:tav tm="100000">
                                          <p:val>
                                            <p:strVal val="#ppt_x"/>
                                          </p:val>
                                        </p:tav>
                                      </p:tavLst>
                                    </p:anim>
                                    <p:anim calcmode="lin" valueType="num">
                                      <p:cBhvr additive="base">
                                        <p:cTn id="44" dur="750" fill="hold"/>
                                        <p:tgtEl>
                                          <p:spTgt spid="3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25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750" fill="hold"/>
                                        <p:tgtEl>
                                          <p:spTgt spid="37"/>
                                        </p:tgtEl>
                                        <p:attrNameLst>
                                          <p:attrName>ppt_x</p:attrName>
                                        </p:attrNameLst>
                                      </p:cBhvr>
                                      <p:tavLst>
                                        <p:tav tm="0">
                                          <p:val>
                                            <p:strVal val="1+#ppt_w/2"/>
                                          </p:val>
                                        </p:tav>
                                        <p:tav tm="100000">
                                          <p:val>
                                            <p:strVal val="#ppt_x"/>
                                          </p:val>
                                        </p:tav>
                                      </p:tavLst>
                                    </p:anim>
                                    <p:anim calcmode="lin" valueType="num">
                                      <p:cBhvr additive="base">
                                        <p:cTn id="48" dur="75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6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750" fill="hold"/>
                                        <p:tgtEl>
                                          <p:spTgt spid="39"/>
                                        </p:tgtEl>
                                        <p:attrNameLst>
                                          <p:attrName>ppt_x</p:attrName>
                                        </p:attrNameLst>
                                      </p:cBhvr>
                                      <p:tavLst>
                                        <p:tav tm="0">
                                          <p:val>
                                            <p:strVal val="0-#ppt_w/2"/>
                                          </p:val>
                                        </p:tav>
                                        <p:tav tm="100000">
                                          <p:val>
                                            <p:strVal val="#ppt_x"/>
                                          </p:val>
                                        </p:tav>
                                      </p:tavLst>
                                    </p:anim>
                                    <p:anim calcmode="lin" valueType="num">
                                      <p:cBhvr additive="base">
                                        <p:cTn id="52" dur="75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15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750" fill="hold"/>
                                        <p:tgtEl>
                                          <p:spTgt spid="40"/>
                                        </p:tgtEl>
                                        <p:attrNameLst>
                                          <p:attrName>ppt_x</p:attrName>
                                        </p:attrNameLst>
                                      </p:cBhvr>
                                      <p:tavLst>
                                        <p:tav tm="0">
                                          <p:val>
                                            <p:strVal val="0-#ppt_w/2"/>
                                          </p:val>
                                        </p:tav>
                                        <p:tav tm="100000">
                                          <p:val>
                                            <p:strVal val="#ppt_x"/>
                                          </p:val>
                                        </p:tav>
                                      </p:tavLst>
                                    </p:anim>
                                    <p:anim calcmode="lin" valueType="num">
                                      <p:cBhvr additive="base">
                                        <p:cTn id="56" dur="750" fill="hold"/>
                                        <p:tgtEl>
                                          <p:spTgt spid="4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25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750" fill="hold"/>
                                        <p:tgtEl>
                                          <p:spTgt spid="42"/>
                                        </p:tgtEl>
                                        <p:attrNameLst>
                                          <p:attrName>ppt_x</p:attrName>
                                        </p:attrNameLst>
                                      </p:cBhvr>
                                      <p:tavLst>
                                        <p:tav tm="0">
                                          <p:val>
                                            <p:strVal val="1+#ppt_w/2"/>
                                          </p:val>
                                        </p:tav>
                                        <p:tav tm="100000">
                                          <p:val>
                                            <p:strVal val="#ppt_x"/>
                                          </p:val>
                                        </p:tav>
                                      </p:tavLst>
                                    </p:anim>
                                    <p:anim calcmode="lin" valueType="num">
                                      <p:cBhvr additive="base">
                                        <p:cTn id="60" dur="750" fill="hold"/>
                                        <p:tgtEl>
                                          <p:spTgt spid="42"/>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25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750" fill="hold"/>
                                        <p:tgtEl>
                                          <p:spTgt spid="43"/>
                                        </p:tgtEl>
                                        <p:attrNameLst>
                                          <p:attrName>ppt_x</p:attrName>
                                        </p:attrNameLst>
                                      </p:cBhvr>
                                      <p:tavLst>
                                        <p:tav tm="0">
                                          <p:val>
                                            <p:strVal val="1+#ppt_w/2"/>
                                          </p:val>
                                        </p:tav>
                                        <p:tav tm="100000">
                                          <p:val>
                                            <p:strVal val="#ppt_x"/>
                                          </p:val>
                                        </p:tav>
                                      </p:tavLst>
                                    </p:anim>
                                    <p:anim calcmode="lin" valueType="num">
                                      <p:cBhvr additive="base">
                                        <p:cTn id="64" dur="750" fill="hold"/>
                                        <p:tgtEl>
                                          <p:spTgt spid="43"/>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125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1+#ppt_w/2"/>
                                          </p:val>
                                        </p:tav>
                                        <p:tav tm="100000">
                                          <p:val>
                                            <p:strVal val="#ppt_x"/>
                                          </p:val>
                                        </p:tav>
                                      </p:tavLst>
                                    </p:anim>
                                    <p:anim calcmode="lin" valueType="num">
                                      <p:cBhvr additive="base">
                                        <p:cTn id="68"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30" grpId="0"/>
      <p:bldP spid="31" grpId="0"/>
      <p:bldP spid="32" grpId="0"/>
      <p:bldP spid="33" grpId="0"/>
      <p:bldP spid="34" grpId="0"/>
      <p:bldP spid="35" grpId="0"/>
      <p:bldP spid="36" grpId="0"/>
      <p:bldP spid="37" grpId="0"/>
      <p:bldP spid="39" grpId="0"/>
      <p:bldP spid="40" grpId="0"/>
      <p:bldP spid="42" grpId="0"/>
      <p:bldP spid="4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solidFill>
                  <a:srgbClr val="FF0000"/>
                </a:solidFill>
              </a:rPr>
              <a:t>Re-</a:t>
            </a:r>
            <a:r>
              <a:rPr lang="en-US" sz="6000" dirty="0" smtClean="0"/>
              <a:t>Think</a:t>
            </a:r>
            <a:r>
              <a:rPr lang="en-US" dirty="0"/>
              <a:t/>
            </a:r>
            <a:br>
              <a:rPr lang="en-US" dirty="0"/>
            </a:br>
            <a:r>
              <a:rPr lang="en-US" b="0" dirty="0"/>
              <a:t>Mobile</a:t>
            </a:r>
          </a:p>
        </p:txBody>
      </p:sp>
      <p:sp>
        <p:nvSpPr>
          <p:cNvPr id="6" name="TextBox 5"/>
          <p:cNvSpPr txBox="1"/>
          <p:nvPr/>
        </p:nvSpPr>
        <p:spPr>
          <a:xfrm>
            <a:off x="8487255" y="-430161"/>
            <a:ext cx="2050038" cy="7186561"/>
          </a:xfrm>
          <a:prstGeom prst="rect">
            <a:avLst/>
          </a:prstGeom>
          <a:noFill/>
        </p:spPr>
        <p:txBody>
          <a:bodyPr wrap="square" lIns="121899" tIns="60949" rIns="121899" bIns="60949" rtlCol="0">
            <a:spAutoFit/>
          </a:bodyPr>
          <a:lstStyle/>
          <a:p>
            <a:r>
              <a:rPr lang="en-US" sz="45900" b="1" dirty="0" smtClean="0">
                <a:solidFill>
                  <a:srgbClr val="FFFFFF"/>
                </a:solidFill>
                <a:latin typeface="Arial Narrow" panose="020B0606020202030204" pitchFamily="34" charset="0"/>
              </a:rPr>
              <a:t>2</a:t>
            </a:r>
          </a:p>
        </p:txBody>
      </p:sp>
      <p:grpSp>
        <p:nvGrpSpPr>
          <p:cNvPr id="2" name="Group 17"/>
          <p:cNvGrpSpPr/>
          <p:nvPr/>
        </p:nvGrpSpPr>
        <p:grpSpPr>
          <a:xfrm>
            <a:off x="1005200" y="3594099"/>
            <a:ext cx="456674" cy="456793"/>
            <a:chOff x="6956486" y="4541695"/>
            <a:chExt cx="457200" cy="457200"/>
          </a:xfrm>
        </p:grpSpPr>
        <p:sp>
          <p:nvSpPr>
            <p:cNvPr id="17" name="Rectangle 16"/>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8" name="Picture 1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956486" y="4541695"/>
              <a:ext cx="457200" cy="457200"/>
            </a:xfrm>
            <a:prstGeom prst="rect">
              <a:avLst/>
            </a:prstGeom>
          </p:spPr>
        </p:pic>
      </p:grpSp>
      <p:sp>
        <p:nvSpPr>
          <p:cNvPr id="19" name="TextBox 18"/>
          <p:cNvSpPr txBox="1"/>
          <p:nvPr/>
        </p:nvSpPr>
        <p:spPr>
          <a:xfrm>
            <a:off x="1384300" y="35080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0" name="Picture 19"/>
          <p:cNvPicPr>
            <a:picLocks noChangeAspect="1"/>
          </p:cNvPicPr>
          <p:nvPr/>
        </p:nvPicPr>
        <p:blipFill>
          <a:blip r:embed="rId4" cstate="print">
            <a:alphaModFix amt="30000"/>
            <a:extLst>
              <a:ext uri="{28A0092B-C50C-407E-A947-70E740481C1C}">
                <a14:useLocalDpi xmlns:a14="http://schemas.microsoft.com/office/drawing/2010/main" val="0"/>
              </a:ext>
            </a:extLst>
          </a:blip>
          <a:stretch>
            <a:fillRect/>
          </a:stretch>
        </p:blipFill>
        <p:spPr>
          <a:xfrm>
            <a:off x="7150446" y="2074334"/>
            <a:ext cx="5535406" cy="3911600"/>
          </a:xfrm>
          <a:prstGeom prst="rect">
            <a:avLst/>
          </a:prstGeom>
        </p:spPr>
      </p:pic>
      <p:sp>
        <p:nvSpPr>
          <p:cNvPr id="9" name="Slide Number Placeholder 6"/>
          <p:cNvSpPr txBox="1">
            <a:spLocks/>
          </p:cNvSpPr>
          <p:nvPr/>
        </p:nvSpPr>
        <p:spPr>
          <a:xfrm>
            <a:off x="11276011" y="65562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Tree>
    <p:extLst>
      <p:ext uri="{BB962C8B-B14F-4D97-AF65-F5344CB8AC3E}">
        <p14:creationId xmlns:p14="http://schemas.microsoft.com/office/powerpoint/2010/main" val="375860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17</a:t>
            </a:fld>
            <a:endParaRPr lang="en-US" dirty="0"/>
          </a:p>
        </p:txBody>
      </p:sp>
      <p:pic>
        <p:nvPicPr>
          <p:cNvPr id="13" name="Picture 2" descr="https://my40daylovedare.files.wordpress.com/2012/04/overcoming-obstacles2.jpg?w=538"/>
          <p:cNvPicPr>
            <a:picLocks noChangeAspect="1" noChangeArrowheads="1"/>
          </p:cNvPicPr>
          <p:nvPr/>
        </p:nvPicPr>
        <p:blipFill>
          <a:blip r:embed="rId3" cstate="print"/>
          <a:srcRect/>
          <a:stretch>
            <a:fillRect/>
          </a:stretch>
        </p:blipFill>
        <p:spPr bwMode="auto">
          <a:xfrm>
            <a:off x="1841500" y="1835150"/>
            <a:ext cx="4800600" cy="3600450"/>
          </a:xfrm>
          <a:prstGeom prst="rect">
            <a:avLst/>
          </a:prstGeom>
          <a:noFill/>
        </p:spPr>
      </p:pic>
      <p:sp>
        <p:nvSpPr>
          <p:cNvPr id="14" name="TextBox 13"/>
          <p:cNvSpPr txBox="1"/>
          <p:nvPr/>
        </p:nvSpPr>
        <p:spPr>
          <a:xfrm>
            <a:off x="2222500" y="5397500"/>
            <a:ext cx="4170694" cy="707886"/>
          </a:xfrm>
          <a:prstGeom prst="rect">
            <a:avLst/>
          </a:prstGeom>
          <a:noFill/>
        </p:spPr>
        <p:txBody>
          <a:bodyPr wrap="none" rtlCol="0">
            <a:spAutoFit/>
          </a:bodyPr>
          <a:lstStyle/>
          <a:p>
            <a:r>
              <a:rPr lang="en-US" sz="4000" dirty="0" smtClean="0"/>
              <a:t>Enterprise Mobility</a:t>
            </a:r>
            <a:endParaRPr lang="en-US" sz="4000" dirty="0"/>
          </a:p>
        </p:txBody>
      </p:sp>
      <p:sp>
        <p:nvSpPr>
          <p:cNvPr id="15" name="TextBox 14"/>
          <p:cNvSpPr txBox="1"/>
          <p:nvPr/>
        </p:nvSpPr>
        <p:spPr>
          <a:xfrm>
            <a:off x="3378200" y="1384300"/>
            <a:ext cx="1654620" cy="400110"/>
          </a:xfrm>
          <a:prstGeom prst="rect">
            <a:avLst/>
          </a:prstGeom>
          <a:noFill/>
        </p:spPr>
        <p:txBody>
          <a:bodyPr wrap="none" rtlCol="0">
            <a:spAutoFit/>
          </a:bodyPr>
          <a:lstStyle/>
          <a:p>
            <a:r>
              <a:rPr lang="en-US" sz="2000" dirty="0" smtClean="0"/>
              <a:t>Mobile App(s)</a:t>
            </a:r>
            <a:endParaRPr lang="en-US" sz="2000" dirty="0"/>
          </a:p>
        </p:txBody>
      </p:sp>
      <p:sp>
        <p:nvSpPr>
          <p:cNvPr id="19" name="Title 1"/>
          <p:cNvSpPr>
            <a:spLocks noGrp="1"/>
          </p:cNvSpPr>
          <p:nvPr>
            <p:ph type="title"/>
          </p:nvPr>
        </p:nvSpPr>
        <p:spPr>
          <a:xfrm>
            <a:off x="531812" y="406400"/>
            <a:ext cx="11125200" cy="533400"/>
          </a:xfrm>
        </p:spPr>
        <p:txBody>
          <a:bodyPr/>
          <a:lstStyle/>
          <a:p>
            <a:r>
              <a:rPr lang="en-US" dirty="0" smtClean="0"/>
              <a:t>Re-Think Enterprise Mobility</a:t>
            </a:r>
            <a:endParaRPr lang="en-US" dirty="0"/>
          </a:p>
        </p:txBody>
      </p:sp>
      <p:cxnSp>
        <p:nvCxnSpPr>
          <p:cNvPr id="8" name="Straight Arrow Connector 7"/>
          <p:cNvCxnSpPr/>
          <p:nvPr/>
        </p:nvCxnSpPr>
        <p:spPr>
          <a:xfrm flipH="1">
            <a:off x="6121400" y="3505200"/>
            <a:ext cx="1676400" cy="0"/>
          </a:xfrm>
          <a:prstGeom prst="straightConnector1">
            <a:avLst/>
          </a:prstGeom>
          <a:ln w="3810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50200" y="3365500"/>
            <a:ext cx="2273300" cy="342900"/>
          </a:xfrm>
          <a:prstGeom prst="rect">
            <a:avLst/>
          </a:prstGeom>
          <a:noFill/>
        </p:spPr>
        <p:txBody>
          <a:bodyPr wrap="none" lIns="0" tIns="0" rIns="0" bIns="0" rtlCol="0">
            <a:noAutofit/>
          </a:bodyPr>
          <a:lstStyle/>
          <a:p>
            <a:pPr>
              <a:lnSpc>
                <a:spcPct val="90000"/>
              </a:lnSpc>
            </a:pPr>
            <a:r>
              <a:rPr lang="en-US" dirty="0" smtClean="0"/>
              <a:t>Transformation ?!?!</a:t>
            </a:r>
            <a:endParaRPr lang="en-US" dirty="0"/>
          </a:p>
        </p:txBody>
      </p:sp>
      <p:sp>
        <p:nvSpPr>
          <p:cNvPr id="10" name="TextBox 9"/>
          <p:cNvSpPr txBox="1"/>
          <p:nvPr/>
        </p:nvSpPr>
        <p:spPr>
          <a:xfrm>
            <a:off x="7886700" y="3670300"/>
            <a:ext cx="3721100" cy="342900"/>
          </a:xfrm>
          <a:prstGeom prst="rect">
            <a:avLst/>
          </a:prstGeom>
          <a:noFill/>
        </p:spPr>
        <p:txBody>
          <a:bodyPr wrap="none" lIns="0" tIns="0" rIns="0" bIns="0" rtlCol="0">
            <a:noAutofit/>
          </a:bodyPr>
          <a:lstStyle/>
          <a:p>
            <a:pPr>
              <a:lnSpc>
                <a:spcPct val="90000"/>
              </a:lnSpc>
            </a:pPr>
            <a:r>
              <a:rPr lang="en-US" dirty="0" smtClean="0"/>
              <a:t>Requires Enterprise Mobile Strategies</a:t>
            </a:r>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p:cNvGrpSpPr>
          <p:nvPr/>
        </p:nvGrpSpPr>
        <p:grpSpPr bwMode="auto">
          <a:xfrm>
            <a:off x="2690814" y="2887670"/>
            <a:ext cx="9310687" cy="708029"/>
            <a:chOff x="2082729" y="2165164"/>
            <a:chExt cx="6985049" cy="531034"/>
          </a:xfrm>
        </p:grpSpPr>
        <p:grpSp>
          <p:nvGrpSpPr>
            <p:cNvPr id="3" name="Group 32"/>
            <p:cNvGrpSpPr>
              <a:grpSpLocks/>
            </p:cNvGrpSpPr>
            <p:nvPr/>
          </p:nvGrpSpPr>
          <p:grpSpPr bwMode="auto">
            <a:xfrm>
              <a:off x="2082729" y="2187780"/>
              <a:ext cx="4890726" cy="508418"/>
              <a:chOff x="2499566" y="3437149"/>
              <a:chExt cx="4832351" cy="508419"/>
            </a:xfrm>
          </p:grpSpPr>
          <p:sp>
            <p:nvSpPr>
              <p:cNvPr id="40" name="Rectangle 39"/>
              <p:cNvSpPr/>
              <p:nvPr/>
            </p:nvSpPr>
            <p:spPr>
              <a:xfrm rot="5400000">
                <a:off x="4040067" y="1896648"/>
                <a:ext cx="482215" cy="3563218"/>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73" name="TextBox 41"/>
              <p:cNvSpPr txBox="1">
                <a:spLocks noChangeArrowheads="1"/>
              </p:cNvSpPr>
              <p:nvPr/>
            </p:nvSpPr>
            <p:spPr bwMode="auto">
              <a:xfrm>
                <a:off x="6582581" y="3541601"/>
                <a:ext cx="749336" cy="403967"/>
              </a:xfrm>
              <a:prstGeom prst="rect">
                <a:avLst/>
              </a:prstGeom>
              <a:noFill/>
              <a:ln w="9525">
                <a:noFill/>
                <a:miter lim="800000"/>
                <a:headEnd/>
                <a:tailEnd/>
              </a:ln>
            </p:spPr>
            <p:txBody>
              <a:bodyPr>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71" name="TextBox 57"/>
            <p:cNvSpPr txBox="1">
              <a:spLocks noChangeArrowheads="1"/>
            </p:cNvSpPr>
            <p:nvPr/>
          </p:nvSpPr>
          <p:spPr bwMode="auto">
            <a:xfrm>
              <a:off x="5676578" y="2165164"/>
              <a:ext cx="3391200" cy="380882"/>
            </a:xfrm>
            <a:prstGeom prst="rect">
              <a:avLst/>
            </a:prstGeom>
            <a:noFill/>
            <a:ln w="9525">
              <a:noFill/>
              <a:miter lim="800000"/>
              <a:headEnd/>
              <a:tailEnd/>
            </a:ln>
          </p:spPr>
          <p:txBody>
            <a:bodyPr wrap="squar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In production by division</a:t>
              </a:r>
            </a:p>
          </p:txBody>
        </p:sp>
      </p:grpSp>
      <p:sp>
        <p:nvSpPr>
          <p:cNvPr id="6" name="Rectangle 5"/>
          <p:cNvSpPr/>
          <p:nvPr/>
        </p:nvSpPr>
        <p:spPr>
          <a:xfrm>
            <a:off x="0" y="7094540"/>
            <a:ext cx="12188825" cy="808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anchor="ctr"/>
          <a:lstStyle/>
          <a:p>
            <a:pPr algn="ctr" defTabSz="1218357" fontAlgn="base">
              <a:spcBef>
                <a:spcPct val="0"/>
              </a:spcBef>
              <a:spcAft>
                <a:spcPct val="0"/>
              </a:spcAft>
              <a:defRPr/>
            </a:pPr>
            <a:endParaRPr lang="en-US" dirty="0">
              <a:solidFill>
                <a:prstClr val="white"/>
              </a:solidFill>
            </a:endParaRPr>
          </a:p>
        </p:txBody>
      </p:sp>
      <p:sp>
        <p:nvSpPr>
          <p:cNvPr id="120836" name="AutoShape 13"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207965" y="852488"/>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37" name="AutoShape 15"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207965" y="852488"/>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38" name="TextBox 15"/>
          <p:cNvSpPr txBox="1">
            <a:spLocks noChangeArrowheads="1"/>
          </p:cNvSpPr>
          <p:nvPr/>
        </p:nvSpPr>
        <p:spPr bwMode="auto">
          <a:xfrm>
            <a:off x="6696041" y="7623175"/>
            <a:ext cx="5492786" cy="292355"/>
          </a:xfrm>
          <a:prstGeom prst="rect">
            <a:avLst/>
          </a:prstGeom>
          <a:noFill/>
          <a:ln w="9525">
            <a:noFill/>
            <a:miter lim="800000"/>
            <a:headEnd/>
            <a:tailEnd/>
          </a:ln>
        </p:spPr>
        <p:txBody>
          <a:bodyPr wrap="none" lIns="121888" tIns="60944" rIns="121888" bIns="60944">
            <a:spAutoFit/>
          </a:bodyPr>
          <a:lstStyle/>
          <a:p>
            <a:pPr algn="r" defTabSz="1217512" fontAlgn="base">
              <a:spcBef>
                <a:spcPct val="0"/>
              </a:spcBef>
              <a:spcAft>
                <a:spcPct val="0"/>
              </a:spcAft>
            </a:pPr>
            <a:r>
              <a:rPr lang="en-US" sz="1100" b="1" dirty="0">
                <a:solidFill>
                  <a:srgbClr val="A6A6A6"/>
                </a:solidFill>
                <a:latin typeface="Arial" pitchFamily="34" charset="0"/>
                <a:ea typeface="ＭＳ Ｐゴシック" pitchFamily="34" charset="-128"/>
              </a:rPr>
              <a:t>Sources: </a:t>
            </a:r>
            <a:r>
              <a:rPr lang="en-US" sz="1100" dirty="0">
                <a:solidFill>
                  <a:srgbClr val="A6A6A6"/>
                </a:solidFill>
                <a:latin typeface="Arial" pitchFamily="34" charset="0"/>
                <a:ea typeface="ＭＳ Ｐゴシック" pitchFamily="34" charset="-128"/>
              </a:rPr>
              <a:t>Unisys Security Index | Acuity Market Intelligence | </a:t>
            </a:r>
            <a:r>
              <a:rPr lang="en-US" sz="1100" dirty="0" err="1">
                <a:solidFill>
                  <a:srgbClr val="A6A6A6"/>
                </a:solidFill>
                <a:latin typeface="Arial" pitchFamily="34" charset="0"/>
                <a:ea typeface="ＭＳ Ｐゴシック" pitchFamily="34" charset="-128"/>
              </a:rPr>
              <a:t>MeMD.me</a:t>
            </a:r>
            <a:r>
              <a:rPr lang="en-US" sz="1100" dirty="0">
                <a:solidFill>
                  <a:srgbClr val="A6A6A6"/>
                </a:solidFill>
                <a:latin typeface="Arial" pitchFamily="34" charset="0"/>
                <a:ea typeface="ＭＳ Ｐゴシック" pitchFamily="34" charset="-128"/>
              </a:rPr>
              <a:t> </a:t>
            </a:r>
            <a:r>
              <a:rPr lang="en-US" sz="1100" dirty="0" err="1">
                <a:solidFill>
                  <a:srgbClr val="A6A6A6"/>
                </a:solidFill>
                <a:latin typeface="Arial" pitchFamily="34" charset="0"/>
                <a:ea typeface="ＭＳ Ｐゴシック" pitchFamily="34" charset="-128"/>
              </a:rPr>
              <a:t>Infographic</a:t>
            </a:r>
            <a:r>
              <a:rPr lang="en-US" sz="1100" dirty="0">
                <a:solidFill>
                  <a:srgbClr val="A6A6A6"/>
                </a:solidFill>
                <a:latin typeface="Arial" pitchFamily="34" charset="0"/>
                <a:ea typeface="ＭＳ Ｐゴシック" pitchFamily="34" charset="-128"/>
              </a:rPr>
              <a:t> </a:t>
            </a:r>
          </a:p>
        </p:txBody>
      </p:sp>
      <p:sp>
        <p:nvSpPr>
          <p:cNvPr id="120839" name="AutoShape 13"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371477" y="441325"/>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sp>
        <p:nvSpPr>
          <p:cNvPr id="120840" name="AutoShape 15" descr="data:image/jpeg;base64,/9j/4AAQSkZJRgABAQAAAQABAAD/2wCEAAkGBxAQEBQUDxQVEBUQGA8PFA8PGRcUEBQUFREWFxQUFBQYHCggGBwlHRQUITEhJSkrLi4uFx80ODMsNygtLisBCgoKDg0OGxAQGiwdHRwwLDQtLiwwLDcsLC8sKy0sLDcwLCwsKywsLCwsLCwsLCwsLCwsKywsLCwsLCw3NzcsLP/AABEIAMwAzAMBIgACEQEDEQH/xAAbAAABBQEBAAAAAAAAAAAAAAAAAwQFBgcCAf/EAEcQAAECAwIHCA4KAwEBAAAAAAEAAgMEERIhBSIxUXGRsgYHExQVMjNSFiNBU1RhY3KDk7HR0uEXNUJigZKhorPBJYLCQ3P/xAAZAQEBAQEBAQAAAAAAAAAAAAAAAQIDBAX/xAApEQEBAAICAQIEBgMAAAAAAAAAAQIRAyExEkEEUWFiIiQyQsHwExQz/9oADAMBAAIRAxEAPwDcUIQgEIQgEIQgEIQgEIQgEIQgEIQgEIQgEIQgEIQgEIQgEIQgEIQg8caKKOG2mtlj3AEi0BdcaFSUwcU6FUsHzb2wwAbqxP5HIJvlrycTV80cteTiavmo3j8TOjj8TOgkuWvJxNXzRy15OJq+ajeUImdHKETOgkuWvJxNXzRy15OJq+ajePxM6OPxM6CS5a8nE1fNHLXk4mr5qN4/Ezo4/EzoJLlrycTV80cteTiavmo3j8TOjj8TOgkuWvJxNXzRy15OJq+ajePxM6OUImdBJcteTiavmjlrycTV81G8oRM6OPxM6CS5a8nE1fNHLXkomr5qN4/Ezo4/EzoJLlrycTV80cteTiavmo3j8TOjj8TOgkuWvJxNXzRy15OJq+ajePxM6OUImdBJcteTiavmjlrycTV81G8fiZ0cfiZ0E5IT7Y1aAgtNC11xF1U8Ve3PxC6NGJ7pZsBWFAlM8w6FSpU4g0xNtyus1zDoVJlTiDTE23IIvdphSLKSEaNAID4dgtLgHC94BuKzdu77Cpr2yDdf0LVet8z6qmdEP+QLJYLDjXHIfaES3Sf+kDCvfIPqWruDu9wq5wbwkHGIFeBb3SqxZOZLyLTwjLvtM2giW9J76QcK98g+pavPpBwr3yD6lqrjmleWShtZnb4GFR/6QO4ehb3QufpCwr3yD6lqr8dhBFQcjfYk7JQlWd273CoaHcJAvLhTgW9ynj8a4+kLCvfIPqWqIgS7nthtAOM54/RqbTUAse5pHNJCJM/ZYRvgYVIPbIN1/Qtzgf2ufpCwr3yD6lqr0Nho643AbTUnZOZF2tEHd9hVzgOEgivkW+9cfSFhXvkH1TVAyDTwjbjlSBaUT1drJ9IWFe+QfVNXr98HCo/9IPcPRN7oqqzZOZdzDDW8HIzZCLtYfpDwr3yD6pq7fu+wqGtPCQcav/k3uFVaycycRmng4dx+37US5Jz6Q8K98g+qavRvg4VIPbIN1/RNz0/tVktOZdw2Gy643AbQRbV63HbtZ+Zn4MGO+G5kThKhkNrTisJF+lajVYdvfD/Ky3p/41t9UaSW5vpYvo9gKyKtbmumi+j2ArKgRmuYdBVIlDiDTE23K7zfMOgqjShxBpibbkEDvlfVUzoh/wAgWTwJl4DqOIq0g3m8VFy1ffJ+qpnRD/kCyKF9rQfaEZyHCuznWl5CO4RYZDiCHMIvPWCaJeS6RnnM2gjOXhy+M4nnHWueFdnOtcuXKLIczMw9xFXE4rBeTkDRRJcK7Oda8jZRob7AuAiTWlu3DQnRpmXY5xLQ+K+lbua1Mt3UEwZ6M0E0rUfiFNb1cOs3DObhfY1Nd9aHZwg45w0q+zx45fmNfRVoMw8NeA5wDgARU347SkTFdnOsoh5HaP8AoJNR7JIeYOjvEVpDiCDlBKbujOznWV3I9I3SkCidbd8K7OdaUmpl7nVc4k0YKknuMACbLuPl/BmyEXXY4Z2c6ynUeYfwUMWjQcJQVOdMU4jdGz/f2oWeCXDOznWUrCmXhrwHEBwFRU30cMqbFdw+a7QNoItkT29+8nCstU16fL/81ttViG959aS+iPsLbUaiT3Mnt0X0ewFZ1V9zB7dF9HsBWhFIznMdoKokocQaYm25Xuc5jtBVClDiDS/bcgg98b6rmdDP5AsqgTTQH9rYatIvt3Xi8Yy1TfF+q5nzWbYWQQvtaD7QjGc2V4wO9s/f8ScSEy0RYZ4NhxmXG3TnD7yjkvJdIzzmbQRm4zRR8wK9Gz9/xLnjA72z9/xJuSvEWYw+mZppI7WwYrBQW+qPvJLjA72z9/xJKNlGhvsSaJMZppm9O8OjDEa2zwhq21XI3OSmu+6Q2cBstdVovdazeIhKb1z7DIr+oHnZH9pvvqOtmBE6zAf6/pX2fNl/Na/vhToM00NeODYagXm3UY7cmMkeMDvbP3/Ek4eR2j/oJNR9KYxI4OmWiK08Gw35DbptJs6YHe2fv+JeSPSN0pByJ6Zstxgd7Z+/4krNTTS6vBQxcy4W6cwffTJdxsv4M2Qi+mbK8YHe2fv+JOo8y3goY4Nl3CX49cvnKMrTKlpiKODh93n7SFxnTozDe9s/f8SVhTbQ1/aod4bebdRjDJjqLdFOhesJo7QNoItxi0738YOwpL0a1tBH5tq/E8ZK2lYdvafWkHRG2Ft6NzwlNy3TRfR7AVpVU3LHt8X0ewFa0UhO9G7QVQZM4g0xNtyv070btBWfyfMGl+25BC74f1XM+a3bCyeXEOj7VrmmlKZajKtX3wfqyZ81u21ZFC+1oPtCM5DE+9+icYP4PhYdbVLbK0pXnBM0vJdIzzmbQRnKdOX2K3Wv0XmJ979FwV4hIdTQh1FkupZZlplsiqRxPvfovI2UaG+xcISdNE3FFrMHzDhXIRfpb7k23bEPk5V5rzSLvE93vXWAnWMDxz1nAJDDxt4Klz1XPGytPlT/AL+r7tKlBEOy+pdWyLNKUrbbl/CqQxPH+iGG52j/AKCQdFGlZfVkSGDeD4Vlq1St9KVTZ5hjun9FxIxCYjdP9JzJ7nZuM21DhPcMtaIzcpje7o0MWH3LX6LucfDtYpdSzDy0rWwK/rVITMq+E6zEaWOHcdcuY2X8GbIRrz3K9xPvfoncdsLgYVC6vbK5Kc66iZNankZna4f++0iZexrRn3v0S0FsKxErbrRtmgFOeK1SRYumNxXaBtBCp/e4s8qQbNebHy06i2qqxTe3H+Tg+bH2FtNUdIldyh7fG9HsBWxVLcn08b0ewFbUUhPdG7QVnsme1jS/bctCnujdoKzuT5g0v/kcgh98D6smfNbttWWS8mSHY0MUaTe9l94yXrUd3/1ZM+a3bCyiDDdjXHIfaEYz8Dipzs/Oz3pzg+UJiwxaYKuZleynOHjTUSsQ5GnUnUlIxeEZiOuc05PGEc8spryQfKnOz87PepLc1gjh5qGwlpBIqA5pNNAKZ8lTByQ3alcNw+DuKB83MiyIQNkO7ru4q483NMcLq9q9urwMZeaezFAFKVc0XU8ZUQJY52fnZ71oWHGQcMMEWCWtjtywzdaHcI9youEdz83B6SGQM4yIzwfESz05XVnzWuljAxFRVz84pkz1okI9X4HABbVsSlatpeM9adxI4ZxMEwG5LTnmmiz81zgoW8ERgL7L2nXVV5P2+r71WhSbi15tQ7mg3xGVOO0XXpDipzs/Oz4k+gYEmSxzhDdQjLT7wTSJg+M03sdqWX0pyY2/qid3F4E4aZbbLbDKvcQ5rrgL8hU/h3drHhxeDkzDhQoWKBaYCaZ6lJbnYJk5F8R4svjng21y0yu/ofiVQIj6kk92pVeTHGc/Llcu5j1Gk4ehMwnJCO0NEaFQRLJFD4yQaKhzMg5rqWoZuZkiMI5g8am9wOFWwoxhRD2uMCw1yX932H8E13R4EiwZhzQ0kEihGSlLkXht4uS8dvXmGEKRcchYf92e9P42DnCFDNpl/CXW2Vy929WjBctAwfKNizMNsSJGpZY+tA3uuoCD4tadYVwFCnYDY8iMnSQBe5hPdHdLfH3O6mk/2t5fT5qGZE52fnZ8S6h4PcWPNqHcBcYjKnGGS9SUXAcYAmw6gymmRRb4dA7QNoI748nq8VLbgYJZhOBUtNWzHNc132O7Q3LYKrHN7/6zg+bH2FsNVHqx8Jbcke3xvR7AVvVP3I9PG9HsBXBGiE90btBWcyZxBpibblos90btBWbyhxBpifyOQRO736smfMbthZfLRIuNZtXAm4ZLwtO3efVsz5g22rKoMZwDsYirSDflFRcjGc3DlmEZgZCdSeyOGprhGC0b3NFKZyAq+6YPcJSkhFdwsM1NQ9l9fvBHHLhw14ia7LJ1uRx/EJphPdDOTLLEVzi3q0uUQ6Ic5XNs5yhjwYTuYw7Lo0JwLbTDZYbqj7Iop3A+6ybY5rYpMRhIDmxBUEeMFV2ZjOJFXE4rBeczQkQ85yhnw48k/FI0XfOiwzClxAbZYWB9ltTRziS4V1J3vRyrI0ONDjAltA+mTmmv9rP52eiRIMMOJxS8ag1XrebjG3HFfsP2fkr7vFycVw+H9N9r/KMw1uqnGx4oglzWQ8jWg2QLQAyZMqbQ93U19uGyJ43sa46y1QeForhHmACRUkEA5aPaou2c5Tbvx/C8dwm8Vhm8NzM5GYHg0Bo1jRQDxAAKAMJ2Y6inGDYrhFYQSDXLXxJs6I7OVHowwmHWM1HUNrwQQCCO7Qq3wd2E1Ca1j4YeWtZZMVjXOALQbrQuyqmiIc5S8xGcXVLibmXknqCiM8vDjyfqm0phXCsxNPtRanMO4FLYGwrMSghvhFzOffQ0ONkVUbFOc60/izDuChi0aDhKCt3OVZy4pqYydNNib5ER8u+G+C0ueC22BQ6aLOY4c4PIaTQCpANBjhMeMOzldQ5l9l4DjQgVFTQ4wyok47O01uAaRhODUUxY+XzFrtVj+988nCUKp+zH2Fr1VHrx8Jncf08b0ewFcVTdx3TxvR7AVyRTef6N2grNZQ4g0xP5HLSp/o3aCs0leYNMTbcgid3f1bM+YNsLH4Zra0H2ha9u6+rZnzBthZXLzgAf2uGatIvDrrxkxkYzMUvIjtrPOZtBe8ZHUZ+74k4wfNARYZ4OGaPZcQ6nOH3kYyt14MHBcp0+aFejZqd8S54yOozU74kWW/InGF40N9iTon01OAkdrhjFYLg7qj7yR4yOozU74kJbrwIg7UzzonsYrPvbYXbLTD7Vwex4/aVBRZscCwcHD50Q1o6uRn3k2bOWTUMYPzfEq554f5MLjZ5dz8bhIsZw+0Sf3hMaJ9BnAGv7XDNQLyHVGO03YyR4yO9s1O+JR0x3JrQweO2N0/0m7lJYNmwIrDwcM35CHUyecmzpod7Zqd8SG7vwahKxsv4M2Qu+NDvbNTviS01OgurwcMYrLgHU5g+8i7u/BoCnkY9qh/77SRE0O9s1O+JPI86OBhDg4d3CX0dXnecjOW9zowtLthxXaBtBembHe2anfElYU8Ax44OGaht5DqjHGTGQu/klt7v6yhebH2FsCyLe/i2sJQsVraNj82t+J3akrW6o6zwm9xnTxvR7AVzVL3F9PG9HsBXRFN5/o3aCsxlTiDTE/kctOn+jdoKy2XOL+MT+RyCM3bn/AB0z5g2wsihfa0H2ha1u1P8AjpnzBtBZZLGFR9oP5ppQjLUZbsiM5GiXkelZ5zNoLirMztY9ycYOMPhodQ6ltlaEVpaGS5Gcr0aOXKWeWVuDqeMj3LmrMztY9yEoj5Rob7Ak06mzCqLIfSyznEVrZFcgyJGrMztY9yEvRSJ0TPOiexibJ/FMPgWXOrai1vFKUZ4k0JZmdrHuQxryHkdoG01Jp3AMKy+ofWyLNCKVtty3ZqpCrMztY9yLKUwf0rdP9Ju5PsGGHwzLQdSt9CK5NCauLMztY9yJv8RJdx8v4M2QvaszO1j3JWcMK1ih9LMPnEVrYbXuZ6ou+zUFOo57VD9JtJGrMztY9ydzBhcDCoH17ZW8U511LkS3wYVXcM4rtA2gglmZ2se5LwDCsRKh9aNs0IpzxWt2ZC1Nb3J/yMPzI2wtdtLIt70t5Rh0rzI+XzVrNpG4sO4k9vjej2ArqqRuHPb43o9gK7opvP8ARu0FZTAdi/jE/kctWn+jdoKyOE67/aJ/I5BH7sj/AI+Z8z/oLJ4ThjaD7QtqiNY9pa9rXtcKOY8WmkeMJpyRJeCS3q2olm2OWktJPHCsv+0zaC13kiR8ElvVNRyRI+CS3qmoWbY4XBeWlsnJEl4JLerajkmR8ElvVNQ0x6M4VGhuyEnaWy8kSPgkt6pqOSJHwSW9W1DTIojxwTL/ALUT2MTa0tm5JkfBJb1bUckSXgkt6tqEmmOQ3CjtA2mpO0tn5JkvBJb1bUckyXgkt6pqGmQSDwIrb+7/AEm5cFs/JEj4JLerajkiS8ElvVtQ13ti9pdx3X/gzYC2XkiR8ElvVtRyRI+CS3q2oaYtaTmM8cHDv75tLYOSZHwSW9W1HJMj4JLerahYxW0lIbsV2gbQWzckSPgkt6tqOSJHwSW9U1DTOd7o/wCQZ5kbZWsVTGXkZaG61CgQYTrxbhsDXUOWhCcWkVaNwh7dG9HsBXlUTcAe3RtLNgK9oEJxtWOGcFY3MsEJzhFbEBDn3gVBBcSCD+K2pwqFFTWB2PN7QfwQZHxuDmiaijjcHNE1Fan2OQuqNSOxyD1RqQZZxuDmiaijjcHNE/KVqfY5B6o1I7HIPVGpBlnGoOaJ+Uo43BzRNRWp9jkHqjUjschdUakGWcbg5on5SjjcHNE1Fan2OQuqNSOxyD1RqQZZxuDmiaijjUHNE1Fan2OQeqNSOxyD1RqQZbxqDmiaivONQc0TUVqfY5C6o1I7HIXVGpBlvGoOaJqKONQc0TUVqXY7C6o1L3sdhdUakGWcag5on5SvONQc0TUVqnY7C6o1I7HYXVGpBlnGoOaJ+Uo41BzRPylan2OwuqNSOx2D1RqQZZxqDmiaivONQc0TUVqnY7C6o1I7HYXVGpBlnGoOaJ+Ur1sxCOQRNRWpdjsLqjUu2YAhDI0akEDvdy7gYry0tDi2zauJAaArym8rLBguFE4QCEIQCEIQCEIQCEIQCEIQCEIQCEIQCEIQCEIQCEIQCEIQCEIQCEIQf//Z"/>
          <p:cNvSpPr>
            <a:spLocks noChangeAspect="1" noChangeArrowheads="1"/>
          </p:cNvSpPr>
          <p:nvPr/>
        </p:nvSpPr>
        <p:spPr bwMode="auto">
          <a:xfrm>
            <a:off x="371477" y="441325"/>
            <a:ext cx="406399" cy="406400"/>
          </a:xfrm>
          <a:prstGeom prst="rect">
            <a:avLst/>
          </a:prstGeom>
          <a:noFill/>
          <a:ln w="9525">
            <a:noFill/>
            <a:miter lim="800000"/>
            <a:headEnd/>
            <a:tailEnd/>
          </a:ln>
        </p:spPr>
        <p:txBody>
          <a:bodyPr lIns="121888" tIns="60944" rIns="121888" bIns="60944"/>
          <a:lstStyle/>
          <a:p>
            <a:pPr defTabSz="1217512" fontAlgn="base">
              <a:spcBef>
                <a:spcPct val="0"/>
              </a:spcBef>
              <a:spcAft>
                <a:spcPct val="0"/>
              </a:spcAft>
            </a:pPr>
            <a:endParaRPr lang="en-US" dirty="0">
              <a:solidFill>
                <a:srgbClr val="000000"/>
              </a:solidFill>
              <a:latin typeface="Arial" pitchFamily="34" charset="0"/>
              <a:ea typeface="ＭＳ Ｐゴシック" pitchFamily="34" charset="-128"/>
            </a:endParaRPr>
          </a:p>
        </p:txBody>
      </p:sp>
      <p:grpSp>
        <p:nvGrpSpPr>
          <p:cNvPr id="4" name="Group 32"/>
          <p:cNvGrpSpPr>
            <a:grpSpLocks/>
          </p:cNvGrpSpPr>
          <p:nvPr/>
        </p:nvGrpSpPr>
        <p:grpSpPr bwMode="auto">
          <a:xfrm>
            <a:off x="1901825" y="1417638"/>
            <a:ext cx="10093326" cy="1354217"/>
            <a:chOff x="2499566" y="3377589"/>
            <a:chExt cx="7571581" cy="1014888"/>
          </a:xfrm>
        </p:grpSpPr>
        <p:sp>
          <p:nvSpPr>
            <p:cNvPr id="82" name="Rectangle 81"/>
            <p:cNvSpPr/>
            <p:nvPr/>
          </p:nvSpPr>
          <p:spPr>
            <a:xfrm rot="5400000">
              <a:off x="4938116" y="1079425"/>
              <a:ext cx="481835" cy="5358936"/>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8" name="TextBox 82"/>
            <p:cNvSpPr txBox="1">
              <a:spLocks noChangeArrowheads="1"/>
            </p:cNvSpPr>
            <p:nvPr/>
          </p:nvSpPr>
          <p:spPr bwMode="auto">
            <a:xfrm>
              <a:off x="7880651" y="3377589"/>
              <a:ext cx="2190496" cy="1014888"/>
            </a:xfrm>
            <a:prstGeom prst="rect">
              <a:avLst/>
            </a:prstGeom>
            <a:noFill/>
            <a:ln w="9525">
              <a:noFill/>
              <a:miter lim="800000"/>
              <a:headEnd/>
              <a:tailEnd/>
            </a:ln>
          </p:spPr>
          <p:txBody>
            <a:bodyPr>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Active Research/On Radar</a:t>
              </a:r>
            </a:p>
          </p:txBody>
        </p:sp>
        <p:sp>
          <p:nvSpPr>
            <p:cNvPr id="120869" name="TextBox 83"/>
            <p:cNvSpPr txBox="1">
              <a:spLocks noChangeArrowheads="1"/>
            </p:cNvSpPr>
            <p:nvPr/>
          </p:nvSpPr>
          <p:spPr bwMode="auto">
            <a:xfrm>
              <a:off x="7120335" y="3553146"/>
              <a:ext cx="696490" cy="403649"/>
            </a:xfrm>
            <a:prstGeom prst="rect">
              <a:avLst/>
            </a:prstGeom>
            <a:noFill/>
            <a:ln w="9525">
              <a:noFill/>
              <a:miter lim="800000"/>
              <a:headEnd/>
              <a:tailEnd/>
            </a:ln>
          </p:spPr>
          <p:txBody>
            <a:bodyPr wrap="none">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42" name="TextBox 30"/>
          <p:cNvSpPr txBox="1">
            <a:spLocks noChangeArrowheads="1"/>
          </p:cNvSpPr>
          <p:nvPr/>
        </p:nvSpPr>
        <p:spPr bwMode="auto">
          <a:xfrm>
            <a:off x="765179" y="5891215"/>
            <a:ext cx="3120341" cy="292355"/>
          </a:xfrm>
          <a:prstGeom prst="rect">
            <a:avLst/>
          </a:prstGeom>
          <a:noFill/>
          <a:ln w="9525">
            <a:noFill/>
            <a:miter lim="800000"/>
            <a:headEnd/>
            <a:tailEnd/>
          </a:ln>
        </p:spPr>
        <p:txBody>
          <a:bodyPr wrap="none" lIns="121888" tIns="60944" rIns="121888" bIns="60944">
            <a:spAutoFit/>
          </a:bodyPr>
          <a:lstStyle/>
          <a:p>
            <a:pPr defTabSz="1217512" fontAlgn="base">
              <a:spcBef>
                <a:spcPct val="0"/>
              </a:spcBef>
              <a:spcAft>
                <a:spcPct val="0"/>
              </a:spcAft>
            </a:pPr>
            <a:r>
              <a:rPr lang="en-US" sz="1100" dirty="0">
                <a:solidFill>
                  <a:srgbClr val="000000"/>
                </a:solidFill>
                <a:latin typeface="Arial" pitchFamily="34" charset="0"/>
                <a:ea typeface="ＭＳ Ｐゴシック" pitchFamily="34" charset="-128"/>
              </a:rPr>
              <a:t>Source:  </a:t>
            </a:r>
            <a:r>
              <a:rPr lang="en-US" sz="1100" i="1" dirty="0">
                <a:solidFill>
                  <a:srgbClr val="000000"/>
                </a:solidFill>
                <a:latin typeface="Arial" pitchFamily="34" charset="0"/>
                <a:ea typeface="ＭＳ Ｐゴシック" pitchFamily="34" charset="-128"/>
              </a:rPr>
              <a:t>CIO</a:t>
            </a:r>
            <a:r>
              <a:rPr lang="en-US" sz="1100" dirty="0">
                <a:solidFill>
                  <a:srgbClr val="000000"/>
                </a:solidFill>
                <a:latin typeface="Arial" pitchFamily="34" charset="0"/>
                <a:ea typeface="ＭＳ Ｐゴシック" pitchFamily="34" charset="-128"/>
              </a:rPr>
              <a:t> Magazine Tech Poll/Tech </a:t>
            </a:r>
            <a:r>
              <a:rPr lang="en-US" sz="1100" dirty="0" smtClean="0">
                <a:solidFill>
                  <a:srgbClr val="000000"/>
                </a:solidFill>
                <a:latin typeface="Arial" pitchFamily="34" charset="0"/>
                <a:ea typeface="ＭＳ Ｐゴシック" pitchFamily="34" charset="-128"/>
              </a:rPr>
              <a:t>. 2014</a:t>
            </a:r>
            <a:endParaRPr lang="en-US" sz="1100" dirty="0">
              <a:solidFill>
                <a:srgbClr val="424545"/>
              </a:solidFill>
              <a:latin typeface="Arial" pitchFamily="34" charset="0"/>
              <a:ea typeface="ＭＳ Ｐゴシック" pitchFamily="34" charset="-128"/>
            </a:endParaRPr>
          </a:p>
        </p:txBody>
      </p:sp>
      <p:grpSp>
        <p:nvGrpSpPr>
          <p:cNvPr id="5" name="Group 46"/>
          <p:cNvGrpSpPr>
            <a:grpSpLocks/>
          </p:cNvGrpSpPr>
          <p:nvPr/>
        </p:nvGrpSpPr>
        <p:grpSpPr bwMode="auto">
          <a:xfrm>
            <a:off x="1968501" y="2270128"/>
            <a:ext cx="5560911" cy="1181302"/>
            <a:chOff x="1541609" y="1702465"/>
            <a:chExt cx="4171352" cy="886317"/>
          </a:xfrm>
        </p:grpSpPr>
        <p:sp>
          <p:nvSpPr>
            <p:cNvPr id="120862" name="TextBox 55"/>
            <p:cNvSpPr txBox="1">
              <a:spLocks noChangeArrowheads="1"/>
            </p:cNvSpPr>
            <p:nvPr/>
          </p:nvSpPr>
          <p:spPr bwMode="auto">
            <a:xfrm>
              <a:off x="4161814" y="1724124"/>
              <a:ext cx="989853" cy="381020"/>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Piloting</a:t>
              </a:r>
            </a:p>
          </p:txBody>
        </p:sp>
        <p:grpSp>
          <p:nvGrpSpPr>
            <p:cNvPr id="7" name="Group 30"/>
            <p:cNvGrpSpPr>
              <a:grpSpLocks/>
            </p:cNvGrpSpPr>
            <p:nvPr/>
          </p:nvGrpSpPr>
          <p:grpSpPr bwMode="auto">
            <a:xfrm>
              <a:off x="1541609" y="1702465"/>
              <a:ext cx="4171352" cy="886317"/>
              <a:chOff x="364844" y="2529489"/>
              <a:chExt cx="4171352" cy="886318"/>
            </a:xfrm>
          </p:grpSpPr>
          <p:sp>
            <p:nvSpPr>
              <p:cNvPr id="35" name="Rectangle 34"/>
              <p:cNvSpPr/>
              <p:nvPr/>
            </p:nvSpPr>
            <p:spPr>
              <a:xfrm rot="16200000" flipH="1">
                <a:off x="1396631" y="1497702"/>
                <a:ext cx="482390" cy="254596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5" name="TextBox 36"/>
              <p:cNvSpPr txBox="1">
                <a:spLocks noChangeArrowheads="1"/>
              </p:cNvSpPr>
              <p:nvPr/>
            </p:nvSpPr>
            <p:spPr bwMode="auto">
              <a:xfrm>
                <a:off x="2210736" y="2547570"/>
                <a:ext cx="752971" cy="392566"/>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19% </a:t>
                </a:r>
              </a:p>
            </p:txBody>
          </p:sp>
          <p:sp>
            <p:nvSpPr>
              <p:cNvPr id="120866" name="TextBox 42"/>
              <p:cNvSpPr txBox="1">
                <a:spLocks noChangeArrowheads="1"/>
              </p:cNvSpPr>
              <p:nvPr/>
            </p:nvSpPr>
            <p:spPr bwMode="auto">
              <a:xfrm>
                <a:off x="3783225" y="3023241"/>
                <a:ext cx="752971" cy="392566"/>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23% </a:t>
                </a:r>
              </a:p>
            </p:txBody>
          </p:sp>
        </p:grpSp>
      </p:grpSp>
      <p:grpSp>
        <p:nvGrpSpPr>
          <p:cNvPr id="8" name="Group 65"/>
          <p:cNvGrpSpPr>
            <a:grpSpLocks/>
          </p:cNvGrpSpPr>
          <p:nvPr/>
        </p:nvGrpSpPr>
        <p:grpSpPr bwMode="auto">
          <a:xfrm>
            <a:off x="2781302" y="3575049"/>
            <a:ext cx="8443912" cy="642939"/>
            <a:chOff x="2001117" y="2681520"/>
            <a:chExt cx="6334701" cy="481818"/>
          </a:xfrm>
        </p:grpSpPr>
        <p:grpSp>
          <p:nvGrpSpPr>
            <p:cNvPr id="9" name="Group 30"/>
            <p:cNvGrpSpPr>
              <a:grpSpLocks/>
            </p:cNvGrpSpPr>
            <p:nvPr/>
          </p:nvGrpSpPr>
          <p:grpSpPr bwMode="auto">
            <a:xfrm>
              <a:off x="2001117" y="2681520"/>
              <a:ext cx="2928786" cy="481818"/>
              <a:chOff x="699661" y="2887398"/>
              <a:chExt cx="3950988" cy="481818"/>
            </a:xfrm>
          </p:grpSpPr>
          <p:sp>
            <p:nvSpPr>
              <p:cNvPr id="77" name="Rectangle 76"/>
              <p:cNvSpPr/>
              <p:nvPr/>
            </p:nvSpPr>
            <p:spPr>
              <a:xfrm rot="16200000" flipH="1">
                <a:off x="2332879" y="1254180"/>
                <a:ext cx="481818" cy="374825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61" name="TextBox 79"/>
              <p:cNvSpPr txBox="1">
                <a:spLocks noChangeArrowheads="1"/>
              </p:cNvSpPr>
              <p:nvPr/>
            </p:nvSpPr>
            <p:spPr bwMode="auto">
              <a:xfrm>
                <a:off x="3477198" y="2917023"/>
                <a:ext cx="1173451" cy="392101"/>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u="sng" dirty="0">
                    <a:solidFill>
                      <a:srgbClr val="FFFFFF"/>
                    </a:solidFill>
                    <a:latin typeface="Arial" pitchFamily="34" charset="0"/>
                    <a:ea typeface="ＭＳ Ｐゴシック" pitchFamily="34" charset="-128"/>
                  </a:rPr>
                  <a:t>10% </a:t>
                </a:r>
              </a:p>
            </p:txBody>
          </p:sp>
        </p:grpSp>
        <p:sp>
          <p:nvSpPr>
            <p:cNvPr id="120859" name="TextBox 58"/>
            <p:cNvSpPr txBox="1">
              <a:spLocks noChangeArrowheads="1"/>
            </p:cNvSpPr>
            <p:nvPr/>
          </p:nvSpPr>
          <p:spPr bwMode="auto">
            <a:xfrm>
              <a:off x="4789885" y="2698558"/>
              <a:ext cx="3545933" cy="380568"/>
            </a:xfrm>
            <a:prstGeom prst="rect">
              <a:avLst/>
            </a:prstGeom>
            <a:noFill/>
            <a:ln w="9525">
              <a:noFill/>
              <a:miter lim="800000"/>
              <a:headEnd/>
              <a:tailEnd/>
            </a:ln>
          </p:spPr>
          <p:txBody>
            <a:bodyPr>
              <a:spAutoFit/>
            </a:bodyPr>
            <a:lstStyle/>
            <a:p>
              <a:pPr defTabSz="1217512" fontAlgn="base">
                <a:spcBef>
                  <a:spcPct val="0"/>
                </a:spcBef>
                <a:spcAft>
                  <a:spcPct val="0"/>
                </a:spcAft>
              </a:pPr>
              <a:r>
                <a:rPr lang="en-US" sz="2700" u="sng" dirty="0">
                  <a:solidFill>
                    <a:srgbClr val="FF0000"/>
                  </a:solidFill>
                  <a:latin typeface="Arial" pitchFamily="34" charset="0"/>
                  <a:ea typeface="ＭＳ Ｐゴシック" pitchFamily="34" charset="-128"/>
                </a:rPr>
                <a:t>In production enterprise-wide</a:t>
              </a:r>
            </a:p>
          </p:txBody>
        </p:sp>
      </p:grpSp>
      <p:grpSp>
        <p:nvGrpSpPr>
          <p:cNvPr id="10" name="Group 64"/>
          <p:cNvGrpSpPr>
            <a:grpSpLocks/>
          </p:cNvGrpSpPr>
          <p:nvPr/>
        </p:nvGrpSpPr>
        <p:grpSpPr bwMode="auto">
          <a:xfrm>
            <a:off x="2093916" y="4183065"/>
            <a:ext cx="6440486" cy="657225"/>
            <a:chOff x="1484674" y="3137357"/>
            <a:chExt cx="4832350" cy="492953"/>
          </a:xfrm>
        </p:grpSpPr>
        <p:grpSp>
          <p:nvGrpSpPr>
            <p:cNvPr id="11" name="Group 32"/>
            <p:cNvGrpSpPr>
              <a:grpSpLocks/>
            </p:cNvGrpSpPr>
            <p:nvPr/>
          </p:nvGrpSpPr>
          <p:grpSpPr bwMode="auto">
            <a:xfrm>
              <a:off x="1484674" y="3137357"/>
              <a:ext cx="4832350" cy="492953"/>
              <a:chOff x="2499567" y="3541600"/>
              <a:chExt cx="4832350" cy="492953"/>
            </a:xfrm>
          </p:grpSpPr>
          <p:sp>
            <p:nvSpPr>
              <p:cNvPr id="45" name="Rectangle 44"/>
              <p:cNvSpPr/>
              <p:nvPr/>
            </p:nvSpPr>
            <p:spPr>
              <a:xfrm rot="5400000">
                <a:off x="3351891" y="2699992"/>
                <a:ext cx="482237" cy="2186886"/>
              </a:xfrm>
              <a:prstGeom prst="rect">
                <a:avLst/>
              </a:prstGeom>
              <a:gradFill>
                <a:gsLst>
                  <a:gs pos="20000">
                    <a:srgbClr val="AA0000"/>
                  </a:gs>
                  <a:gs pos="90000">
                    <a:srgbClr val="FF0000"/>
                  </a:gs>
                </a:gsLst>
                <a:lin ang="16200000" scaled="1"/>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57" name="TextBox 47"/>
              <p:cNvSpPr txBox="1">
                <a:spLocks noChangeArrowheads="1"/>
              </p:cNvSpPr>
              <p:nvPr/>
            </p:nvSpPr>
            <p:spPr bwMode="auto">
              <a:xfrm>
                <a:off x="6635287" y="3541600"/>
                <a:ext cx="696630" cy="403985"/>
              </a:xfrm>
              <a:prstGeom prst="rect">
                <a:avLst/>
              </a:prstGeom>
              <a:noFill/>
              <a:ln w="9525">
                <a:noFill/>
                <a:miter lim="800000"/>
                <a:headEnd/>
                <a:tailEnd/>
              </a:ln>
            </p:spPr>
            <p:txBody>
              <a:bodyPr wrap="none">
                <a:spAutoFit/>
              </a:bodyPr>
              <a:lstStyle/>
              <a:p>
                <a:pPr algn="r" defTabSz="1217512" fontAlgn="base">
                  <a:spcBef>
                    <a:spcPct val="0"/>
                  </a:spcBef>
                  <a:spcAft>
                    <a:spcPct val="0"/>
                  </a:spcAft>
                </a:pPr>
                <a:r>
                  <a:rPr lang="en-US" sz="2900" b="1" dirty="0">
                    <a:solidFill>
                      <a:srgbClr val="FFFFFF"/>
                    </a:solidFill>
                    <a:latin typeface="Arial" pitchFamily="34" charset="0"/>
                    <a:ea typeface="ＭＳ Ｐゴシック" pitchFamily="34" charset="-128"/>
                  </a:rPr>
                  <a:t>33%</a:t>
                </a:r>
              </a:p>
            </p:txBody>
          </p:sp>
        </p:grpSp>
        <p:sp>
          <p:nvSpPr>
            <p:cNvPr id="120854" name="TextBox 54"/>
            <p:cNvSpPr txBox="1">
              <a:spLocks noChangeArrowheads="1"/>
            </p:cNvSpPr>
            <p:nvPr/>
          </p:nvSpPr>
          <p:spPr bwMode="auto">
            <a:xfrm>
              <a:off x="3094845" y="3154493"/>
              <a:ext cx="869855" cy="392442"/>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6% </a:t>
              </a:r>
            </a:p>
          </p:txBody>
        </p:sp>
        <p:sp>
          <p:nvSpPr>
            <p:cNvPr id="120855" name="TextBox 59"/>
            <p:cNvSpPr txBox="1">
              <a:spLocks noChangeArrowheads="1"/>
            </p:cNvSpPr>
            <p:nvPr/>
          </p:nvSpPr>
          <p:spPr bwMode="auto">
            <a:xfrm>
              <a:off x="3817759" y="3227340"/>
              <a:ext cx="1336492" cy="380900"/>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Upgrading</a:t>
              </a:r>
            </a:p>
          </p:txBody>
        </p:sp>
      </p:grpSp>
      <p:grpSp>
        <p:nvGrpSpPr>
          <p:cNvPr id="12" name="Group 63"/>
          <p:cNvGrpSpPr>
            <a:grpSpLocks/>
          </p:cNvGrpSpPr>
          <p:nvPr/>
        </p:nvGrpSpPr>
        <p:grpSpPr bwMode="auto">
          <a:xfrm>
            <a:off x="1846264" y="4840290"/>
            <a:ext cx="6099332" cy="642937"/>
            <a:chOff x="1299153" y="3630555"/>
            <a:chExt cx="4575997" cy="481818"/>
          </a:xfrm>
        </p:grpSpPr>
        <p:grpSp>
          <p:nvGrpSpPr>
            <p:cNvPr id="13" name="Group 30"/>
            <p:cNvGrpSpPr>
              <a:grpSpLocks/>
            </p:cNvGrpSpPr>
            <p:nvPr/>
          </p:nvGrpSpPr>
          <p:grpSpPr bwMode="auto">
            <a:xfrm>
              <a:off x="1299153" y="3630555"/>
              <a:ext cx="3044236" cy="481818"/>
              <a:chOff x="699661" y="2887398"/>
              <a:chExt cx="4106732" cy="481818"/>
            </a:xfrm>
          </p:grpSpPr>
          <p:sp>
            <p:nvSpPr>
              <p:cNvPr id="52" name="Rectangle 51"/>
              <p:cNvSpPr/>
              <p:nvPr/>
            </p:nvSpPr>
            <p:spPr>
              <a:xfrm rot="16200000" flipH="1">
                <a:off x="2332969" y="1254090"/>
                <a:ext cx="481818" cy="3748434"/>
              </a:xfrm>
              <a:prstGeom prst="rect">
                <a:avLst/>
              </a:prstGeom>
              <a:solidFill>
                <a:schemeClr val="tx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8357" fontAlgn="base">
                  <a:spcBef>
                    <a:spcPct val="0"/>
                  </a:spcBef>
                  <a:spcAft>
                    <a:spcPct val="0"/>
                  </a:spcAft>
                  <a:defRPr/>
                </a:pPr>
                <a:endParaRPr lang="en-US" dirty="0">
                  <a:solidFill>
                    <a:prstClr val="white"/>
                  </a:solidFill>
                </a:endParaRPr>
              </a:p>
            </p:txBody>
          </p:sp>
          <p:sp>
            <p:nvSpPr>
              <p:cNvPr id="120852" name="TextBox 53"/>
              <p:cNvSpPr txBox="1">
                <a:spLocks noChangeArrowheads="1"/>
              </p:cNvSpPr>
              <p:nvPr/>
            </p:nvSpPr>
            <p:spPr bwMode="auto">
              <a:xfrm>
                <a:off x="3632942" y="2917023"/>
                <a:ext cx="1173451" cy="392102"/>
              </a:xfrm>
              <a:prstGeom prst="rect">
                <a:avLst/>
              </a:prstGeom>
              <a:noFill/>
              <a:ln w="9525">
                <a:noFill/>
                <a:miter lim="800000"/>
                <a:headEnd/>
                <a:tailEnd/>
              </a:ln>
            </p:spPr>
            <p:txBody>
              <a:bodyPr>
                <a:spAutoFit/>
              </a:bodyPr>
              <a:lstStyle/>
              <a:p>
                <a:pPr defTabSz="1217512" fontAlgn="base">
                  <a:spcBef>
                    <a:spcPct val="0"/>
                  </a:spcBef>
                  <a:spcAft>
                    <a:spcPct val="0"/>
                  </a:spcAft>
                </a:pPr>
                <a:r>
                  <a:rPr lang="en-US" sz="2800" b="1" dirty="0">
                    <a:solidFill>
                      <a:srgbClr val="FFFFFF"/>
                    </a:solidFill>
                    <a:latin typeface="Arial" pitchFamily="34" charset="0"/>
                    <a:ea typeface="ＭＳ Ｐゴシック" pitchFamily="34" charset="-128"/>
                  </a:rPr>
                  <a:t>9% </a:t>
                </a:r>
              </a:p>
            </p:txBody>
          </p:sp>
        </p:grpSp>
        <p:sp>
          <p:nvSpPr>
            <p:cNvPr id="120850" name="TextBox 61"/>
            <p:cNvSpPr txBox="1">
              <a:spLocks noChangeArrowheads="1"/>
            </p:cNvSpPr>
            <p:nvPr/>
          </p:nvSpPr>
          <p:spPr bwMode="auto">
            <a:xfrm>
              <a:off x="4120249" y="3703014"/>
              <a:ext cx="1754901" cy="380569"/>
            </a:xfrm>
            <a:prstGeom prst="rect">
              <a:avLst/>
            </a:prstGeom>
            <a:noFill/>
            <a:ln w="9525">
              <a:noFill/>
              <a:miter lim="800000"/>
              <a:headEnd/>
              <a:tailEnd/>
            </a:ln>
          </p:spPr>
          <p:txBody>
            <a:bodyPr wrap="none">
              <a:spAutoFit/>
            </a:bodyPr>
            <a:lstStyle/>
            <a:p>
              <a:pPr defTabSz="1217512" fontAlgn="base">
                <a:spcBef>
                  <a:spcPct val="0"/>
                </a:spcBef>
                <a:spcAft>
                  <a:spcPct val="0"/>
                </a:spcAft>
              </a:pPr>
              <a:r>
                <a:rPr lang="en-US" sz="2700" dirty="0">
                  <a:solidFill>
                    <a:srgbClr val="7F7F7F"/>
                  </a:solidFill>
                  <a:latin typeface="Arial" pitchFamily="34" charset="0"/>
                  <a:ea typeface="ＭＳ Ｐゴシック" pitchFamily="34" charset="-128"/>
                </a:rPr>
                <a:t>Not interested</a:t>
              </a:r>
            </a:p>
          </p:txBody>
        </p:sp>
      </p:grpSp>
      <p:pic>
        <p:nvPicPr>
          <p:cNvPr id="44" name="Picture 43" descr="Ogibe.png"/>
          <p:cNvPicPr>
            <a:picLocks noChangeAspect="1"/>
          </p:cNvPicPr>
          <p:nvPr/>
        </p:nvPicPr>
        <p:blipFill>
          <a:blip r:embed="rId3" cstate="print"/>
          <a:stretch>
            <a:fillRect/>
          </a:stretch>
        </p:blipFill>
        <p:spPr>
          <a:xfrm>
            <a:off x="390526" y="1204915"/>
            <a:ext cx="2611438" cy="4541837"/>
          </a:xfrm>
          <a:prstGeom prst="rect">
            <a:avLst/>
          </a:prstGeom>
          <a:noFill/>
          <a:effectLst>
            <a:outerShdw blurRad="88900" dist="50800" dir="2700000" algn="tl" rotWithShape="0">
              <a:prstClr val="black">
                <a:alpha val="40000"/>
              </a:prstClr>
            </a:outerShdw>
          </a:effectLst>
        </p:spPr>
      </p:pic>
      <p:sp>
        <p:nvSpPr>
          <p:cNvPr id="120848" name="Title 46"/>
          <p:cNvSpPr>
            <a:spLocks noGrp="1"/>
          </p:cNvSpPr>
          <p:nvPr>
            <p:ph type="title"/>
          </p:nvPr>
        </p:nvSpPr>
        <p:spPr>
          <a:xfrm>
            <a:off x="327028" y="165102"/>
            <a:ext cx="11125199" cy="758825"/>
          </a:xfrm>
        </p:spPr>
        <p:txBody>
          <a:bodyPr/>
          <a:lstStyle/>
          <a:p>
            <a:r>
              <a:rPr lang="en-US" smtClean="0"/>
              <a:t>Low Mobile Penetration Enterprise Wide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strVal val="#ppt_h"/>
                                          </p:val>
                                        </p:tav>
                                        <p:tav tm="100000">
                                          <p:val>
                                            <p:strVal val="#ppt_h"/>
                                          </p:val>
                                        </p:tav>
                                      </p:tavLst>
                                    </p:anim>
                                  </p:childTnLst>
                                </p:cTn>
                              </p:par>
                            </p:childTnLst>
                          </p:cTn>
                        </p:par>
                        <p:par>
                          <p:cTn id="29" fill="hold">
                            <p:stCondLst>
                              <p:cond delay="2500"/>
                            </p:stCondLst>
                            <p:childTnLst>
                              <p:par>
                                <p:cTn id="30" presetID="17" presetClass="entr" presetSubtype="1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Mobility requirements from the enterprise</a:t>
            </a:r>
          </a:p>
        </p:txBody>
      </p:sp>
      <p:grpSp>
        <p:nvGrpSpPr>
          <p:cNvPr id="5" name="Group 10"/>
          <p:cNvGrpSpPr/>
          <p:nvPr/>
        </p:nvGrpSpPr>
        <p:grpSpPr>
          <a:xfrm>
            <a:off x="8075612" y="1524000"/>
            <a:ext cx="3866418" cy="4663514"/>
            <a:chOff x="8075612" y="1524000"/>
            <a:chExt cx="3866418" cy="4663514"/>
          </a:xfrm>
        </p:grpSpPr>
        <p:sp>
          <p:nvSpPr>
            <p:cNvPr id="25" name="Rectangle 8"/>
            <p:cNvSpPr>
              <a:spLocks noChangeArrowheads="1"/>
            </p:cNvSpPr>
            <p:nvPr/>
          </p:nvSpPr>
          <p:spPr bwMode="gray">
            <a:xfrm>
              <a:off x="8126121" y="2395043"/>
              <a:ext cx="3669882" cy="3487482"/>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26" name="Rectangle 8"/>
            <p:cNvSpPr>
              <a:spLocks noChangeArrowheads="1"/>
            </p:cNvSpPr>
            <p:nvPr/>
          </p:nvSpPr>
          <p:spPr bwMode="gray">
            <a:xfrm>
              <a:off x="8122762" y="1524000"/>
              <a:ext cx="3675913"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7" name="Text Box 19"/>
            <p:cNvSpPr txBox="1">
              <a:spLocks noChangeArrowheads="1"/>
            </p:cNvSpPr>
            <p:nvPr/>
          </p:nvSpPr>
          <p:spPr bwMode="gray">
            <a:xfrm flipH="1">
              <a:off x="8404556" y="1615767"/>
              <a:ext cx="3177693" cy="62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dirty="0" smtClean="0">
                  <a:effectLst/>
                </a:rPr>
                <a:t>Enterprise Integration &amp; Security</a:t>
              </a:r>
              <a:endParaRPr lang="en-US" dirty="0">
                <a:effectLst/>
              </a:endParaRPr>
            </a:p>
          </p:txBody>
        </p:sp>
        <p:sp>
          <p:nvSpPr>
            <p:cNvPr id="15" name="TextBox 14"/>
            <p:cNvSpPr txBox="1"/>
            <p:nvPr/>
          </p:nvSpPr>
          <p:spPr>
            <a:xfrm>
              <a:off x="8075612" y="5988802"/>
              <a:ext cx="3866418" cy="198712"/>
            </a:xfrm>
            <a:prstGeom prst="rect">
              <a:avLst/>
            </a:prstGeom>
            <a:noFill/>
          </p:spPr>
          <p:txBody>
            <a:bodyPr wrap="square" lIns="34232" tIns="17115" rIns="34232" bIns="17115" rtlCol="0">
              <a:spAutoFit/>
            </a:bodyPr>
            <a:lstStyle/>
            <a:p>
              <a:r>
                <a:rPr lang="en-US" sz="1600" baseline="30000" dirty="0" smtClean="0"/>
                <a:t>CIO Insight: Top Challenges of Enterprise Mobility, 2012</a:t>
              </a:r>
              <a:endParaRPr lang="en-US" sz="1600" baseline="30000" dirty="0"/>
            </a:p>
          </p:txBody>
        </p:sp>
        <p:sp>
          <p:nvSpPr>
            <p:cNvPr id="16" name="TextBox 15"/>
            <p:cNvSpPr txBox="1"/>
            <p:nvPr/>
          </p:nvSpPr>
          <p:spPr>
            <a:xfrm>
              <a:off x="10714598" y="3078062"/>
              <a:ext cx="1011739" cy="661675"/>
            </a:xfrm>
            <a:prstGeom prst="rect">
              <a:avLst/>
            </a:prstGeom>
            <a:noFill/>
          </p:spPr>
          <p:txBody>
            <a:bodyPr wrap="none" lIns="91402" tIns="45698" rIns="91402" bIns="45698" rtlCol="0">
              <a:spAutoFit/>
            </a:bodyPr>
            <a:lstStyle/>
            <a:p>
              <a:r>
                <a:rPr lang="en-US" sz="3700" b="1" dirty="0" smtClean="0">
                  <a:solidFill>
                    <a:schemeClr val="accent4"/>
                  </a:solidFill>
                </a:rPr>
                <a:t>41%</a:t>
              </a:r>
              <a:endParaRPr lang="en-US" sz="3700" b="1" dirty="0">
                <a:solidFill>
                  <a:schemeClr val="accent4"/>
                </a:solidFill>
              </a:endParaRPr>
            </a:p>
          </p:txBody>
        </p:sp>
        <p:sp>
          <p:nvSpPr>
            <p:cNvPr id="18" name="TextBox 17"/>
            <p:cNvSpPr txBox="1"/>
            <p:nvPr/>
          </p:nvSpPr>
          <p:spPr>
            <a:xfrm>
              <a:off x="10738660" y="4429832"/>
              <a:ext cx="1011739" cy="661675"/>
            </a:xfrm>
            <a:prstGeom prst="rect">
              <a:avLst/>
            </a:prstGeom>
            <a:noFill/>
          </p:spPr>
          <p:txBody>
            <a:bodyPr wrap="none" lIns="91402" tIns="45698" rIns="91402" bIns="45698" rtlCol="0">
              <a:spAutoFit/>
            </a:bodyPr>
            <a:lstStyle/>
            <a:p>
              <a:r>
                <a:rPr lang="en-US" sz="3700" b="1" dirty="0">
                  <a:solidFill>
                    <a:schemeClr val="accent4"/>
                  </a:solidFill>
                </a:rPr>
                <a:t>31%</a:t>
              </a:r>
            </a:p>
          </p:txBody>
        </p:sp>
        <p:grpSp>
          <p:nvGrpSpPr>
            <p:cNvPr id="6" name="Group 4"/>
            <p:cNvGrpSpPr/>
            <p:nvPr/>
          </p:nvGrpSpPr>
          <p:grpSpPr>
            <a:xfrm>
              <a:off x="8260051" y="2966378"/>
              <a:ext cx="2263560" cy="915912"/>
              <a:chOff x="3248124" y="2111384"/>
              <a:chExt cx="1700181" cy="525439"/>
            </a:xfrm>
          </p:grpSpPr>
          <p:sp>
            <p:nvSpPr>
              <p:cNvPr id="23" name="Rounded Rectangle 3"/>
              <p:cNvSpPr/>
              <p:nvPr/>
            </p:nvSpPr>
            <p:spPr>
              <a:xfrm>
                <a:off x="3248124" y="2111384"/>
                <a:ext cx="1699766"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4" name="Rectangle 23"/>
              <p:cNvSpPr/>
              <p:nvPr/>
            </p:nvSpPr>
            <p:spPr>
              <a:xfrm>
                <a:off x="3256811" y="2179459"/>
                <a:ext cx="1691494" cy="334517"/>
              </a:xfrm>
              <a:prstGeom prst="rect">
                <a:avLst/>
              </a:prstGeom>
            </p:spPr>
            <p:txBody>
              <a:bodyPr wrap="square">
                <a:spAutoFit/>
              </a:bodyPr>
              <a:lstStyle/>
              <a:p>
                <a:pPr marL="121899">
                  <a:lnSpc>
                    <a:spcPts val="1866"/>
                  </a:lnSpc>
                  <a:buClr>
                    <a:schemeClr val="accent1"/>
                  </a:buClr>
                </a:pPr>
                <a:r>
                  <a:rPr lang="en-US" sz="1900" b="1" dirty="0">
                    <a:solidFill>
                      <a:schemeClr val="bg1"/>
                    </a:solidFill>
                  </a:rPr>
                  <a:t>Securing corporate information</a:t>
                </a:r>
              </a:p>
            </p:txBody>
          </p:sp>
        </p:grpSp>
        <p:grpSp>
          <p:nvGrpSpPr>
            <p:cNvPr id="7" name="Group 105"/>
            <p:cNvGrpSpPr/>
            <p:nvPr/>
          </p:nvGrpSpPr>
          <p:grpSpPr>
            <a:xfrm>
              <a:off x="8287160" y="4355268"/>
              <a:ext cx="2285910" cy="915913"/>
              <a:chOff x="3266200" y="2332256"/>
              <a:chExt cx="1716968" cy="525439"/>
            </a:xfrm>
          </p:grpSpPr>
          <p:sp>
            <p:nvSpPr>
              <p:cNvPr id="21" name="Rounded Rectangle 20"/>
              <p:cNvSpPr/>
              <p:nvPr/>
            </p:nvSpPr>
            <p:spPr>
              <a:xfrm>
                <a:off x="3266200" y="2332256"/>
                <a:ext cx="1699766"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22" name="Rectangle 21"/>
              <p:cNvSpPr/>
              <p:nvPr/>
            </p:nvSpPr>
            <p:spPr>
              <a:xfrm>
                <a:off x="3291674" y="2399573"/>
                <a:ext cx="1691494" cy="334517"/>
              </a:xfrm>
              <a:prstGeom prst="rect">
                <a:avLst/>
              </a:prstGeom>
            </p:spPr>
            <p:txBody>
              <a:bodyPr wrap="square">
                <a:spAutoFit/>
              </a:bodyPr>
              <a:lstStyle/>
              <a:p>
                <a:pPr marL="121899">
                  <a:lnSpc>
                    <a:spcPts val="1866"/>
                  </a:lnSpc>
                  <a:buClr>
                    <a:schemeClr val="accent1"/>
                  </a:buClr>
                </a:pPr>
                <a:r>
                  <a:rPr lang="en-US" sz="1900" b="1" dirty="0">
                    <a:solidFill>
                      <a:schemeClr val="bg1"/>
                    </a:solidFill>
                  </a:rPr>
                  <a:t>Integrating with </a:t>
                </a:r>
                <a:br>
                  <a:rPr lang="en-US" sz="1900" b="1" dirty="0">
                    <a:solidFill>
                      <a:schemeClr val="bg1"/>
                    </a:solidFill>
                  </a:rPr>
                </a:br>
                <a:r>
                  <a:rPr lang="en-US" sz="1900" b="1" dirty="0">
                    <a:solidFill>
                      <a:schemeClr val="bg1"/>
                    </a:solidFill>
                  </a:rPr>
                  <a:t>other systems</a:t>
                </a:r>
              </a:p>
            </p:txBody>
          </p:sp>
        </p:grpSp>
      </p:grpSp>
      <p:grpSp>
        <p:nvGrpSpPr>
          <p:cNvPr id="9" name="Group 8"/>
          <p:cNvGrpSpPr/>
          <p:nvPr/>
        </p:nvGrpSpPr>
        <p:grpSpPr>
          <a:xfrm>
            <a:off x="379546" y="1524000"/>
            <a:ext cx="3736209" cy="4660490"/>
            <a:chOff x="379546" y="1524000"/>
            <a:chExt cx="3736209" cy="4660490"/>
          </a:xfrm>
        </p:grpSpPr>
        <p:sp>
          <p:nvSpPr>
            <p:cNvPr id="46" name="Rectangle 45"/>
            <p:cNvSpPr>
              <a:spLocks noChangeArrowheads="1"/>
            </p:cNvSpPr>
            <p:nvPr/>
          </p:nvSpPr>
          <p:spPr bwMode="gray">
            <a:xfrm>
              <a:off x="422727" y="2394843"/>
              <a:ext cx="3669884" cy="3466508"/>
            </a:xfrm>
            <a:prstGeom prst="rect">
              <a:avLst/>
            </a:prstGeom>
            <a:solidFill>
              <a:schemeClr val="bg1">
                <a:lumMod val="95000"/>
              </a:schemeClr>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47" name="Rectangle 8"/>
            <p:cNvSpPr>
              <a:spLocks noChangeArrowheads="1"/>
            </p:cNvSpPr>
            <p:nvPr/>
          </p:nvSpPr>
          <p:spPr bwMode="gray">
            <a:xfrm>
              <a:off x="427024" y="1524000"/>
              <a:ext cx="3670519"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48" name="Text Box 19"/>
            <p:cNvSpPr txBox="1">
              <a:spLocks noChangeArrowheads="1"/>
            </p:cNvSpPr>
            <p:nvPr/>
          </p:nvSpPr>
          <p:spPr bwMode="gray">
            <a:xfrm flipH="1">
              <a:off x="431818" y="1615767"/>
              <a:ext cx="3683937" cy="62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a:solidFill>
                    <a:srgbClr val="FFFFFF"/>
                  </a:solidFill>
                </a:rPr>
                <a:t>Bring Your Own </a:t>
              </a:r>
              <a:r>
                <a:rPr lang="en-US" sz="2000" b="1" dirty="0" smtClean="0">
                  <a:solidFill>
                    <a:srgbClr val="FFFFFF"/>
                  </a:solidFill>
                </a:rPr>
                <a:t>Device</a:t>
              </a:r>
            </a:p>
            <a:p>
              <a:pPr algn="ctr" defTabSz="1218987" eaLnBrk="1" hangingPunct="1">
                <a:lnSpc>
                  <a:spcPct val="85000"/>
                </a:lnSpc>
              </a:pPr>
              <a:r>
                <a:rPr lang="en-US" sz="2000" b="1" dirty="0" smtClean="0">
                  <a:solidFill>
                    <a:srgbClr val="FFFFFF"/>
                  </a:solidFill>
                </a:rPr>
                <a:t> </a:t>
              </a:r>
              <a:r>
                <a:rPr lang="en-US" sz="2000" b="1" dirty="0">
                  <a:solidFill>
                    <a:srgbClr val="FFFFFF"/>
                  </a:solidFill>
                </a:rPr>
                <a:t>(BYOD</a:t>
              </a:r>
              <a:r>
                <a:rPr lang="en-US" sz="2000" b="1" dirty="0" smtClean="0">
                  <a:solidFill>
                    <a:srgbClr val="FFFFFF"/>
                  </a:solidFill>
                </a:rPr>
                <a:t>)</a:t>
              </a:r>
              <a:endParaRPr lang="en-US" sz="2000" b="1" dirty="0">
                <a:solidFill>
                  <a:srgbClr val="FFFFFF"/>
                </a:solidFill>
              </a:endParaRPr>
            </a:p>
          </p:txBody>
        </p:sp>
        <p:sp>
          <p:nvSpPr>
            <p:cNvPr id="43" name="TextBox 42"/>
            <p:cNvSpPr txBox="1"/>
            <p:nvPr/>
          </p:nvSpPr>
          <p:spPr>
            <a:xfrm>
              <a:off x="379546" y="5985778"/>
              <a:ext cx="3090377" cy="198712"/>
            </a:xfrm>
            <a:prstGeom prst="rect">
              <a:avLst/>
            </a:prstGeom>
            <a:noFill/>
          </p:spPr>
          <p:txBody>
            <a:bodyPr wrap="square" lIns="34232" tIns="17115" rIns="34232" bIns="17115" rtlCol="0">
              <a:spAutoFit/>
            </a:bodyPr>
            <a:lstStyle/>
            <a:p>
              <a:pPr>
                <a:defRPr/>
              </a:pPr>
              <a:r>
                <a:rPr lang="en-US" sz="1600" baseline="30000" dirty="0" smtClean="0"/>
                <a:t>Forbes: Mobile Business Statistics For 2012</a:t>
              </a:r>
            </a:p>
          </p:txBody>
        </p:sp>
        <p:sp>
          <p:nvSpPr>
            <p:cNvPr id="44" name="Rounded Rectangle 43"/>
            <p:cNvSpPr/>
            <p:nvPr/>
          </p:nvSpPr>
          <p:spPr>
            <a:xfrm>
              <a:off x="547032" y="2500971"/>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p:cNvSpPr/>
            <p:nvPr/>
          </p:nvSpPr>
          <p:spPr>
            <a:xfrm>
              <a:off x="550064" y="4105342"/>
              <a:ext cx="3441373" cy="1637731"/>
            </a:xfrm>
            <a:prstGeom prst="roundRect">
              <a:avLst/>
            </a:prstGeom>
            <a:gradFill>
              <a:gsLst>
                <a:gs pos="0">
                  <a:schemeClr val="bg1">
                    <a:alpha val="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8"/>
            <p:cNvGrpSpPr/>
            <p:nvPr/>
          </p:nvGrpSpPr>
          <p:grpSpPr>
            <a:xfrm>
              <a:off x="588938" y="2672310"/>
              <a:ext cx="3353487" cy="1218892"/>
              <a:chOff x="363534" y="2016444"/>
              <a:chExt cx="2515772" cy="914168"/>
            </a:xfrm>
          </p:grpSpPr>
          <p:grpSp>
            <p:nvGrpSpPr>
              <p:cNvPr id="11" name="Group 36"/>
              <p:cNvGrpSpPr/>
              <p:nvPr/>
            </p:nvGrpSpPr>
            <p:grpSpPr>
              <a:xfrm>
                <a:off x="363534" y="2016444"/>
                <a:ext cx="962101" cy="914168"/>
                <a:chOff x="10509764" y="5748086"/>
                <a:chExt cx="3422064" cy="3405592"/>
              </a:xfrm>
            </p:grpSpPr>
            <p:sp>
              <p:nvSpPr>
                <p:cNvPr id="39" name="Donut 38"/>
                <p:cNvSpPr/>
                <p:nvPr/>
              </p:nvSpPr>
              <p:spPr bwMode="auto">
                <a:xfrm>
                  <a:off x="10546198" y="5832962"/>
                  <a:ext cx="3204175" cy="3320716"/>
                </a:xfrm>
                <a:prstGeom prst="donut">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sp>
              <p:nvSpPr>
                <p:cNvPr id="40" name="Block Arc 39"/>
                <p:cNvSpPr/>
                <p:nvPr/>
              </p:nvSpPr>
              <p:spPr bwMode="auto">
                <a:xfrm>
                  <a:off x="10509764" y="5748086"/>
                  <a:ext cx="3422064" cy="3311459"/>
                </a:xfrm>
                <a:prstGeom prst="blockArc">
                  <a:avLst>
                    <a:gd name="adj1" fmla="val 10204215"/>
                    <a:gd name="adj2" fmla="val 16225382"/>
                    <a:gd name="adj3" fmla="val 27025"/>
                  </a:avLst>
                </a:prstGeom>
                <a:solidFill>
                  <a:schemeClr val="bg1">
                    <a:lumMod val="7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41" name="TextBox 40"/>
                <p:cNvSpPr txBox="1"/>
                <p:nvPr/>
              </p:nvSpPr>
              <p:spPr>
                <a:xfrm>
                  <a:off x="10598788" y="7002559"/>
                  <a:ext cx="3180819" cy="888469"/>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74%</a:t>
                  </a:r>
                </a:p>
              </p:txBody>
            </p:sp>
          </p:grpSp>
          <p:sp>
            <p:nvSpPr>
              <p:cNvPr id="38" name="TextBox 37"/>
              <p:cNvSpPr txBox="1"/>
              <p:nvPr/>
            </p:nvSpPr>
            <p:spPr>
              <a:xfrm>
                <a:off x="1330226" y="2173794"/>
                <a:ext cx="1549080" cy="633635"/>
              </a:xfrm>
              <a:prstGeom prst="rect">
                <a:avLst/>
              </a:prstGeom>
            </p:spPr>
            <p:txBody>
              <a:bodyPr wrap="square">
                <a:spAutoFit/>
              </a:bodyPr>
              <a:lstStyle>
                <a:defPPr>
                  <a:defRPr lang="en-US"/>
                </a:defPPr>
                <a:lvl1pPr marL="91440" algn="ctr">
                  <a:lnSpc>
                    <a:spcPts val="1600"/>
                  </a:lnSpc>
                  <a:buClr>
                    <a:schemeClr val="accent1"/>
                  </a:buClr>
                  <a:defRPr sz="1400" b="1"/>
                </a:lvl1pPr>
              </a:lstStyle>
              <a:p>
                <a:pPr algn="l">
                  <a:lnSpc>
                    <a:spcPct val="90000"/>
                  </a:lnSpc>
                </a:pPr>
                <a:r>
                  <a:rPr lang="en-US" sz="1800" dirty="0">
                    <a:solidFill>
                      <a:schemeClr val="accent4"/>
                    </a:solidFill>
                  </a:rPr>
                  <a:t>74% Allow some sort of BYOD usage</a:t>
                </a:r>
                <a:r>
                  <a:rPr lang="en-US" sz="1100" dirty="0">
                    <a:solidFill>
                      <a:schemeClr val="accent4"/>
                    </a:solidFill>
                    <a:latin typeface="Arial Black" pitchFamily="34" charset="0"/>
                  </a:rPr>
                  <a:t>.</a:t>
                </a:r>
              </a:p>
            </p:txBody>
          </p:sp>
        </p:grpSp>
        <p:grpSp>
          <p:nvGrpSpPr>
            <p:cNvPr id="12" name="Group 9"/>
            <p:cNvGrpSpPr/>
            <p:nvPr/>
          </p:nvGrpSpPr>
          <p:grpSpPr>
            <a:xfrm>
              <a:off x="599237" y="4212593"/>
              <a:ext cx="3210842" cy="1343401"/>
              <a:chOff x="371259" y="3062470"/>
              <a:chExt cx="2408762" cy="1007549"/>
            </a:xfrm>
          </p:grpSpPr>
          <p:grpSp>
            <p:nvGrpSpPr>
              <p:cNvPr id="13" name="Group 37"/>
              <p:cNvGrpSpPr/>
              <p:nvPr/>
            </p:nvGrpSpPr>
            <p:grpSpPr>
              <a:xfrm>
                <a:off x="371259" y="3130365"/>
                <a:ext cx="962105" cy="888899"/>
                <a:chOff x="6113646" y="8165429"/>
                <a:chExt cx="2323133" cy="2356889"/>
              </a:xfrm>
            </p:grpSpPr>
            <p:sp>
              <p:nvSpPr>
                <p:cNvPr id="35" name="Donut 34"/>
                <p:cNvSpPr/>
                <p:nvPr/>
              </p:nvSpPr>
              <p:spPr bwMode="auto">
                <a:xfrm>
                  <a:off x="6120107" y="8182177"/>
                  <a:ext cx="2174820" cy="2311024"/>
                </a:xfrm>
                <a:prstGeom prst="donut">
                  <a:avLst/>
                </a:prstGeom>
                <a:solidFill>
                  <a:srgbClr val="BFBFBF"/>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2034" tIns="46018" rIns="92034" bIns="46018" numCol="1" rtlCol="0" anchor="t" anchorCtr="0" compatLnSpc="1">
                  <a:prstTxWarp prst="textNoShape">
                    <a:avLst/>
                  </a:prstTxWarp>
                  <a:noAutofit/>
                </a:bodyPr>
                <a:lstStyle/>
                <a:p>
                  <a:pPr marL="59420" indent="-59420" algn="ctr">
                    <a:lnSpc>
                      <a:spcPct val="90000"/>
                    </a:lnSpc>
                  </a:pPr>
                  <a:endParaRPr lang="en-US" sz="1600" b="1" dirty="0">
                    <a:solidFill>
                      <a:schemeClr val="accent4"/>
                    </a:solidFill>
                    <a:latin typeface="Arial" pitchFamily="-106" charset="0"/>
                  </a:endParaRPr>
                </a:p>
              </p:txBody>
            </p:sp>
            <p:sp>
              <p:nvSpPr>
                <p:cNvPr id="36" name="Block Arc 35"/>
                <p:cNvSpPr/>
                <p:nvPr/>
              </p:nvSpPr>
              <p:spPr bwMode="auto">
                <a:xfrm>
                  <a:off x="6113646" y="8165429"/>
                  <a:ext cx="2323133" cy="2356889"/>
                </a:xfrm>
                <a:prstGeom prst="blockArc">
                  <a:avLst>
                    <a:gd name="adj1" fmla="val 14632404"/>
                    <a:gd name="adj2" fmla="val 16315551"/>
                    <a:gd name="adj3" fmla="val 25296"/>
                  </a:avLst>
                </a:prstGeom>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vert="horz" wrap="square" lIns="92075" tIns="46038" rIns="92075" bIns="46038" numCol="1" rtlCol="0" anchor="t" anchorCtr="0" compatLnSpc="1">
                  <a:prstTxWarp prst="textNoShape">
                    <a:avLst/>
                  </a:prstTxWarp>
                  <a:noAutofit/>
                </a:bodyPr>
                <a:lstStyle/>
                <a:p>
                  <a:pPr marL="59447" indent="-59447" algn="ctr">
                    <a:lnSpc>
                      <a:spcPct val="90000"/>
                    </a:lnSpc>
                  </a:pPr>
                  <a:endParaRPr lang="en-US" sz="1600" b="1" dirty="0">
                    <a:solidFill>
                      <a:schemeClr val="accent4"/>
                    </a:solidFill>
                    <a:latin typeface="Arial" pitchFamily="-106" charset="0"/>
                  </a:endParaRPr>
                </a:p>
              </p:txBody>
            </p:sp>
          </p:grpSp>
          <p:sp>
            <p:nvSpPr>
              <p:cNvPr id="33" name="TextBox 32"/>
              <p:cNvSpPr txBox="1"/>
              <p:nvPr/>
            </p:nvSpPr>
            <p:spPr>
              <a:xfrm>
                <a:off x="1357956" y="3062470"/>
                <a:ext cx="1422065" cy="1007549"/>
              </a:xfrm>
              <a:prstGeom prst="rect">
                <a:avLst/>
              </a:prstGeom>
              <a:noFill/>
            </p:spPr>
            <p:txBody>
              <a:bodyPr wrap="square" lIns="91402" tIns="45698" rIns="91402" bIns="45698" rtlCol="0">
                <a:spAutoFit/>
              </a:bodyPr>
              <a:lstStyle/>
              <a:p>
                <a:pPr>
                  <a:lnSpc>
                    <a:spcPct val="90000"/>
                  </a:lnSpc>
                </a:pPr>
                <a:r>
                  <a:rPr lang="en-US" b="1" dirty="0">
                    <a:solidFill>
                      <a:schemeClr val="accent4"/>
                    </a:solidFill>
                  </a:rPr>
                  <a:t>Less than 10% “FULLY AWARE” of the devices accessing their network</a:t>
                </a:r>
              </a:p>
            </p:txBody>
          </p:sp>
          <p:sp>
            <p:nvSpPr>
              <p:cNvPr id="34" name="TextBox 33"/>
              <p:cNvSpPr txBox="1"/>
              <p:nvPr/>
            </p:nvSpPr>
            <p:spPr>
              <a:xfrm>
                <a:off x="417143" y="3442694"/>
                <a:ext cx="833115" cy="238493"/>
              </a:xfrm>
              <a:prstGeom prst="rect">
                <a:avLst/>
              </a:prstGeom>
              <a:noFill/>
            </p:spPr>
            <p:txBody>
              <a:bodyPr wrap="square" lIns="91402" tIns="45698" rIns="91402" bIns="45698" rtlCol="0">
                <a:spAutoFit/>
              </a:bodyPr>
              <a:lstStyle/>
              <a:p>
                <a:pPr algn="ctr">
                  <a:lnSpc>
                    <a:spcPct val="90000"/>
                  </a:lnSpc>
                </a:pPr>
                <a:r>
                  <a:rPr lang="en-US" sz="1600" b="1" dirty="0" smtClean="0">
                    <a:solidFill>
                      <a:schemeClr val="accent4"/>
                    </a:solidFill>
                  </a:rPr>
                  <a:t>10%</a:t>
                </a:r>
                <a:endParaRPr lang="en-US" sz="1600" b="1" dirty="0">
                  <a:solidFill>
                    <a:schemeClr val="accent4"/>
                  </a:solidFill>
                </a:endParaRPr>
              </a:p>
            </p:txBody>
          </p:sp>
        </p:grpSp>
      </p:grpSp>
      <p:sp>
        <p:nvSpPr>
          <p:cNvPr id="8" name="TextBox 7"/>
          <p:cNvSpPr txBox="1"/>
          <p:nvPr/>
        </p:nvSpPr>
        <p:spPr>
          <a:xfrm>
            <a:off x="-487655" y="1757680"/>
            <a:ext cx="914400" cy="914400"/>
          </a:xfrm>
          <a:prstGeom prst="rect">
            <a:avLst/>
          </a:prstGeom>
          <a:noFill/>
        </p:spPr>
        <p:txBody>
          <a:bodyPr wrap="none" lIns="0" tIns="0" rIns="0" bIns="0" rtlCol="0">
            <a:noAutofit/>
          </a:bodyPr>
          <a:lstStyle/>
          <a:p>
            <a:pPr>
              <a:lnSpc>
                <a:spcPct val="90000"/>
              </a:lnSpc>
            </a:pPr>
            <a:endParaRPr lang="en-US"/>
          </a:p>
        </p:txBody>
      </p:sp>
      <p:grpSp>
        <p:nvGrpSpPr>
          <p:cNvPr id="14" name="Group 4"/>
          <p:cNvGrpSpPr/>
          <p:nvPr/>
        </p:nvGrpSpPr>
        <p:grpSpPr>
          <a:xfrm>
            <a:off x="4292875" y="1523999"/>
            <a:ext cx="3693024" cy="4337350"/>
            <a:chOff x="4292875" y="1523999"/>
            <a:chExt cx="3693024" cy="4337350"/>
          </a:xfrm>
        </p:grpSpPr>
        <p:grpSp>
          <p:nvGrpSpPr>
            <p:cNvPr id="17" name="Group 9"/>
            <p:cNvGrpSpPr/>
            <p:nvPr/>
          </p:nvGrpSpPr>
          <p:grpSpPr>
            <a:xfrm>
              <a:off x="4292875" y="1523999"/>
              <a:ext cx="3693024" cy="4337350"/>
              <a:chOff x="4292875" y="1523999"/>
              <a:chExt cx="3693024" cy="4337350"/>
            </a:xfrm>
          </p:grpSpPr>
          <p:sp>
            <p:nvSpPr>
              <p:cNvPr id="68" name="Rectangle 67"/>
              <p:cNvSpPr>
                <a:spLocks noChangeArrowheads="1"/>
              </p:cNvSpPr>
              <p:nvPr/>
            </p:nvSpPr>
            <p:spPr bwMode="gray">
              <a:xfrm>
                <a:off x="4292875" y="2394841"/>
                <a:ext cx="3669880" cy="3466508"/>
              </a:xfrm>
              <a:prstGeom prst="rect">
                <a:avLst/>
              </a:prstGeom>
              <a:solidFill>
                <a:srgbClr val="F2F2F2"/>
              </a:solidFill>
              <a:ln w="19050">
                <a:noFill/>
                <a:miter lim="800000"/>
                <a:headEnd/>
                <a:tailEnd/>
              </a:ln>
              <a:effectLst/>
            </p:spPr>
            <p:txBody>
              <a:bodyPr wrap="none" anchor="ctr"/>
              <a:lstStyle/>
              <a:p>
                <a:pPr defTabSz="1218987"/>
                <a:endParaRPr lang="en-US" sz="3200" dirty="0">
                  <a:solidFill>
                    <a:srgbClr val="000000"/>
                  </a:solidFill>
                </a:endParaRPr>
              </a:p>
            </p:txBody>
          </p:sp>
          <p:sp>
            <p:nvSpPr>
              <p:cNvPr id="69" name="Rectangle 8"/>
              <p:cNvSpPr>
                <a:spLocks noChangeArrowheads="1"/>
              </p:cNvSpPr>
              <p:nvPr/>
            </p:nvSpPr>
            <p:spPr bwMode="gray">
              <a:xfrm>
                <a:off x="4297172" y="1523999"/>
                <a:ext cx="3670515" cy="795790"/>
              </a:xfrm>
              <a:prstGeom prst="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1218987"/>
                <a:endParaRPr lang="en-US" sz="900" kern="0" dirty="0">
                  <a:solidFill>
                    <a:srgbClr val="FFFFFF"/>
                  </a:solidFill>
                  <a:ea typeface="ヒラギノ角ゴ Pro W3"/>
                  <a:cs typeface="ヒラギノ角ゴ Pro W3"/>
                </a:endParaRPr>
              </a:p>
            </p:txBody>
          </p:sp>
          <p:sp>
            <p:nvSpPr>
              <p:cNvPr id="70" name="Text Box 19"/>
              <p:cNvSpPr txBox="1">
                <a:spLocks noChangeArrowheads="1"/>
              </p:cNvSpPr>
              <p:nvPr/>
            </p:nvSpPr>
            <p:spPr bwMode="gray">
              <a:xfrm flipH="1">
                <a:off x="4301966" y="1615766"/>
                <a:ext cx="3683933" cy="620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defTabSz="1218987" eaLnBrk="1" hangingPunct="1">
                  <a:lnSpc>
                    <a:spcPct val="85000"/>
                  </a:lnSpc>
                </a:pPr>
                <a:r>
                  <a:rPr lang="en-US" sz="2000" b="1" dirty="0" smtClean="0">
                    <a:solidFill>
                      <a:srgbClr val="FFFFFF"/>
                    </a:solidFill>
                  </a:rPr>
                  <a:t>Multiple Form Factors</a:t>
                </a:r>
              </a:p>
              <a:p>
                <a:pPr algn="ctr" defTabSz="1218987" eaLnBrk="1" hangingPunct="1">
                  <a:lnSpc>
                    <a:spcPct val="85000"/>
                  </a:lnSpc>
                </a:pPr>
                <a:r>
                  <a:rPr lang="en-US" sz="2000" b="1" dirty="0" smtClean="0">
                    <a:solidFill>
                      <a:srgbClr val="FFFFFF"/>
                    </a:solidFill>
                  </a:rPr>
                  <a:t>Multiple Mobile OS</a:t>
                </a:r>
                <a:endParaRPr lang="en-US" sz="2000" b="1" dirty="0">
                  <a:solidFill>
                    <a:srgbClr val="FFFFFF"/>
                  </a:solidFill>
                </a:endParaRPr>
              </a:p>
            </p:txBody>
          </p:sp>
          <p:grpSp>
            <p:nvGrpSpPr>
              <p:cNvPr id="19" name="Group 105"/>
              <p:cNvGrpSpPr/>
              <p:nvPr/>
            </p:nvGrpSpPr>
            <p:grpSpPr>
              <a:xfrm>
                <a:off x="4372433" y="2922227"/>
                <a:ext cx="1081434" cy="686934"/>
                <a:chOff x="3194963" y="1390090"/>
                <a:chExt cx="1082752" cy="525439"/>
              </a:xfrm>
            </p:grpSpPr>
            <p:sp>
              <p:nvSpPr>
                <p:cNvPr id="66" name="Rounded Rectangle 65"/>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dirty="0">
                    <a:solidFill>
                      <a:srgbClr val="FFFFFF"/>
                    </a:solidFill>
                    <a:ea typeface="ヒラギノ角ゴ Pro W3"/>
                    <a:cs typeface="ヒラギノ角ゴ Pro W3"/>
                  </a:endParaRPr>
                </a:p>
              </p:txBody>
            </p:sp>
            <p:sp>
              <p:nvSpPr>
                <p:cNvPr id="67" name="Rectangle 66"/>
                <p:cNvSpPr/>
                <p:nvPr/>
              </p:nvSpPr>
              <p:spPr>
                <a:xfrm>
                  <a:off x="3255883" y="1490128"/>
                  <a:ext cx="987284" cy="357544"/>
                </a:xfrm>
                <a:prstGeom prst="rect">
                  <a:avLst/>
                </a:prstGeom>
              </p:spPr>
              <p:txBody>
                <a:bodyPr wrap="square">
                  <a:spAutoFit/>
                </a:bodyPr>
                <a:lstStyle/>
                <a:p>
                  <a:pPr marL="91440">
                    <a:lnSpc>
                      <a:spcPts val="1400"/>
                    </a:lnSpc>
                    <a:buClr>
                      <a:schemeClr val="accent1"/>
                    </a:buClr>
                  </a:pPr>
                  <a:r>
                    <a:rPr lang="en-US" b="1" dirty="0" smtClean="0">
                      <a:solidFill>
                        <a:schemeClr val="bg1"/>
                      </a:solidFill>
                    </a:rPr>
                    <a:t>Form </a:t>
                  </a:r>
                </a:p>
                <a:p>
                  <a:pPr marL="91440">
                    <a:lnSpc>
                      <a:spcPts val="1400"/>
                    </a:lnSpc>
                    <a:buClr>
                      <a:schemeClr val="accent1"/>
                    </a:buClr>
                  </a:pPr>
                  <a:r>
                    <a:rPr lang="en-US" b="1" dirty="0" smtClean="0">
                      <a:solidFill>
                        <a:schemeClr val="bg1"/>
                      </a:solidFill>
                    </a:rPr>
                    <a:t>Factors</a:t>
                  </a:r>
                  <a:endParaRPr lang="en-US" b="1" dirty="0">
                    <a:solidFill>
                      <a:schemeClr val="bg1"/>
                    </a:solidFill>
                  </a:endParaRPr>
                </a:p>
              </p:txBody>
            </p:sp>
          </p:grpSp>
          <p:grpSp>
            <p:nvGrpSpPr>
              <p:cNvPr id="20" name="Group 105"/>
              <p:cNvGrpSpPr/>
              <p:nvPr/>
            </p:nvGrpSpPr>
            <p:grpSpPr>
              <a:xfrm>
                <a:off x="4404517" y="3952932"/>
                <a:ext cx="1081434" cy="686934"/>
                <a:chOff x="3194963" y="1390090"/>
                <a:chExt cx="1082752" cy="525439"/>
              </a:xfrm>
            </p:grpSpPr>
            <p:sp>
              <p:nvSpPr>
                <p:cNvPr id="64" name="Rounded Rectangle 63"/>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5" name="Rectangle 64"/>
                <p:cNvSpPr/>
                <p:nvPr/>
              </p:nvSpPr>
              <p:spPr>
                <a:xfrm>
                  <a:off x="3255883" y="1490128"/>
                  <a:ext cx="987284" cy="357544"/>
                </a:xfrm>
                <a:prstGeom prst="rect">
                  <a:avLst/>
                </a:prstGeom>
              </p:spPr>
              <p:txBody>
                <a:bodyPr wrap="square">
                  <a:spAutoFit/>
                </a:bodyPr>
                <a:lstStyle/>
                <a:p>
                  <a:pPr marL="91440" algn="ctr">
                    <a:lnSpc>
                      <a:spcPts val="1400"/>
                    </a:lnSpc>
                    <a:buClr>
                      <a:schemeClr val="accent1"/>
                    </a:buClr>
                  </a:pPr>
                  <a:r>
                    <a:rPr lang="en-US" b="1" dirty="0" smtClean="0">
                      <a:solidFill>
                        <a:schemeClr val="bg1"/>
                      </a:solidFill>
                    </a:rPr>
                    <a:t>Mobile</a:t>
                  </a:r>
                </a:p>
                <a:p>
                  <a:pPr marL="91440" algn="ctr">
                    <a:lnSpc>
                      <a:spcPts val="1400"/>
                    </a:lnSpc>
                    <a:buClr>
                      <a:schemeClr val="accent1"/>
                    </a:buClr>
                  </a:pPr>
                  <a:r>
                    <a:rPr lang="en-US" b="1" dirty="0" smtClean="0">
                      <a:solidFill>
                        <a:schemeClr val="bg1"/>
                      </a:solidFill>
                    </a:rPr>
                    <a:t>OS</a:t>
                  </a:r>
                  <a:endParaRPr lang="en-US" b="1" dirty="0">
                    <a:solidFill>
                      <a:schemeClr val="bg1"/>
                    </a:solidFill>
                  </a:endParaRPr>
                </a:p>
              </p:txBody>
            </p:sp>
          </p:grpSp>
          <p:grpSp>
            <p:nvGrpSpPr>
              <p:cNvPr id="28" name="Group 105"/>
              <p:cNvGrpSpPr/>
              <p:nvPr/>
            </p:nvGrpSpPr>
            <p:grpSpPr>
              <a:xfrm>
                <a:off x="4424569" y="5007700"/>
                <a:ext cx="1081434" cy="686934"/>
                <a:chOff x="3194963" y="1390090"/>
                <a:chExt cx="1082752" cy="525439"/>
              </a:xfrm>
            </p:grpSpPr>
            <p:sp>
              <p:nvSpPr>
                <p:cNvPr id="62" name="Rounded Rectangle 61"/>
                <p:cNvSpPr/>
                <p:nvPr/>
              </p:nvSpPr>
              <p:spPr>
                <a:xfrm>
                  <a:off x="3194963" y="1390090"/>
                  <a:ext cx="1082752" cy="525439"/>
                </a:xfrm>
                <a:prstGeom prst="roundRect">
                  <a:avLst/>
                </a:prstGeom>
                <a:gradFill flip="none" rotWithShape="1">
                  <a:gsLst>
                    <a:gs pos="0">
                      <a:srgbClr val="C80000"/>
                    </a:gs>
                    <a:gs pos="100000">
                      <a:srgbClr val="FF1414"/>
                    </a:gs>
                  </a:gsLst>
                  <a:lin ang="16200000" scaled="1"/>
                  <a:tileRect/>
                </a:gradFill>
                <a:ln>
                  <a:noFill/>
                </a:ln>
                <a:effectLst/>
              </p:spPr>
              <p:txBody>
                <a:bodyPr wrap="square" rIns="0" anchor="b"/>
                <a:lstStyle/>
                <a:p>
                  <a:pPr defTabSz="914400"/>
                  <a:endParaRPr lang="en-US" sz="900" kern="0">
                    <a:solidFill>
                      <a:srgbClr val="FFFFFF"/>
                    </a:solidFill>
                    <a:ea typeface="ヒラギノ角ゴ Pro W3"/>
                    <a:cs typeface="ヒラギノ角ゴ Pro W3"/>
                  </a:endParaRPr>
                </a:p>
              </p:txBody>
            </p:sp>
            <p:sp>
              <p:nvSpPr>
                <p:cNvPr id="63" name="Rectangle 62"/>
                <p:cNvSpPr/>
                <p:nvPr/>
              </p:nvSpPr>
              <p:spPr>
                <a:xfrm>
                  <a:off x="3255883" y="1572955"/>
                  <a:ext cx="987284" cy="220215"/>
                </a:xfrm>
                <a:prstGeom prst="rect">
                  <a:avLst/>
                </a:prstGeom>
              </p:spPr>
              <p:txBody>
                <a:bodyPr wrap="square">
                  <a:spAutoFit/>
                </a:bodyPr>
                <a:lstStyle/>
                <a:p>
                  <a:pPr marL="91440" algn="ctr">
                    <a:lnSpc>
                      <a:spcPts val="1400"/>
                    </a:lnSpc>
                    <a:buClr>
                      <a:schemeClr val="accent1"/>
                    </a:buClr>
                  </a:pPr>
                  <a:r>
                    <a:rPr lang="en-US" b="1" dirty="0" err="1" smtClean="0">
                      <a:solidFill>
                        <a:schemeClr val="bg1"/>
                      </a:solidFill>
                    </a:rPr>
                    <a:t>IoT</a:t>
                  </a:r>
                  <a:endParaRPr lang="en-US" b="1" dirty="0">
                    <a:solidFill>
                      <a:schemeClr val="bg1"/>
                    </a:solidFill>
                  </a:endParaRPr>
                </a:p>
              </p:txBody>
            </p:sp>
          </p:grpSp>
          <p:pic>
            <p:nvPicPr>
              <p:cNvPr id="5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372371" y="3934781"/>
                <a:ext cx="865042" cy="648780"/>
              </a:xfrm>
              <a:prstGeom prst="rect">
                <a:avLst/>
              </a:prstGeom>
              <a:noFill/>
            </p:spPr>
          </p:pic>
          <p:pic>
            <p:nvPicPr>
              <p:cNvPr id="57" name="Picture 6" descr="https://download.tizen.org/misc/Tizen-Brand/01-Primary-Assets/Lockup/On-Light/01-RGB/Tizen-Lockup-On-Light-RGB.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789612" y="4572000"/>
                <a:ext cx="1082587" cy="358272"/>
              </a:xfrm>
              <a:prstGeom prst="rect">
                <a:avLst/>
              </a:prstGeom>
              <a:noFill/>
            </p:spPr>
          </p:pic>
          <p:pic>
            <p:nvPicPr>
              <p:cNvPr id="58" name="Picture 8"/>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37412" y="4026608"/>
                <a:ext cx="457200" cy="475485"/>
              </a:xfrm>
              <a:prstGeom prst="rect">
                <a:avLst/>
              </a:prstGeom>
              <a:noFill/>
            </p:spPr>
          </p:pic>
          <p:pic>
            <p:nvPicPr>
              <p:cNvPr id="59" name="Picture 12" descr="http://www.tracyandmatt.co.uk/blogs/media/tracyandmatts_blog/windowslivewriter/firefoxmobileversioncomingsoon_138f7/firefox_logo_2.png"/>
              <p:cNvPicPr>
                <a:picLocks noChangeAspect="1" noChangeArrowheads="1"/>
              </p:cNvPicPr>
              <p:nvPr/>
            </p:nvPicPr>
            <p:blipFill>
              <a:blip r:embed="rId6" cstate="print"/>
              <a:srcRect/>
              <a:stretch>
                <a:fillRect/>
              </a:stretch>
            </p:blipFill>
            <p:spPr bwMode="auto">
              <a:xfrm>
                <a:off x="6971368" y="4511287"/>
                <a:ext cx="460218" cy="460338"/>
              </a:xfrm>
              <a:prstGeom prst="rect">
                <a:avLst/>
              </a:prstGeom>
              <a:noFill/>
            </p:spPr>
          </p:pic>
          <p:pic>
            <p:nvPicPr>
              <p:cNvPr id="60" name="Picture 12" descr="http://static.electronicsweekly.com/eyes-on-android/wp-content/uploads/sites/8/2013/09/Samsung-Galaxy-Gear-smart-watch.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6935232" y="5105400"/>
                <a:ext cx="738394" cy="721353"/>
              </a:xfrm>
              <a:prstGeom prst="rect">
                <a:avLst/>
              </a:prstGeom>
              <a:noFill/>
            </p:spPr>
          </p:pic>
          <p:pic>
            <p:nvPicPr>
              <p:cNvPr id="61" name="Picture 14" descr="http://cdn3.sbnation.com/entry_photo_images/8036507/google-glass-hands-on-stock5_2040_large_verge_medium_landscape.jpg"/>
              <p:cNvPicPr>
                <a:picLocks noChangeAspect="1" noChangeArrowheads="1"/>
              </p:cNvPicPr>
              <p:nvPr/>
            </p:nvPicPr>
            <p:blipFill>
              <a:blip r:embed="rId9" cstate="print">
                <a:extLst>
                  <a:ext uri="{BEBA8EAE-BF5A-486C-A8C5-ECC9F3942E4B}">
                    <a14:imgProps xmlns:a14="http://schemas.microsoft.com/office/drawing/2010/main">
                      <a14:imgLayer r:embed="rId8">
                        <a14:imgEffect>
                          <a14:backgroundRemoval t="9783" b="93478" l="4372" r="95082">
                            <a14:foregroundMark x1="5464" y1="35870" x2="5464" y2="35870"/>
                            <a14:foregroundMark x1="10383" y1="38043" x2="10383" y2="38043"/>
                            <a14:foregroundMark x1="91803" y1="28261" x2="91803" y2="28261"/>
                            <a14:foregroundMark x1="95082" y1="32609" x2="95082" y2="32609"/>
                            <a14:foregroundMark x1="85246" y1="17391" x2="85246" y2="17391"/>
                            <a14:foregroundMark x1="74863" y1="15217" x2="74863" y2="15217"/>
                            <a14:foregroundMark x1="42077" y1="93478" x2="42077" y2="93478"/>
                          </a14:backgroundRemoval>
                        </a14:imgEffect>
                      </a14:imgLayer>
                    </a14:imgProps>
                  </a:ext>
                  <a:ext uri="{28A0092B-C50C-407E-A947-70E740481C1C}">
                    <a14:useLocalDpi xmlns:a14="http://schemas.microsoft.com/office/drawing/2010/main"/>
                  </a:ext>
                </a:extLst>
              </a:blip>
              <a:srcRect/>
              <a:stretch>
                <a:fillRect/>
              </a:stretch>
            </p:blipFill>
            <p:spPr bwMode="auto">
              <a:xfrm rot="21448638">
                <a:off x="5761355" y="5130634"/>
                <a:ext cx="1159373" cy="579838"/>
              </a:xfrm>
              <a:prstGeom prst="rect">
                <a:avLst/>
              </a:prstGeom>
              <a:noFill/>
            </p:spPr>
          </p:pic>
          <p:pic>
            <p:nvPicPr>
              <p:cNvPr id="3" name="Picture 2" descr="Apple-iOS-Logo_02.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9612" y="4114800"/>
                <a:ext cx="562658" cy="444500"/>
              </a:xfrm>
              <a:prstGeom prst="rect">
                <a:avLst/>
              </a:prstGeom>
            </p:spPr>
          </p:pic>
        </p:grpSp>
        <p:pic>
          <p:nvPicPr>
            <p:cNvPr id="4" name="Picture 3" descr="iphoneplus-all-models-extrawide copy.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75301" y="2568395"/>
              <a:ext cx="2133599" cy="1059687"/>
            </a:xfrm>
            <a:prstGeom prst="rect">
              <a:avLst/>
            </a:prstGeom>
          </p:spPr>
        </p:pic>
      </p:grpSp>
    </p:spTree>
    <p:extLst>
      <p:ext uri="{BB962C8B-B14F-4D97-AF65-F5344CB8AC3E}">
        <p14:creationId xmlns:p14="http://schemas.microsoft.com/office/powerpoint/2010/main" val="368418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bwMode="auto">
          <a:xfrm>
            <a:off x="4738014" y="1990717"/>
            <a:ext cx="2491756" cy="2492728"/>
          </a:xfrm>
          <a:prstGeom prst="ellipse">
            <a:avLst/>
          </a:prstGeom>
          <a:gradFill>
            <a:gsLst>
              <a:gs pos="0">
                <a:schemeClr val="bg2"/>
              </a:gs>
              <a:gs pos="100000">
                <a:schemeClr val="bg2">
                  <a:lumMod val="75000"/>
                </a:schemeClr>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dirty="0"/>
          </a:p>
        </p:txBody>
      </p:sp>
      <p:sp>
        <p:nvSpPr>
          <p:cNvPr id="22" name="Pie 21"/>
          <p:cNvSpPr/>
          <p:nvPr/>
        </p:nvSpPr>
        <p:spPr>
          <a:xfrm>
            <a:off x="4737099" y="1981111"/>
            <a:ext cx="2509586" cy="2489289"/>
          </a:xfrm>
          <a:prstGeom prst="pie">
            <a:avLst>
              <a:gd name="adj1" fmla="val 1960946"/>
              <a:gd name="adj2" fmla="val 16215376"/>
            </a:avLst>
          </a:prstGeom>
          <a:gradFill>
            <a:gsLst>
              <a:gs pos="0">
                <a:srgbClr val="F50F0F"/>
              </a:gs>
              <a:gs pos="100000">
                <a:srgbClr val="AA0000"/>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a:solidFill>
                <a:schemeClr val="tx1"/>
              </a:solidFill>
            </a:endParaRPr>
          </a:p>
        </p:txBody>
      </p:sp>
      <p:sp>
        <p:nvSpPr>
          <p:cNvPr id="30" name="Oval 29"/>
          <p:cNvSpPr/>
          <p:nvPr/>
        </p:nvSpPr>
        <p:spPr bwMode="auto">
          <a:xfrm>
            <a:off x="8842441" y="1990717"/>
            <a:ext cx="2491756" cy="2492728"/>
          </a:xfrm>
          <a:prstGeom prst="ellipse">
            <a:avLst/>
          </a:prstGeom>
          <a:gradFill>
            <a:gsLst>
              <a:gs pos="0">
                <a:schemeClr val="bg2"/>
              </a:gs>
              <a:gs pos="100000">
                <a:schemeClr val="bg2">
                  <a:lumMod val="75000"/>
                </a:schemeClr>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dirty="0"/>
          </a:p>
        </p:txBody>
      </p:sp>
      <p:sp>
        <p:nvSpPr>
          <p:cNvPr id="31" name="Pie 30"/>
          <p:cNvSpPr/>
          <p:nvPr/>
        </p:nvSpPr>
        <p:spPr>
          <a:xfrm>
            <a:off x="8835868" y="1981111"/>
            <a:ext cx="2524692" cy="2510047"/>
          </a:xfrm>
          <a:prstGeom prst="pie">
            <a:avLst>
              <a:gd name="adj1" fmla="val 19687443"/>
              <a:gd name="adj2" fmla="val 16219108"/>
            </a:avLst>
          </a:prstGeom>
          <a:gradFill>
            <a:gsLst>
              <a:gs pos="0">
                <a:srgbClr val="F50F0F"/>
              </a:gs>
              <a:gs pos="100000">
                <a:srgbClr val="AA0000"/>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a:solidFill>
                <a:schemeClr val="tx1"/>
              </a:solidFill>
            </a:endParaRPr>
          </a:p>
        </p:txBody>
      </p:sp>
      <p:sp>
        <p:nvSpPr>
          <p:cNvPr id="2" name="Title 1"/>
          <p:cNvSpPr>
            <a:spLocks noGrp="1"/>
          </p:cNvSpPr>
          <p:nvPr>
            <p:ph type="title"/>
          </p:nvPr>
        </p:nvSpPr>
        <p:spPr>
          <a:xfrm>
            <a:off x="531812" y="406400"/>
            <a:ext cx="11125200" cy="889000"/>
          </a:xfrm>
        </p:spPr>
        <p:txBody>
          <a:bodyPr/>
          <a:lstStyle/>
          <a:p>
            <a:r>
              <a:rPr lang="en-US" dirty="0"/>
              <a:t>Current State of </a:t>
            </a:r>
            <a:r>
              <a:rPr lang="en-US" dirty="0" smtClean="0"/>
              <a:t>Enterprise Mobility</a:t>
            </a:r>
            <a:endParaRPr lang="en-US" dirty="0"/>
          </a:p>
        </p:txBody>
      </p:sp>
      <p:sp>
        <p:nvSpPr>
          <p:cNvPr id="5" name="Text Placeholder 4"/>
          <p:cNvSpPr>
            <a:spLocks noGrp="1"/>
          </p:cNvSpPr>
          <p:nvPr>
            <p:ph type="body" sz="quarter" idx="13"/>
          </p:nvPr>
        </p:nvSpPr>
        <p:spPr/>
        <p:txBody>
          <a:bodyPr/>
          <a:lstStyle/>
          <a:p>
            <a:r>
              <a:rPr lang="en-US" dirty="0"/>
              <a:t>Challenges</a:t>
            </a:r>
          </a:p>
        </p:txBody>
      </p:sp>
      <p:sp>
        <p:nvSpPr>
          <p:cNvPr id="71" name="Rectangle 70"/>
          <p:cNvSpPr/>
          <p:nvPr/>
        </p:nvSpPr>
        <p:spPr>
          <a:xfrm>
            <a:off x="4189412" y="4848307"/>
            <a:ext cx="3842866" cy="1000252"/>
          </a:xfrm>
          <a:prstGeom prst="rect">
            <a:avLst/>
          </a:prstGeom>
        </p:spPr>
        <p:txBody>
          <a:bodyPr wrap="square" lIns="121899" tIns="60949" rIns="121899" bIns="60949">
            <a:spAutoFit/>
          </a:bodyPr>
          <a:lstStyle/>
          <a:p>
            <a:pPr algn="ctr"/>
            <a:r>
              <a:rPr lang="en-US" sz="1900" b="1" dirty="0" smtClean="0">
                <a:solidFill>
                  <a:srgbClr val="FF1414"/>
                </a:solidFill>
              </a:rPr>
              <a:t>2/3 of the time spent</a:t>
            </a:r>
            <a:r>
              <a:rPr lang="en-US" sz="1900" dirty="0" smtClean="0"/>
              <a:t> on mobility projects is connecting to, and securing back-end systems</a:t>
            </a:r>
            <a:endParaRPr lang="en-US" sz="1900" dirty="0"/>
          </a:p>
        </p:txBody>
      </p:sp>
      <p:sp>
        <p:nvSpPr>
          <p:cNvPr id="75" name="Rectangle 74"/>
          <p:cNvSpPr/>
          <p:nvPr/>
        </p:nvSpPr>
        <p:spPr>
          <a:xfrm>
            <a:off x="5193039" y="3527293"/>
            <a:ext cx="1377109" cy="338554"/>
          </a:xfrm>
          <a:prstGeom prst="rect">
            <a:avLst/>
          </a:prstGeom>
        </p:spPr>
        <p:txBody>
          <a:bodyPr wrap="square">
            <a:spAutoFit/>
          </a:bodyPr>
          <a:lstStyle/>
          <a:p>
            <a:pPr lvl="0"/>
            <a:r>
              <a:rPr lang="en-US" sz="1600" b="1" dirty="0" smtClean="0">
                <a:solidFill>
                  <a:schemeClr val="bg1"/>
                </a:solidFill>
              </a:rPr>
              <a:t>Time spent</a:t>
            </a:r>
            <a:endParaRPr lang="en-US" sz="1600" b="1" dirty="0">
              <a:solidFill>
                <a:schemeClr val="bg1"/>
              </a:solidFill>
            </a:endParaRPr>
          </a:p>
        </p:txBody>
      </p:sp>
      <p:sp>
        <p:nvSpPr>
          <p:cNvPr id="80" name="Oval 13"/>
          <p:cNvSpPr>
            <a:spLocks noChangeArrowheads="1"/>
          </p:cNvSpPr>
          <p:nvPr/>
        </p:nvSpPr>
        <p:spPr bwMode="invGray">
          <a:xfrm>
            <a:off x="4951411" y="4419600"/>
            <a:ext cx="2209801" cy="228600"/>
          </a:xfrm>
          <a:prstGeom prst="ellipse">
            <a:avLst/>
          </a:prstGeom>
          <a:gradFill rotWithShape="1">
            <a:gsLst>
              <a:gs pos="0">
                <a:srgbClr val="323232">
                  <a:alpha val="75998"/>
                </a:srgbClr>
              </a:gs>
              <a:gs pos="100000">
                <a:srgbClr val="323232">
                  <a:alpha val="0"/>
                </a:srgbClr>
              </a:gs>
            </a:gsLst>
            <a:path path="shape">
              <a:fillToRect l="50000" t="50000" r="50000" b="50000"/>
            </a:path>
          </a:gradFill>
          <a:ln w="9525">
            <a:noFill/>
            <a:round/>
            <a:headEnd/>
            <a:tailEnd/>
          </a:ln>
        </p:spPr>
        <p:txBody>
          <a:bodyPr lIns="0" tIns="0" rIns="0" bIns="0"/>
          <a:lstStyle/>
          <a:p>
            <a:endParaRPr lang="en-US" sz="900" dirty="0"/>
          </a:p>
        </p:txBody>
      </p:sp>
      <p:sp>
        <p:nvSpPr>
          <p:cNvPr id="81" name="Text Box 15"/>
          <p:cNvSpPr txBox="1">
            <a:spLocks noChangeArrowheads="1"/>
          </p:cNvSpPr>
          <p:nvPr/>
        </p:nvSpPr>
        <p:spPr bwMode="auto">
          <a:xfrm>
            <a:off x="8304212" y="4848307"/>
            <a:ext cx="3553154" cy="923307"/>
          </a:xfrm>
          <a:prstGeom prst="rect">
            <a:avLst/>
          </a:prstGeom>
          <a:noFill/>
          <a:ln w="9525">
            <a:noFill/>
            <a:miter lim="800000"/>
            <a:headEnd/>
            <a:tailEnd/>
          </a:ln>
        </p:spPr>
        <p:txBody>
          <a:bodyPr wrap="square" lIns="45700" tIns="22849" rIns="45700" bIns="22849">
            <a:spAutoFit/>
          </a:bodyPr>
          <a:lstStyle/>
          <a:p>
            <a:pPr algn="ctr"/>
            <a:r>
              <a:rPr lang="en-US" sz="1900" b="1" dirty="0" smtClean="0">
                <a:solidFill>
                  <a:srgbClr val="FF1414"/>
                </a:solidFill>
              </a:rPr>
              <a:t>87% of enterprises are updating or releasing</a:t>
            </a:r>
            <a:r>
              <a:rPr lang="en-US" sz="1600" dirty="0" smtClean="0"/>
              <a:t> </a:t>
            </a:r>
            <a:r>
              <a:rPr lang="en-US" sz="1900" dirty="0" smtClean="0"/>
              <a:t>mobile apps every 6 months or less</a:t>
            </a:r>
            <a:endParaRPr lang="en-US" sz="1900" dirty="0"/>
          </a:p>
        </p:txBody>
      </p:sp>
      <p:sp>
        <p:nvSpPr>
          <p:cNvPr id="82" name="TextBox 81"/>
          <p:cNvSpPr txBox="1"/>
          <p:nvPr/>
        </p:nvSpPr>
        <p:spPr>
          <a:xfrm>
            <a:off x="9259940" y="6032500"/>
            <a:ext cx="2644271" cy="307754"/>
          </a:xfrm>
          <a:prstGeom prst="rect">
            <a:avLst/>
          </a:prstGeom>
          <a:noFill/>
        </p:spPr>
        <p:txBody>
          <a:bodyPr wrap="none" lIns="121899" tIns="60949" rIns="121899" bIns="60949" rtlCol="0">
            <a:spAutoFit/>
          </a:bodyPr>
          <a:lstStyle/>
          <a:p>
            <a:pPr algn="r"/>
            <a:r>
              <a:rPr lang="en-US" sz="1200" dirty="0" smtClean="0">
                <a:solidFill>
                  <a:schemeClr val="tx2"/>
                </a:solidFill>
              </a:rPr>
              <a:t>Source: 2014 Triangle Research Survey</a:t>
            </a:r>
          </a:p>
        </p:txBody>
      </p:sp>
      <p:sp>
        <p:nvSpPr>
          <p:cNvPr id="85" name="Text Box 15"/>
          <p:cNvSpPr txBox="1">
            <a:spLocks noChangeArrowheads="1"/>
          </p:cNvSpPr>
          <p:nvPr/>
        </p:nvSpPr>
        <p:spPr bwMode="auto">
          <a:xfrm>
            <a:off x="356847" y="4848307"/>
            <a:ext cx="3603966" cy="1215695"/>
          </a:xfrm>
          <a:prstGeom prst="rect">
            <a:avLst/>
          </a:prstGeom>
          <a:noFill/>
          <a:ln w="9525">
            <a:noFill/>
            <a:miter lim="800000"/>
            <a:headEnd/>
            <a:tailEnd/>
          </a:ln>
        </p:spPr>
        <p:txBody>
          <a:bodyPr wrap="square" lIns="45700" tIns="22849" rIns="45700" bIns="22849">
            <a:spAutoFit/>
          </a:bodyPr>
          <a:lstStyle/>
          <a:p>
            <a:pPr algn="ctr"/>
            <a:r>
              <a:rPr lang="en-US" sz="1900" b="1" dirty="0" smtClean="0">
                <a:solidFill>
                  <a:srgbClr val="FF1414"/>
                </a:solidFill>
              </a:rPr>
              <a:t>93% of enterprises are concerned </a:t>
            </a:r>
            <a:r>
              <a:rPr lang="en-US" sz="1900" dirty="0" smtClean="0"/>
              <a:t>with data loss and other security breaches related to mobile devices </a:t>
            </a:r>
          </a:p>
          <a:p>
            <a:pPr algn="ctr"/>
            <a:r>
              <a:rPr lang="en-US" sz="1900" dirty="0" smtClean="0"/>
              <a:t>  </a:t>
            </a:r>
            <a:endParaRPr lang="en-US" sz="1700" dirty="0"/>
          </a:p>
        </p:txBody>
      </p:sp>
      <p:sp>
        <p:nvSpPr>
          <p:cNvPr id="83" name="Oval 82"/>
          <p:cNvSpPr/>
          <p:nvPr/>
        </p:nvSpPr>
        <p:spPr bwMode="auto">
          <a:xfrm>
            <a:off x="826616" y="1980557"/>
            <a:ext cx="2491756" cy="2492728"/>
          </a:xfrm>
          <a:prstGeom prst="ellipse">
            <a:avLst/>
          </a:prstGeom>
          <a:gradFill>
            <a:gsLst>
              <a:gs pos="0">
                <a:schemeClr val="bg2"/>
              </a:gs>
              <a:gs pos="100000">
                <a:schemeClr val="bg2">
                  <a:lumMod val="75000"/>
                </a:schemeClr>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dirty="0"/>
          </a:p>
        </p:txBody>
      </p:sp>
      <p:sp>
        <p:nvSpPr>
          <p:cNvPr id="86" name="Pie 85"/>
          <p:cNvSpPr/>
          <p:nvPr/>
        </p:nvSpPr>
        <p:spPr>
          <a:xfrm>
            <a:off x="820044" y="1981111"/>
            <a:ext cx="2524692" cy="2510047"/>
          </a:xfrm>
          <a:prstGeom prst="pie">
            <a:avLst>
              <a:gd name="adj1" fmla="val 17834294"/>
              <a:gd name="adj2" fmla="val 16200000"/>
            </a:avLst>
          </a:prstGeom>
          <a:gradFill>
            <a:gsLst>
              <a:gs pos="0">
                <a:srgbClr val="F50F0F"/>
              </a:gs>
              <a:gs pos="100000">
                <a:srgbClr val="AA0000"/>
              </a:gs>
            </a:gsLst>
            <a:lin ang="5400000" scaled="1"/>
          </a:gradFill>
          <a:ln w="0">
            <a:noFill/>
            <a:prstDash val="solid"/>
            <a:round/>
            <a:headEnd/>
            <a:tailEnd/>
          </a:ln>
        </p:spPr>
        <p:txBody>
          <a:bodyPr vert="horz" wrap="square" lIns="45700" tIns="22849" rIns="45700" bIns="22849" numCol="1" anchor="t" anchorCtr="0" compatLnSpc="1">
            <a:prstTxWarp prst="textNoShape">
              <a:avLst/>
            </a:prstTxWarp>
          </a:bodyPr>
          <a:lstStyle/>
          <a:p>
            <a:endParaRPr lang="en-US">
              <a:solidFill>
                <a:schemeClr val="tx1"/>
              </a:solidFill>
            </a:endParaRPr>
          </a:p>
        </p:txBody>
      </p:sp>
      <p:sp>
        <p:nvSpPr>
          <p:cNvPr id="87" name="Rectangle 86"/>
          <p:cNvSpPr/>
          <p:nvPr/>
        </p:nvSpPr>
        <p:spPr>
          <a:xfrm>
            <a:off x="832927" y="3409208"/>
            <a:ext cx="2457368" cy="615531"/>
          </a:xfrm>
          <a:prstGeom prst="rect">
            <a:avLst/>
          </a:prstGeom>
        </p:spPr>
        <p:txBody>
          <a:bodyPr wrap="square" lIns="121899" tIns="60949" rIns="121899" bIns="60949">
            <a:spAutoFit/>
          </a:bodyPr>
          <a:lstStyle/>
          <a:p>
            <a:pPr lvl="0" algn="ctr"/>
            <a:r>
              <a:rPr lang="en-US" sz="1600" b="1" dirty="0" smtClean="0">
                <a:solidFill>
                  <a:schemeClr val="bg1"/>
                </a:solidFill>
              </a:rPr>
              <a:t>Concerns with security breach</a:t>
            </a:r>
            <a:endParaRPr lang="en-US" sz="1600" b="1" dirty="0">
              <a:solidFill>
                <a:schemeClr val="bg1"/>
              </a:solidFill>
            </a:endParaRPr>
          </a:p>
        </p:txBody>
      </p:sp>
      <p:sp>
        <p:nvSpPr>
          <p:cNvPr id="88" name="Rectangle 87"/>
          <p:cNvSpPr/>
          <p:nvPr/>
        </p:nvSpPr>
        <p:spPr>
          <a:xfrm>
            <a:off x="8899226" y="3406903"/>
            <a:ext cx="2373212" cy="615531"/>
          </a:xfrm>
          <a:prstGeom prst="rect">
            <a:avLst/>
          </a:prstGeom>
        </p:spPr>
        <p:txBody>
          <a:bodyPr wrap="square" lIns="121899" tIns="60949" rIns="121899" bIns="60949">
            <a:spAutoFit/>
          </a:bodyPr>
          <a:lstStyle/>
          <a:p>
            <a:pPr lvl="0" algn="ctr"/>
            <a:r>
              <a:rPr lang="en-US" sz="1600" b="1" dirty="0" smtClean="0">
                <a:solidFill>
                  <a:schemeClr val="bg1"/>
                </a:solidFill>
              </a:rPr>
              <a:t>Updating or releasing Mobile Apps</a:t>
            </a:r>
            <a:endParaRPr lang="en-US" sz="1600" b="1" dirty="0">
              <a:solidFill>
                <a:schemeClr val="bg1"/>
              </a:solidFill>
            </a:endParaRPr>
          </a:p>
        </p:txBody>
      </p:sp>
      <p:sp>
        <p:nvSpPr>
          <p:cNvPr id="26" name="Oval 13"/>
          <p:cNvSpPr>
            <a:spLocks noChangeArrowheads="1"/>
          </p:cNvSpPr>
          <p:nvPr/>
        </p:nvSpPr>
        <p:spPr bwMode="invGray">
          <a:xfrm>
            <a:off x="912812" y="4419600"/>
            <a:ext cx="2209801" cy="228600"/>
          </a:xfrm>
          <a:prstGeom prst="ellipse">
            <a:avLst/>
          </a:prstGeom>
          <a:gradFill rotWithShape="1">
            <a:gsLst>
              <a:gs pos="0">
                <a:srgbClr val="323232">
                  <a:alpha val="75998"/>
                </a:srgbClr>
              </a:gs>
              <a:gs pos="100000">
                <a:srgbClr val="323232">
                  <a:alpha val="0"/>
                </a:srgbClr>
              </a:gs>
            </a:gsLst>
            <a:path path="shape">
              <a:fillToRect l="50000" t="50000" r="50000" b="50000"/>
            </a:path>
          </a:gradFill>
          <a:ln w="9525">
            <a:noFill/>
            <a:round/>
            <a:headEnd/>
            <a:tailEnd/>
          </a:ln>
        </p:spPr>
        <p:txBody>
          <a:bodyPr lIns="0" tIns="0" rIns="0" bIns="0"/>
          <a:lstStyle/>
          <a:p>
            <a:endParaRPr lang="en-US" sz="900" dirty="0"/>
          </a:p>
        </p:txBody>
      </p:sp>
      <p:sp>
        <p:nvSpPr>
          <p:cNvPr id="27" name="Oval 13"/>
          <p:cNvSpPr>
            <a:spLocks noChangeArrowheads="1"/>
          </p:cNvSpPr>
          <p:nvPr/>
        </p:nvSpPr>
        <p:spPr bwMode="invGray">
          <a:xfrm>
            <a:off x="8913812" y="4419600"/>
            <a:ext cx="2209801" cy="228600"/>
          </a:xfrm>
          <a:prstGeom prst="ellipse">
            <a:avLst/>
          </a:prstGeom>
          <a:gradFill rotWithShape="1">
            <a:gsLst>
              <a:gs pos="0">
                <a:srgbClr val="323232">
                  <a:alpha val="75998"/>
                </a:srgbClr>
              </a:gs>
              <a:gs pos="100000">
                <a:srgbClr val="323232">
                  <a:alpha val="0"/>
                </a:srgbClr>
              </a:gs>
            </a:gsLst>
            <a:path path="shape">
              <a:fillToRect l="50000" t="50000" r="50000" b="50000"/>
            </a:path>
          </a:gradFill>
          <a:ln w="9525">
            <a:noFill/>
            <a:round/>
            <a:headEnd/>
            <a:tailEnd/>
          </a:ln>
        </p:spPr>
        <p:txBody>
          <a:bodyPr lIns="0" tIns="0" rIns="0" bIns="0"/>
          <a:lstStyle/>
          <a:p>
            <a:endParaRPr lang="en-US" sz="900" dirty="0"/>
          </a:p>
        </p:txBody>
      </p:sp>
    </p:spTree>
    <p:extLst>
      <p:ext uri="{BB962C8B-B14F-4D97-AF65-F5344CB8AC3E}">
        <p14:creationId xmlns:p14="http://schemas.microsoft.com/office/powerpoint/2010/main" val="2789829525"/>
      </p:ext>
    </p:extLst>
  </p:cSld>
  <p:clrMapOvr>
    <a:masterClrMapping/>
  </p:clrMapOvr>
  <p:transition spd="med"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2000"/>
                                        <p:tgtEl>
                                          <p:spTgt spid="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2000"/>
                            </p:stCondLst>
                            <p:childTnLst>
                              <p:par>
                                <p:cTn id="12" presetID="21" presetClass="entr" presetSubtype="1"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heel(1)">
                                      <p:cBhvr>
                                        <p:cTn id="14" dur="2000"/>
                                        <p:tgtEl>
                                          <p:spTgt spid="22"/>
                                        </p:tgtEl>
                                      </p:cBhvr>
                                    </p:animEffect>
                                  </p:childTnLst>
                                </p:cTn>
                              </p:par>
                            </p:childTnLst>
                          </p:cTn>
                        </p:par>
                        <p:par>
                          <p:cTn id="15" fill="hold">
                            <p:stCondLst>
                              <p:cond delay="4000"/>
                            </p:stCondLst>
                            <p:childTnLst>
                              <p:par>
                                <p:cTn id="16" presetID="21" presetClass="entr" presetSubtype="1"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heel(1)">
                                      <p:cBhvr>
                                        <p:cTn id="18" dur="1000"/>
                                        <p:tgtEl>
                                          <p:spTgt spid="31"/>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1" grpId="0" animBg="1"/>
      <p:bldP spid="75" grpId="0"/>
      <p:bldP spid="87" grpId="0"/>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1955" y="2181946"/>
            <a:ext cx="704186" cy="1925276"/>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grpSp>
        <p:nvGrpSpPr>
          <p:cNvPr id="70" name="Group 135"/>
          <p:cNvGrpSpPr/>
          <p:nvPr/>
        </p:nvGrpSpPr>
        <p:grpSpPr>
          <a:xfrm>
            <a:off x="3756095" y="3126819"/>
            <a:ext cx="649339" cy="1922893"/>
            <a:chOff x="7978749" y="1647645"/>
            <a:chExt cx="710857" cy="2104517"/>
          </a:xfrm>
        </p:grpSpPr>
        <p:sp>
          <p:nvSpPr>
            <p:cNvPr id="71" name="Freeform 55"/>
            <p:cNvSpPr>
              <a:spLocks/>
            </p:cNvSpPr>
            <p:nvPr/>
          </p:nvSpPr>
          <p:spPr bwMode="auto">
            <a:xfrm>
              <a:off x="8057504" y="1990679"/>
              <a:ext cx="158134" cy="696978"/>
            </a:xfrm>
            <a:custGeom>
              <a:avLst/>
              <a:gdLst>
                <a:gd name="T0" fmla="*/ 172 w 401"/>
                <a:gd name="T1" fmla="*/ 1760 h 1760"/>
                <a:gd name="T2" fmla="*/ 29 w 401"/>
                <a:gd name="T3" fmla="*/ 954 h 1760"/>
                <a:gd name="T4" fmla="*/ 57 w 401"/>
                <a:gd name="T5" fmla="*/ 48 h 1760"/>
                <a:gd name="T6" fmla="*/ 262 w 401"/>
                <a:gd name="T7" fmla="*/ 29 h 1760"/>
                <a:gd name="T8" fmla="*/ 386 w 401"/>
                <a:gd name="T9" fmla="*/ 201 h 1760"/>
                <a:gd name="T10" fmla="*/ 396 w 401"/>
                <a:gd name="T11" fmla="*/ 944 h 1760"/>
                <a:gd name="T12" fmla="*/ 353 w 401"/>
                <a:gd name="T13" fmla="*/ 1717 h 1760"/>
                <a:gd name="T14" fmla="*/ 248 w 401"/>
                <a:gd name="T15" fmla="*/ 1688 h 1760"/>
                <a:gd name="T16" fmla="*/ 172 w 401"/>
                <a:gd name="T17" fmla="*/ 1760 h 1760"/>
                <a:gd name="connsiteX0" fmla="*/ 4869 w 10580"/>
                <a:gd name="connsiteY0" fmla="*/ 10867 h 10867"/>
                <a:gd name="connsiteX1" fmla="*/ 723 w 10580"/>
                <a:gd name="connsiteY1" fmla="*/ 7872 h 10867"/>
                <a:gd name="connsiteX2" fmla="*/ 2001 w 10580"/>
                <a:gd name="connsiteY2" fmla="*/ 1140 h 10867"/>
                <a:gd name="connsiteX3" fmla="*/ 7114 w 10580"/>
                <a:gd name="connsiteY3" fmla="*/ 1032 h 10867"/>
                <a:gd name="connsiteX4" fmla="*/ 10206 w 10580"/>
                <a:gd name="connsiteY4" fmla="*/ 2009 h 10867"/>
                <a:gd name="connsiteX5" fmla="*/ 10455 w 10580"/>
                <a:gd name="connsiteY5" fmla="*/ 6231 h 10867"/>
                <a:gd name="connsiteX6" fmla="*/ 9383 w 10580"/>
                <a:gd name="connsiteY6" fmla="*/ 10623 h 10867"/>
                <a:gd name="connsiteX7" fmla="*/ 6765 w 10580"/>
                <a:gd name="connsiteY7" fmla="*/ 10458 h 10867"/>
                <a:gd name="connsiteX8" fmla="*/ 4869 w 10580"/>
                <a:gd name="connsiteY8" fmla="*/ 10867 h 10867"/>
                <a:gd name="connsiteX0" fmla="*/ 4869 w 10580"/>
                <a:gd name="connsiteY0" fmla="*/ 10867 h 10867"/>
                <a:gd name="connsiteX1" fmla="*/ 723 w 10580"/>
                <a:gd name="connsiteY1" fmla="*/ 7872 h 10867"/>
                <a:gd name="connsiteX2" fmla="*/ 2001 w 10580"/>
                <a:gd name="connsiteY2" fmla="*/ 1140 h 10867"/>
                <a:gd name="connsiteX3" fmla="*/ 7114 w 10580"/>
                <a:gd name="connsiteY3" fmla="*/ 1032 h 10867"/>
                <a:gd name="connsiteX4" fmla="*/ 10206 w 10580"/>
                <a:gd name="connsiteY4" fmla="*/ 2009 h 10867"/>
                <a:gd name="connsiteX5" fmla="*/ 10455 w 10580"/>
                <a:gd name="connsiteY5" fmla="*/ 6231 h 10867"/>
                <a:gd name="connsiteX6" fmla="*/ 9383 w 10580"/>
                <a:gd name="connsiteY6" fmla="*/ 10623 h 10867"/>
                <a:gd name="connsiteX7" fmla="*/ 6765 w 10580"/>
                <a:gd name="connsiteY7" fmla="*/ 10458 h 10867"/>
                <a:gd name="connsiteX8" fmla="*/ 4579 w 10580"/>
                <a:gd name="connsiteY8" fmla="*/ 10008 h 10867"/>
                <a:gd name="connsiteX0" fmla="*/ 4869 w 10580"/>
                <a:gd name="connsiteY0" fmla="*/ 10867 h 10867"/>
                <a:gd name="connsiteX1" fmla="*/ 2816 w 10580"/>
                <a:gd name="connsiteY1" fmla="*/ 9884 h 10867"/>
                <a:gd name="connsiteX2" fmla="*/ 723 w 10580"/>
                <a:gd name="connsiteY2" fmla="*/ 7872 h 10867"/>
                <a:gd name="connsiteX3" fmla="*/ 2001 w 10580"/>
                <a:gd name="connsiteY3" fmla="*/ 1140 h 10867"/>
                <a:gd name="connsiteX4" fmla="*/ 7114 w 10580"/>
                <a:gd name="connsiteY4" fmla="*/ 1032 h 10867"/>
                <a:gd name="connsiteX5" fmla="*/ 10206 w 10580"/>
                <a:gd name="connsiteY5" fmla="*/ 2009 h 10867"/>
                <a:gd name="connsiteX6" fmla="*/ 10455 w 10580"/>
                <a:gd name="connsiteY6" fmla="*/ 6231 h 10867"/>
                <a:gd name="connsiteX7" fmla="*/ 9383 w 10580"/>
                <a:gd name="connsiteY7" fmla="*/ 10623 h 10867"/>
                <a:gd name="connsiteX8" fmla="*/ 6765 w 10580"/>
                <a:gd name="connsiteY8" fmla="*/ 10458 h 10867"/>
                <a:gd name="connsiteX9" fmla="*/ 4579 w 10580"/>
                <a:gd name="connsiteY9" fmla="*/ 10008 h 10867"/>
                <a:gd name="connsiteX0" fmla="*/ 4869 w 10580"/>
                <a:gd name="connsiteY0" fmla="*/ 10867 h 10867"/>
                <a:gd name="connsiteX1" fmla="*/ 4663 w 10580"/>
                <a:gd name="connsiteY1" fmla="*/ 10054 h 10867"/>
                <a:gd name="connsiteX2" fmla="*/ 2816 w 10580"/>
                <a:gd name="connsiteY2" fmla="*/ 9884 h 10867"/>
                <a:gd name="connsiteX3" fmla="*/ 723 w 10580"/>
                <a:gd name="connsiteY3" fmla="*/ 7872 h 10867"/>
                <a:gd name="connsiteX4" fmla="*/ 2001 w 10580"/>
                <a:gd name="connsiteY4" fmla="*/ 1140 h 10867"/>
                <a:gd name="connsiteX5" fmla="*/ 7114 w 10580"/>
                <a:gd name="connsiteY5" fmla="*/ 1032 h 10867"/>
                <a:gd name="connsiteX6" fmla="*/ 10206 w 10580"/>
                <a:gd name="connsiteY6" fmla="*/ 2009 h 10867"/>
                <a:gd name="connsiteX7" fmla="*/ 10455 w 10580"/>
                <a:gd name="connsiteY7" fmla="*/ 6231 h 10867"/>
                <a:gd name="connsiteX8" fmla="*/ 9383 w 10580"/>
                <a:gd name="connsiteY8" fmla="*/ 10623 h 10867"/>
                <a:gd name="connsiteX9" fmla="*/ 6765 w 10580"/>
                <a:gd name="connsiteY9" fmla="*/ 10458 h 10867"/>
                <a:gd name="connsiteX10" fmla="*/ 4579 w 10580"/>
                <a:gd name="connsiteY10" fmla="*/ 10008 h 10867"/>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4579 w 10580"/>
                <a:gd name="connsiteY10" fmla="*/ 10008 h 10623"/>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5854 w 10580"/>
                <a:gd name="connsiteY10" fmla="*/ 10226 h 10623"/>
                <a:gd name="connsiteX0" fmla="*/ 4550 w 10580"/>
                <a:gd name="connsiteY0" fmla="*/ 10032 h 10623"/>
                <a:gd name="connsiteX1" fmla="*/ 4663 w 10580"/>
                <a:gd name="connsiteY1" fmla="*/ 10054 h 10623"/>
                <a:gd name="connsiteX2" fmla="*/ 2816 w 10580"/>
                <a:gd name="connsiteY2" fmla="*/ 9884 h 10623"/>
                <a:gd name="connsiteX3" fmla="*/ 723 w 10580"/>
                <a:gd name="connsiteY3" fmla="*/ 7872 h 10623"/>
                <a:gd name="connsiteX4" fmla="*/ 2001 w 10580"/>
                <a:gd name="connsiteY4" fmla="*/ 1140 h 10623"/>
                <a:gd name="connsiteX5" fmla="*/ 7114 w 10580"/>
                <a:gd name="connsiteY5" fmla="*/ 1032 h 10623"/>
                <a:gd name="connsiteX6" fmla="*/ 10206 w 10580"/>
                <a:gd name="connsiteY6" fmla="*/ 2009 h 10623"/>
                <a:gd name="connsiteX7" fmla="*/ 10455 w 10580"/>
                <a:gd name="connsiteY7" fmla="*/ 6231 h 10623"/>
                <a:gd name="connsiteX8" fmla="*/ 9383 w 10580"/>
                <a:gd name="connsiteY8" fmla="*/ 10623 h 10623"/>
                <a:gd name="connsiteX9" fmla="*/ 6765 w 10580"/>
                <a:gd name="connsiteY9" fmla="*/ 10458 h 10623"/>
                <a:gd name="connsiteX10" fmla="*/ 5535 w 10580"/>
                <a:gd name="connsiteY10" fmla="*/ 10335 h 1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80" h="10623">
                  <a:moveTo>
                    <a:pt x="4550" y="10032"/>
                  </a:moveTo>
                  <a:cubicBezTo>
                    <a:pt x="4516" y="10030"/>
                    <a:pt x="4952" y="10079"/>
                    <a:pt x="4663" y="10054"/>
                  </a:cubicBezTo>
                  <a:cubicBezTo>
                    <a:pt x="4374" y="10029"/>
                    <a:pt x="3473" y="10248"/>
                    <a:pt x="2816" y="9884"/>
                  </a:cubicBezTo>
                  <a:cubicBezTo>
                    <a:pt x="2159" y="9520"/>
                    <a:pt x="1100" y="9472"/>
                    <a:pt x="723" y="7872"/>
                  </a:cubicBezTo>
                  <a:cubicBezTo>
                    <a:pt x="0" y="6543"/>
                    <a:pt x="936" y="2280"/>
                    <a:pt x="2001" y="1140"/>
                  </a:cubicBezTo>
                  <a:cubicBezTo>
                    <a:pt x="3066" y="0"/>
                    <a:pt x="5817" y="867"/>
                    <a:pt x="7114" y="1032"/>
                  </a:cubicBezTo>
                  <a:cubicBezTo>
                    <a:pt x="8435" y="1191"/>
                    <a:pt x="10206" y="2009"/>
                    <a:pt x="10206" y="2009"/>
                  </a:cubicBezTo>
                  <a:cubicBezTo>
                    <a:pt x="10206" y="2009"/>
                    <a:pt x="10331" y="5418"/>
                    <a:pt x="10455" y="6231"/>
                  </a:cubicBezTo>
                  <a:cubicBezTo>
                    <a:pt x="10580" y="7072"/>
                    <a:pt x="9383" y="10623"/>
                    <a:pt x="9383" y="10623"/>
                  </a:cubicBezTo>
                  <a:cubicBezTo>
                    <a:pt x="9383" y="10623"/>
                    <a:pt x="8186" y="10515"/>
                    <a:pt x="6765" y="10458"/>
                  </a:cubicBezTo>
                  <a:cubicBezTo>
                    <a:pt x="5343" y="10378"/>
                    <a:pt x="5535" y="10335"/>
                    <a:pt x="5535" y="1033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56"/>
            <p:cNvSpPr>
              <a:spLocks/>
            </p:cNvSpPr>
            <p:nvPr/>
          </p:nvSpPr>
          <p:spPr bwMode="auto">
            <a:xfrm>
              <a:off x="8518833" y="1996294"/>
              <a:ext cx="170773" cy="653104"/>
            </a:xfrm>
            <a:custGeom>
              <a:avLst/>
              <a:gdLst>
                <a:gd name="T0" fmla="*/ 70 w 458"/>
                <a:gd name="T1" fmla="*/ 238 h 1752"/>
                <a:gd name="T2" fmla="*/ 33 w 458"/>
                <a:gd name="T3" fmla="*/ 778 h 1752"/>
                <a:gd name="T4" fmla="*/ 99 w 458"/>
                <a:gd name="T5" fmla="*/ 1093 h 1752"/>
                <a:gd name="T6" fmla="*/ 0 w 458"/>
                <a:gd name="T7" fmla="*/ 1604 h 1752"/>
                <a:gd name="T8" fmla="*/ 141 w 458"/>
                <a:gd name="T9" fmla="*/ 1618 h 1752"/>
                <a:gd name="T10" fmla="*/ 231 w 458"/>
                <a:gd name="T11" fmla="*/ 1752 h 1752"/>
                <a:gd name="T12" fmla="*/ 429 w 458"/>
                <a:gd name="T13" fmla="*/ 1203 h 1752"/>
                <a:gd name="T14" fmla="*/ 363 w 458"/>
                <a:gd name="T15" fmla="*/ 649 h 1752"/>
                <a:gd name="T16" fmla="*/ 174 w 458"/>
                <a:gd name="T17" fmla="*/ 0 h 1752"/>
                <a:gd name="T18" fmla="*/ 70 w 458"/>
                <a:gd name="T19" fmla="*/ 238 h 1752"/>
                <a:gd name="T20" fmla="*/ 70 w 458"/>
                <a:gd name="T21" fmla="*/ 238 h 1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8" h="1752">
                  <a:moveTo>
                    <a:pt x="70" y="238"/>
                  </a:moveTo>
                  <a:cubicBezTo>
                    <a:pt x="37" y="382"/>
                    <a:pt x="19" y="725"/>
                    <a:pt x="33" y="778"/>
                  </a:cubicBezTo>
                  <a:cubicBezTo>
                    <a:pt x="47" y="835"/>
                    <a:pt x="99" y="1093"/>
                    <a:pt x="99" y="1093"/>
                  </a:cubicBezTo>
                  <a:cubicBezTo>
                    <a:pt x="0" y="1604"/>
                    <a:pt x="0" y="1604"/>
                    <a:pt x="0" y="1604"/>
                  </a:cubicBezTo>
                  <a:cubicBezTo>
                    <a:pt x="0" y="1604"/>
                    <a:pt x="85" y="1599"/>
                    <a:pt x="141" y="1618"/>
                  </a:cubicBezTo>
                  <a:cubicBezTo>
                    <a:pt x="222" y="1651"/>
                    <a:pt x="231" y="1752"/>
                    <a:pt x="231" y="1752"/>
                  </a:cubicBezTo>
                  <a:cubicBezTo>
                    <a:pt x="231" y="1752"/>
                    <a:pt x="396" y="1298"/>
                    <a:pt x="429" y="1203"/>
                  </a:cubicBezTo>
                  <a:cubicBezTo>
                    <a:pt x="458" y="1107"/>
                    <a:pt x="396" y="835"/>
                    <a:pt x="363" y="649"/>
                  </a:cubicBezTo>
                  <a:cubicBezTo>
                    <a:pt x="330" y="458"/>
                    <a:pt x="174" y="0"/>
                    <a:pt x="174" y="0"/>
                  </a:cubicBezTo>
                  <a:cubicBezTo>
                    <a:pt x="70" y="238"/>
                    <a:pt x="70" y="238"/>
                    <a:pt x="70" y="238"/>
                  </a:cubicBezTo>
                  <a:cubicBezTo>
                    <a:pt x="70" y="238"/>
                    <a:pt x="70" y="238"/>
                    <a:pt x="70" y="23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57"/>
            <p:cNvSpPr>
              <a:spLocks/>
            </p:cNvSpPr>
            <p:nvPr/>
          </p:nvSpPr>
          <p:spPr bwMode="auto">
            <a:xfrm>
              <a:off x="8319335" y="2580898"/>
              <a:ext cx="247479" cy="1011696"/>
            </a:xfrm>
            <a:custGeom>
              <a:avLst/>
              <a:gdLst>
                <a:gd name="T0" fmla="*/ 0 w 664"/>
                <a:gd name="T1" fmla="*/ 0 h 2714"/>
                <a:gd name="T2" fmla="*/ 158 w 664"/>
                <a:gd name="T3" fmla="*/ 1700 h 2714"/>
                <a:gd name="T4" fmla="*/ 72 w 664"/>
                <a:gd name="T5" fmla="*/ 2614 h 2714"/>
                <a:gd name="T6" fmla="*/ 268 w 664"/>
                <a:gd name="T7" fmla="*/ 2695 h 2714"/>
                <a:gd name="T8" fmla="*/ 473 w 664"/>
                <a:gd name="T9" fmla="*/ 2676 h 2714"/>
                <a:gd name="T10" fmla="*/ 631 w 664"/>
                <a:gd name="T11" fmla="*/ 747 h 2714"/>
                <a:gd name="T12" fmla="*/ 664 w 664"/>
                <a:gd name="T13" fmla="*/ 134 h 2714"/>
                <a:gd name="T14" fmla="*/ 0 w 664"/>
                <a:gd name="T15" fmla="*/ 0 h 2714"/>
                <a:gd name="T16" fmla="*/ 0 w 664"/>
                <a:gd name="T17" fmla="*/ 0 h 2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4" h="2714">
                  <a:moveTo>
                    <a:pt x="0" y="0"/>
                  </a:moveTo>
                  <a:cubicBezTo>
                    <a:pt x="0" y="0"/>
                    <a:pt x="148" y="1087"/>
                    <a:pt x="158" y="1700"/>
                  </a:cubicBezTo>
                  <a:cubicBezTo>
                    <a:pt x="163" y="2202"/>
                    <a:pt x="72" y="2614"/>
                    <a:pt x="72" y="2614"/>
                  </a:cubicBezTo>
                  <a:cubicBezTo>
                    <a:pt x="72" y="2614"/>
                    <a:pt x="182" y="2676"/>
                    <a:pt x="268" y="2695"/>
                  </a:cubicBezTo>
                  <a:cubicBezTo>
                    <a:pt x="359" y="2714"/>
                    <a:pt x="473" y="2676"/>
                    <a:pt x="473" y="2676"/>
                  </a:cubicBezTo>
                  <a:cubicBezTo>
                    <a:pt x="473" y="2676"/>
                    <a:pt x="621" y="891"/>
                    <a:pt x="631" y="747"/>
                  </a:cubicBezTo>
                  <a:cubicBezTo>
                    <a:pt x="641" y="603"/>
                    <a:pt x="664" y="134"/>
                    <a:pt x="664" y="134"/>
                  </a:cubicBezTo>
                  <a:cubicBezTo>
                    <a:pt x="0" y="0"/>
                    <a:pt x="0" y="0"/>
                    <a:pt x="0" y="0"/>
                  </a:cubicBezTo>
                  <a:cubicBezTo>
                    <a:pt x="0" y="0"/>
                    <a:pt x="0" y="0"/>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58"/>
            <p:cNvSpPr>
              <a:spLocks/>
            </p:cNvSpPr>
            <p:nvPr/>
          </p:nvSpPr>
          <p:spPr bwMode="auto">
            <a:xfrm>
              <a:off x="8111786" y="2572691"/>
              <a:ext cx="324185" cy="1028584"/>
            </a:xfrm>
            <a:custGeom>
              <a:avLst/>
              <a:gdLst>
                <a:gd name="T0" fmla="*/ 86 w 870"/>
                <a:gd name="T1" fmla="*/ 377 h 2759"/>
                <a:gd name="T2" fmla="*/ 19 w 870"/>
                <a:gd name="T3" fmla="*/ 1013 h 2759"/>
                <a:gd name="T4" fmla="*/ 67 w 870"/>
                <a:gd name="T5" fmla="*/ 2109 h 2759"/>
                <a:gd name="T6" fmla="*/ 120 w 870"/>
                <a:gd name="T7" fmla="*/ 2668 h 2759"/>
                <a:gd name="T8" fmla="*/ 273 w 870"/>
                <a:gd name="T9" fmla="*/ 2740 h 2759"/>
                <a:gd name="T10" fmla="*/ 483 w 870"/>
                <a:gd name="T11" fmla="*/ 2721 h 2759"/>
                <a:gd name="T12" fmla="*/ 459 w 870"/>
                <a:gd name="T13" fmla="*/ 1602 h 2759"/>
                <a:gd name="T14" fmla="*/ 669 w 870"/>
                <a:gd name="T15" fmla="*/ 597 h 2759"/>
                <a:gd name="T16" fmla="*/ 669 w 870"/>
                <a:gd name="T17" fmla="*/ 253 h 2759"/>
                <a:gd name="T18" fmla="*/ 86 w 870"/>
                <a:gd name="T19" fmla="*/ 377 h 2759"/>
                <a:gd name="T20" fmla="*/ 86 w 870"/>
                <a:gd name="T21" fmla="*/ 377 h 2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0" h="2759">
                  <a:moveTo>
                    <a:pt x="86" y="377"/>
                  </a:moveTo>
                  <a:cubicBezTo>
                    <a:pt x="86" y="377"/>
                    <a:pt x="33" y="770"/>
                    <a:pt x="19" y="1013"/>
                  </a:cubicBezTo>
                  <a:cubicBezTo>
                    <a:pt x="0" y="1253"/>
                    <a:pt x="33" y="1922"/>
                    <a:pt x="67" y="2109"/>
                  </a:cubicBezTo>
                  <a:cubicBezTo>
                    <a:pt x="100" y="2295"/>
                    <a:pt x="120" y="2668"/>
                    <a:pt x="120" y="2668"/>
                  </a:cubicBezTo>
                  <a:cubicBezTo>
                    <a:pt x="120" y="2668"/>
                    <a:pt x="210" y="2721"/>
                    <a:pt x="273" y="2740"/>
                  </a:cubicBezTo>
                  <a:cubicBezTo>
                    <a:pt x="335" y="2759"/>
                    <a:pt x="483" y="2721"/>
                    <a:pt x="483" y="2721"/>
                  </a:cubicBezTo>
                  <a:cubicBezTo>
                    <a:pt x="483" y="2721"/>
                    <a:pt x="440" y="1755"/>
                    <a:pt x="459" y="1602"/>
                  </a:cubicBezTo>
                  <a:cubicBezTo>
                    <a:pt x="473" y="1453"/>
                    <a:pt x="488" y="1152"/>
                    <a:pt x="669" y="597"/>
                  </a:cubicBezTo>
                  <a:cubicBezTo>
                    <a:pt x="870" y="0"/>
                    <a:pt x="669" y="253"/>
                    <a:pt x="669" y="253"/>
                  </a:cubicBezTo>
                  <a:cubicBezTo>
                    <a:pt x="86" y="377"/>
                    <a:pt x="86" y="377"/>
                    <a:pt x="86" y="377"/>
                  </a:cubicBezTo>
                  <a:cubicBezTo>
                    <a:pt x="86" y="377"/>
                    <a:pt x="86" y="377"/>
                    <a:pt x="86" y="37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59"/>
            <p:cNvSpPr>
              <a:spLocks/>
            </p:cNvSpPr>
            <p:nvPr/>
          </p:nvSpPr>
          <p:spPr bwMode="auto">
            <a:xfrm>
              <a:off x="8313810" y="3551717"/>
              <a:ext cx="144888" cy="200445"/>
            </a:xfrm>
            <a:custGeom>
              <a:avLst/>
              <a:gdLst>
                <a:gd name="T0" fmla="*/ 123 w 389"/>
                <a:gd name="T1" fmla="*/ 0 h 538"/>
                <a:gd name="T2" fmla="*/ 95 w 389"/>
                <a:gd name="T3" fmla="*/ 153 h 538"/>
                <a:gd name="T4" fmla="*/ 71 w 389"/>
                <a:gd name="T5" fmla="*/ 278 h 538"/>
                <a:gd name="T6" fmla="*/ 38 w 389"/>
                <a:gd name="T7" fmla="*/ 427 h 538"/>
                <a:gd name="T8" fmla="*/ 266 w 389"/>
                <a:gd name="T9" fmla="*/ 490 h 538"/>
                <a:gd name="T10" fmla="*/ 375 w 389"/>
                <a:gd name="T11" fmla="*/ 355 h 538"/>
                <a:gd name="T12" fmla="*/ 361 w 389"/>
                <a:gd name="T13" fmla="*/ 24 h 538"/>
                <a:gd name="T14" fmla="*/ 123 w 389"/>
                <a:gd name="T15" fmla="*/ 0 h 538"/>
                <a:gd name="T16" fmla="*/ 123 w 389"/>
                <a:gd name="T1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538">
                  <a:moveTo>
                    <a:pt x="123" y="0"/>
                  </a:moveTo>
                  <a:cubicBezTo>
                    <a:pt x="123" y="0"/>
                    <a:pt x="104" y="100"/>
                    <a:pt x="95" y="153"/>
                  </a:cubicBezTo>
                  <a:cubicBezTo>
                    <a:pt x="85" y="201"/>
                    <a:pt x="90" y="235"/>
                    <a:pt x="71" y="278"/>
                  </a:cubicBezTo>
                  <a:cubicBezTo>
                    <a:pt x="47" y="317"/>
                    <a:pt x="0" y="370"/>
                    <a:pt x="38" y="427"/>
                  </a:cubicBezTo>
                  <a:cubicBezTo>
                    <a:pt x="76" y="485"/>
                    <a:pt x="176" y="538"/>
                    <a:pt x="266" y="490"/>
                  </a:cubicBezTo>
                  <a:cubicBezTo>
                    <a:pt x="351" y="442"/>
                    <a:pt x="366" y="432"/>
                    <a:pt x="375" y="355"/>
                  </a:cubicBezTo>
                  <a:cubicBezTo>
                    <a:pt x="389" y="278"/>
                    <a:pt x="361" y="24"/>
                    <a:pt x="361" y="24"/>
                  </a:cubicBezTo>
                  <a:cubicBezTo>
                    <a:pt x="123" y="0"/>
                    <a:pt x="123" y="0"/>
                    <a:pt x="123" y="0"/>
                  </a:cubicBezTo>
                  <a:cubicBezTo>
                    <a:pt x="123" y="0"/>
                    <a:pt x="123" y="0"/>
                    <a:pt x="123"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0"/>
            <p:cNvSpPr>
              <a:spLocks/>
            </p:cNvSpPr>
            <p:nvPr/>
          </p:nvSpPr>
          <p:spPr bwMode="auto">
            <a:xfrm>
              <a:off x="8054652" y="3567342"/>
              <a:ext cx="243375" cy="169194"/>
            </a:xfrm>
            <a:custGeom>
              <a:avLst/>
              <a:gdLst>
                <a:gd name="T0" fmla="*/ 324 w 653"/>
                <a:gd name="T1" fmla="*/ 0 h 454"/>
                <a:gd name="T2" fmla="*/ 267 w 653"/>
                <a:gd name="T3" fmla="*/ 119 h 454"/>
                <a:gd name="T4" fmla="*/ 91 w 653"/>
                <a:gd name="T5" fmla="*/ 277 h 454"/>
                <a:gd name="T6" fmla="*/ 10 w 653"/>
                <a:gd name="T7" fmla="*/ 382 h 454"/>
                <a:gd name="T8" fmla="*/ 186 w 653"/>
                <a:gd name="T9" fmla="*/ 439 h 454"/>
                <a:gd name="T10" fmla="*/ 396 w 653"/>
                <a:gd name="T11" fmla="*/ 363 h 454"/>
                <a:gd name="T12" fmla="*/ 505 w 653"/>
                <a:gd name="T13" fmla="*/ 301 h 454"/>
                <a:gd name="T14" fmla="*/ 543 w 653"/>
                <a:gd name="T15" fmla="*/ 301 h 454"/>
                <a:gd name="T16" fmla="*/ 548 w 653"/>
                <a:gd name="T17" fmla="*/ 315 h 454"/>
                <a:gd name="T18" fmla="*/ 634 w 653"/>
                <a:gd name="T19" fmla="*/ 301 h 454"/>
                <a:gd name="T20" fmla="*/ 648 w 653"/>
                <a:gd name="T21" fmla="*/ 167 h 454"/>
                <a:gd name="T22" fmla="*/ 610 w 653"/>
                <a:gd name="T23" fmla="*/ 9 h 454"/>
                <a:gd name="T24" fmla="*/ 324 w 653"/>
                <a:gd name="T25" fmla="*/ 0 h 454"/>
                <a:gd name="T26" fmla="*/ 324 w 653"/>
                <a:gd name="T2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3" h="454">
                  <a:moveTo>
                    <a:pt x="324" y="0"/>
                  </a:moveTo>
                  <a:cubicBezTo>
                    <a:pt x="324" y="0"/>
                    <a:pt x="334" y="43"/>
                    <a:pt x="267" y="119"/>
                  </a:cubicBezTo>
                  <a:cubicBezTo>
                    <a:pt x="200" y="196"/>
                    <a:pt x="124" y="253"/>
                    <a:pt x="91" y="277"/>
                  </a:cubicBezTo>
                  <a:cubicBezTo>
                    <a:pt x="53" y="301"/>
                    <a:pt x="0" y="349"/>
                    <a:pt x="10" y="382"/>
                  </a:cubicBezTo>
                  <a:cubicBezTo>
                    <a:pt x="24" y="411"/>
                    <a:pt x="62" y="454"/>
                    <a:pt x="186" y="439"/>
                  </a:cubicBezTo>
                  <a:cubicBezTo>
                    <a:pt x="310" y="425"/>
                    <a:pt x="305" y="411"/>
                    <a:pt x="396" y="363"/>
                  </a:cubicBezTo>
                  <a:cubicBezTo>
                    <a:pt x="486" y="310"/>
                    <a:pt x="486" y="305"/>
                    <a:pt x="505" y="301"/>
                  </a:cubicBezTo>
                  <a:cubicBezTo>
                    <a:pt x="524" y="301"/>
                    <a:pt x="543" y="301"/>
                    <a:pt x="543" y="301"/>
                  </a:cubicBezTo>
                  <a:cubicBezTo>
                    <a:pt x="548" y="315"/>
                    <a:pt x="548" y="315"/>
                    <a:pt x="548" y="315"/>
                  </a:cubicBezTo>
                  <a:cubicBezTo>
                    <a:pt x="634" y="301"/>
                    <a:pt x="634" y="301"/>
                    <a:pt x="634" y="301"/>
                  </a:cubicBezTo>
                  <a:cubicBezTo>
                    <a:pt x="634" y="301"/>
                    <a:pt x="653" y="210"/>
                    <a:pt x="648" y="167"/>
                  </a:cubicBezTo>
                  <a:cubicBezTo>
                    <a:pt x="648" y="124"/>
                    <a:pt x="610" y="9"/>
                    <a:pt x="610" y="9"/>
                  </a:cubicBezTo>
                  <a:cubicBezTo>
                    <a:pt x="324" y="0"/>
                    <a:pt x="324" y="0"/>
                    <a:pt x="324" y="0"/>
                  </a:cubicBezTo>
                  <a:cubicBezTo>
                    <a:pt x="324" y="0"/>
                    <a:pt x="324" y="0"/>
                    <a:pt x="32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61"/>
            <p:cNvSpPr>
              <a:spLocks/>
            </p:cNvSpPr>
            <p:nvPr/>
          </p:nvSpPr>
          <p:spPr bwMode="auto">
            <a:xfrm>
              <a:off x="8278299" y="2003396"/>
              <a:ext cx="41036" cy="288830"/>
            </a:xfrm>
            <a:custGeom>
              <a:avLst/>
              <a:gdLst>
                <a:gd name="T0" fmla="*/ 27 w 110"/>
                <a:gd name="T1" fmla="*/ 0 h 775"/>
                <a:gd name="T2" fmla="*/ 69 w 110"/>
                <a:gd name="T3" fmla="*/ 5 h 775"/>
                <a:gd name="T4" fmla="*/ 106 w 110"/>
                <a:gd name="T5" fmla="*/ 5 h 775"/>
                <a:gd name="T6" fmla="*/ 87 w 110"/>
                <a:gd name="T7" fmla="*/ 67 h 775"/>
                <a:gd name="T8" fmla="*/ 101 w 110"/>
                <a:gd name="T9" fmla="*/ 526 h 775"/>
                <a:gd name="T10" fmla="*/ 87 w 110"/>
                <a:gd name="T11" fmla="*/ 636 h 775"/>
                <a:gd name="T12" fmla="*/ 55 w 110"/>
                <a:gd name="T13" fmla="*/ 775 h 775"/>
                <a:gd name="T14" fmla="*/ 4 w 110"/>
                <a:gd name="T15" fmla="*/ 617 h 775"/>
                <a:gd name="T16" fmla="*/ 4 w 110"/>
                <a:gd name="T17" fmla="*/ 617 h 775"/>
                <a:gd name="T18" fmla="*/ 50 w 110"/>
                <a:gd name="T19" fmla="*/ 67 h 775"/>
                <a:gd name="T20" fmla="*/ 27 w 110"/>
                <a:gd name="T21"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775">
                  <a:moveTo>
                    <a:pt x="27" y="0"/>
                  </a:moveTo>
                  <a:cubicBezTo>
                    <a:pt x="32" y="0"/>
                    <a:pt x="50" y="5"/>
                    <a:pt x="69" y="5"/>
                  </a:cubicBezTo>
                  <a:cubicBezTo>
                    <a:pt x="87" y="5"/>
                    <a:pt x="101" y="0"/>
                    <a:pt x="106" y="5"/>
                  </a:cubicBezTo>
                  <a:cubicBezTo>
                    <a:pt x="110" y="5"/>
                    <a:pt x="92" y="67"/>
                    <a:pt x="87" y="67"/>
                  </a:cubicBezTo>
                  <a:cubicBezTo>
                    <a:pt x="87" y="67"/>
                    <a:pt x="101" y="239"/>
                    <a:pt x="101" y="526"/>
                  </a:cubicBezTo>
                  <a:cubicBezTo>
                    <a:pt x="101" y="569"/>
                    <a:pt x="87" y="636"/>
                    <a:pt x="87" y="636"/>
                  </a:cubicBezTo>
                  <a:cubicBezTo>
                    <a:pt x="55" y="775"/>
                    <a:pt x="55" y="775"/>
                    <a:pt x="55" y="775"/>
                  </a:cubicBezTo>
                  <a:cubicBezTo>
                    <a:pt x="4" y="617"/>
                    <a:pt x="4" y="617"/>
                    <a:pt x="4" y="617"/>
                  </a:cubicBezTo>
                  <a:cubicBezTo>
                    <a:pt x="4" y="617"/>
                    <a:pt x="0" y="669"/>
                    <a:pt x="4" y="617"/>
                  </a:cubicBezTo>
                  <a:cubicBezTo>
                    <a:pt x="27" y="220"/>
                    <a:pt x="50" y="67"/>
                    <a:pt x="50" y="67"/>
                  </a:cubicBezTo>
                  <a:cubicBezTo>
                    <a:pt x="41" y="62"/>
                    <a:pt x="23" y="5"/>
                    <a:pt x="27"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62"/>
            <p:cNvSpPr>
              <a:spLocks noEditPoints="1"/>
            </p:cNvSpPr>
            <p:nvPr/>
          </p:nvSpPr>
          <p:spPr bwMode="auto">
            <a:xfrm>
              <a:off x="8094583" y="1940737"/>
              <a:ext cx="488014" cy="806674"/>
            </a:xfrm>
            <a:custGeom>
              <a:avLst/>
              <a:gdLst>
                <a:gd name="T0" fmla="*/ 1309 w 1309"/>
                <a:gd name="T1" fmla="*/ 148 h 2164"/>
                <a:gd name="T2" fmla="*/ 867 w 1309"/>
                <a:gd name="T3" fmla="*/ 33 h 2164"/>
                <a:gd name="T4" fmla="*/ 814 w 1309"/>
                <a:gd name="T5" fmla="*/ 0 h 2164"/>
                <a:gd name="T6" fmla="*/ 695 w 1309"/>
                <a:gd name="T7" fmla="*/ 377 h 2164"/>
                <a:gd name="T8" fmla="*/ 538 w 1309"/>
                <a:gd name="T9" fmla="*/ 884 h 2164"/>
                <a:gd name="T10" fmla="*/ 414 w 1309"/>
                <a:gd name="T11" fmla="*/ 430 h 2164"/>
                <a:gd name="T12" fmla="*/ 410 w 1309"/>
                <a:gd name="T13" fmla="*/ 81 h 2164"/>
                <a:gd name="T14" fmla="*/ 333 w 1309"/>
                <a:gd name="T15" fmla="*/ 119 h 2164"/>
                <a:gd name="T16" fmla="*/ 0 w 1309"/>
                <a:gd name="T17" fmla="*/ 282 h 2164"/>
                <a:gd name="T18" fmla="*/ 81 w 1309"/>
                <a:gd name="T19" fmla="*/ 544 h 2164"/>
                <a:gd name="T20" fmla="*/ 162 w 1309"/>
                <a:gd name="T21" fmla="*/ 1543 h 2164"/>
                <a:gd name="T22" fmla="*/ 129 w 1309"/>
                <a:gd name="T23" fmla="*/ 2121 h 2164"/>
                <a:gd name="T24" fmla="*/ 633 w 1309"/>
                <a:gd name="T25" fmla="*/ 2140 h 2164"/>
                <a:gd name="T26" fmla="*/ 1081 w 1309"/>
                <a:gd name="T27" fmla="*/ 2059 h 2164"/>
                <a:gd name="T28" fmla="*/ 1228 w 1309"/>
                <a:gd name="T29" fmla="*/ 1849 h 2164"/>
                <a:gd name="T30" fmla="*/ 1252 w 1309"/>
                <a:gd name="T31" fmla="*/ 1763 h 2164"/>
                <a:gd name="T32" fmla="*/ 1309 w 1309"/>
                <a:gd name="T33" fmla="*/ 148 h 2164"/>
                <a:gd name="T34" fmla="*/ 1309 w 1309"/>
                <a:gd name="T35" fmla="*/ 148 h 2164"/>
                <a:gd name="T36" fmla="*/ 1076 w 1309"/>
                <a:gd name="T37" fmla="*/ 587 h 2164"/>
                <a:gd name="T38" fmla="*/ 943 w 1309"/>
                <a:gd name="T39" fmla="*/ 597 h 2164"/>
                <a:gd name="T40" fmla="*/ 805 w 1309"/>
                <a:gd name="T41" fmla="*/ 616 h 2164"/>
                <a:gd name="T42" fmla="*/ 800 w 1309"/>
                <a:gd name="T43" fmla="*/ 578 h 2164"/>
                <a:gd name="T44" fmla="*/ 943 w 1309"/>
                <a:gd name="T45" fmla="*/ 568 h 2164"/>
                <a:gd name="T46" fmla="*/ 1081 w 1309"/>
                <a:gd name="T47" fmla="*/ 559 h 2164"/>
                <a:gd name="T48" fmla="*/ 1076 w 1309"/>
                <a:gd name="T49" fmla="*/ 587 h 2164"/>
                <a:gd name="T50" fmla="*/ 1076 w 1309"/>
                <a:gd name="T51" fmla="*/ 587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9" h="2164">
                  <a:moveTo>
                    <a:pt x="1309" y="148"/>
                  </a:moveTo>
                  <a:cubicBezTo>
                    <a:pt x="1309" y="148"/>
                    <a:pt x="924" y="57"/>
                    <a:pt x="867" y="33"/>
                  </a:cubicBezTo>
                  <a:cubicBezTo>
                    <a:pt x="843" y="19"/>
                    <a:pt x="814" y="0"/>
                    <a:pt x="814" y="0"/>
                  </a:cubicBezTo>
                  <a:cubicBezTo>
                    <a:pt x="814" y="0"/>
                    <a:pt x="752" y="224"/>
                    <a:pt x="695" y="377"/>
                  </a:cubicBezTo>
                  <a:cubicBezTo>
                    <a:pt x="638" y="525"/>
                    <a:pt x="538" y="884"/>
                    <a:pt x="538" y="884"/>
                  </a:cubicBezTo>
                  <a:cubicBezTo>
                    <a:pt x="538" y="884"/>
                    <a:pt x="438" y="573"/>
                    <a:pt x="414" y="430"/>
                  </a:cubicBezTo>
                  <a:cubicBezTo>
                    <a:pt x="386" y="291"/>
                    <a:pt x="410" y="81"/>
                    <a:pt x="410" y="81"/>
                  </a:cubicBezTo>
                  <a:cubicBezTo>
                    <a:pt x="410" y="81"/>
                    <a:pt x="367" y="100"/>
                    <a:pt x="333" y="119"/>
                  </a:cubicBezTo>
                  <a:cubicBezTo>
                    <a:pt x="300" y="134"/>
                    <a:pt x="0" y="282"/>
                    <a:pt x="0" y="282"/>
                  </a:cubicBezTo>
                  <a:cubicBezTo>
                    <a:pt x="0" y="282"/>
                    <a:pt x="43" y="425"/>
                    <a:pt x="81" y="544"/>
                  </a:cubicBezTo>
                  <a:cubicBezTo>
                    <a:pt x="119" y="659"/>
                    <a:pt x="176" y="1285"/>
                    <a:pt x="162" y="1543"/>
                  </a:cubicBezTo>
                  <a:cubicBezTo>
                    <a:pt x="148" y="1801"/>
                    <a:pt x="129" y="2121"/>
                    <a:pt x="129" y="2121"/>
                  </a:cubicBezTo>
                  <a:cubicBezTo>
                    <a:pt x="129" y="2121"/>
                    <a:pt x="443" y="2164"/>
                    <a:pt x="633" y="2140"/>
                  </a:cubicBezTo>
                  <a:cubicBezTo>
                    <a:pt x="738" y="2126"/>
                    <a:pt x="933" y="2088"/>
                    <a:pt x="1081" y="2059"/>
                  </a:cubicBezTo>
                  <a:cubicBezTo>
                    <a:pt x="1186" y="2035"/>
                    <a:pt x="1228" y="1849"/>
                    <a:pt x="1228" y="1849"/>
                  </a:cubicBezTo>
                  <a:cubicBezTo>
                    <a:pt x="1252" y="1763"/>
                    <a:pt x="1252" y="1763"/>
                    <a:pt x="1252" y="1763"/>
                  </a:cubicBezTo>
                  <a:cubicBezTo>
                    <a:pt x="1309" y="148"/>
                    <a:pt x="1309" y="148"/>
                    <a:pt x="1309" y="148"/>
                  </a:cubicBezTo>
                  <a:cubicBezTo>
                    <a:pt x="1309" y="148"/>
                    <a:pt x="1309" y="148"/>
                    <a:pt x="1309" y="148"/>
                  </a:cubicBezTo>
                  <a:close/>
                  <a:moveTo>
                    <a:pt x="1076" y="587"/>
                  </a:moveTo>
                  <a:cubicBezTo>
                    <a:pt x="1076" y="587"/>
                    <a:pt x="976" y="597"/>
                    <a:pt x="943" y="597"/>
                  </a:cubicBezTo>
                  <a:cubicBezTo>
                    <a:pt x="910" y="602"/>
                    <a:pt x="805" y="616"/>
                    <a:pt x="805" y="616"/>
                  </a:cubicBezTo>
                  <a:cubicBezTo>
                    <a:pt x="800" y="578"/>
                    <a:pt x="800" y="578"/>
                    <a:pt x="800" y="578"/>
                  </a:cubicBezTo>
                  <a:cubicBezTo>
                    <a:pt x="800" y="578"/>
                    <a:pt x="910" y="573"/>
                    <a:pt x="943" y="568"/>
                  </a:cubicBezTo>
                  <a:cubicBezTo>
                    <a:pt x="971" y="568"/>
                    <a:pt x="1081" y="559"/>
                    <a:pt x="1081" y="559"/>
                  </a:cubicBezTo>
                  <a:cubicBezTo>
                    <a:pt x="1076" y="587"/>
                    <a:pt x="1076" y="587"/>
                    <a:pt x="1076" y="587"/>
                  </a:cubicBezTo>
                  <a:cubicBezTo>
                    <a:pt x="1076" y="587"/>
                    <a:pt x="1076" y="587"/>
                    <a:pt x="1076" y="58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3"/>
            <p:cNvSpPr>
              <a:spLocks/>
            </p:cNvSpPr>
            <p:nvPr/>
          </p:nvSpPr>
          <p:spPr bwMode="auto">
            <a:xfrm>
              <a:off x="8557185" y="2597945"/>
              <a:ext cx="7102" cy="7102"/>
            </a:xfrm>
            <a:custGeom>
              <a:avLst/>
              <a:gdLst>
                <a:gd name="T0" fmla="*/ 19 w 19"/>
                <a:gd name="T1" fmla="*/ 10 h 19"/>
                <a:gd name="T2" fmla="*/ 9 w 19"/>
                <a:gd name="T3" fmla="*/ 19 h 19"/>
                <a:gd name="T4" fmla="*/ 0 w 19"/>
                <a:gd name="T5" fmla="*/ 10 h 19"/>
                <a:gd name="T6" fmla="*/ 9 w 19"/>
                <a:gd name="T7" fmla="*/ 0 h 19"/>
                <a:gd name="T8" fmla="*/ 19 w 19"/>
                <a:gd name="T9" fmla="*/ 10 h 19"/>
              </a:gdLst>
              <a:ahLst/>
              <a:cxnLst>
                <a:cxn ang="0">
                  <a:pos x="T0" y="T1"/>
                </a:cxn>
                <a:cxn ang="0">
                  <a:pos x="T2" y="T3"/>
                </a:cxn>
                <a:cxn ang="0">
                  <a:pos x="T4" y="T5"/>
                </a:cxn>
                <a:cxn ang="0">
                  <a:pos x="T6" y="T7"/>
                </a:cxn>
                <a:cxn ang="0">
                  <a:pos x="T8" y="T9"/>
                </a:cxn>
              </a:cxnLst>
              <a:rect l="0" t="0" r="r" b="b"/>
              <a:pathLst>
                <a:path w="19" h="19">
                  <a:moveTo>
                    <a:pt x="19" y="10"/>
                  </a:moveTo>
                  <a:cubicBezTo>
                    <a:pt x="19" y="15"/>
                    <a:pt x="14" y="19"/>
                    <a:pt x="9" y="19"/>
                  </a:cubicBezTo>
                  <a:cubicBezTo>
                    <a:pt x="4" y="19"/>
                    <a:pt x="0" y="15"/>
                    <a:pt x="0" y="10"/>
                  </a:cubicBezTo>
                  <a:cubicBezTo>
                    <a:pt x="0" y="5"/>
                    <a:pt x="4" y="0"/>
                    <a:pt x="9" y="0"/>
                  </a:cubicBezTo>
                  <a:cubicBezTo>
                    <a:pt x="19" y="0"/>
                    <a:pt x="19" y="5"/>
                    <a:pt x="19" y="10"/>
                  </a:cubicBezTo>
                </a:path>
              </a:pathLst>
            </a:custGeom>
            <a:solidFill>
              <a:srgbClr val="424143"/>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4"/>
            <p:cNvSpPr>
              <a:spLocks/>
            </p:cNvSpPr>
            <p:nvPr/>
          </p:nvSpPr>
          <p:spPr bwMode="auto">
            <a:xfrm>
              <a:off x="8536984" y="2604257"/>
              <a:ext cx="55556" cy="79073"/>
            </a:xfrm>
            <a:custGeom>
              <a:avLst/>
              <a:gdLst>
                <a:gd name="T0" fmla="*/ 59 w 149"/>
                <a:gd name="T1" fmla="*/ 0 h 212"/>
                <a:gd name="T2" fmla="*/ 116 w 149"/>
                <a:gd name="T3" fmla="*/ 40 h 212"/>
                <a:gd name="T4" fmla="*/ 135 w 149"/>
                <a:gd name="T5" fmla="*/ 136 h 212"/>
                <a:gd name="T6" fmla="*/ 91 w 149"/>
                <a:gd name="T7" fmla="*/ 203 h 212"/>
                <a:gd name="T8" fmla="*/ 63 w 149"/>
                <a:gd name="T9" fmla="*/ 212 h 212"/>
                <a:gd name="T10" fmla="*/ 15 w 149"/>
                <a:gd name="T11" fmla="*/ 145 h 212"/>
                <a:gd name="T12" fmla="*/ 0 w 149"/>
                <a:gd name="T13" fmla="*/ 64 h 212"/>
                <a:gd name="T14" fmla="*/ 43 w 149"/>
                <a:gd name="T15" fmla="*/ 26 h 212"/>
                <a:gd name="T16" fmla="*/ 58 w 149"/>
                <a:gd name="T17" fmla="*/ 3 h 212"/>
                <a:gd name="T18" fmla="*/ 59 w 149"/>
                <a:gd name="T19"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212">
                  <a:moveTo>
                    <a:pt x="59" y="0"/>
                  </a:moveTo>
                  <a:cubicBezTo>
                    <a:pt x="59" y="0"/>
                    <a:pt x="91" y="12"/>
                    <a:pt x="116" y="40"/>
                  </a:cubicBezTo>
                  <a:cubicBezTo>
                    <a:pt x="149" y="79"/>
                    <a:pt x="135" y="136"/>
                    <a:pt x="135" y="136"/>
                  </a:cubicBezTo>
                  <a:cubicBezTo>
                    <a:pt x="135" y="136"/>
                    <a:pt x="111" y="193"/>
                    <a:pt x="91" y="203"/>
                  </a:cubicBezTo>
                  <a:cubicBezTo>
                    <a:pt x="72" y="212"/>
                    <a:pt x="63" y="212"/>
                    <a:pt x="63" y="212"/>
                  </a:cubicBezTo>
                  <a:cubicBezTo>
                    <a:pt x="63" y="212"/>
                    <a:pt x="34" y="203"/>
                    <a:pt x="15" y="145"/>
                  </a:cubicBezTo>
                  <a:cubicBezTo>
                    <a:pt x="0" y="88"/>
                    <a:pt x="0" y="64"/>
                    <a:pt x="0" y="64"/>
                  </a:cubicBezTo>
                  <a:cubicBezTo>
                    <a:pt x="0" y="64"/>
                    <a:pt x="34" y="36"/>
                    <a:pt x="43" y="26"/>
                  </a:cubicBezTo>
                  <a:cubicBezTo>
                    <a:pt x="48" y="17"/>
                    <a:pt x="58" y="3"/>
                    <a:pt x="58" y="3"/>
                  </a:cubicBezTo>
                  <a:lnTo>
                    <a:pt x="5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5"/>
            <p:cNvSpPr>
              <a:spLocks/>
            </p:cNvSpPr>
            <p:nvPr/>
          </p:nvSpPr>
          <p:spPr bwMode="auto">
            <a:xfrm>
              <a:off x="8127412" y="2603627"/>
              <a:ext cx="21149" cy="116637"/>
            </a:xfrm>
            <a:custGeom>
              <a:avLst/>
              <a:gdLst>
                <a:gd name="T0" fmla="*/ 40 w 57"/>
                <a:gd name="T1" fmla="*/ 313 h 313"/>
                <a:gd name="T2" fmla="*/ 57 w 57"/>
                <a:gd name="T3" fmla="*/ 43 h 313"/>
                <a:gd name="T4" fmla="*/ 35 w 57"/>
                <a:gd name="T5" fmla="*/ 62 h 313"/>
                <a:gd name="T6" fmla="*/ 0 w 57"/>
                <a:gd name="T7" fmla="*/ 242 h 313"/>
                <a:gd name="T8" fmla="*/ 40 w 57"/>
                <a:gd name="T9" fmla="*/ 313 h 313"/>
                <a:gd name="T10" fmla="*/ 40 w 57"/>
                <a:gd name="T11" fmla="*/ 313 h 313"/>
              </a:gdLst>
              <a:ahLst/>
              <a:cxnLst>
                <a:cxn ang="0">
                  <a:pos x="T0" y="T1"/>
                </a:cxn>
                <a:cxn ang="0">
                  <a:pos x="T2" y="T3"/>
                </a:cxn>
                <a:cxn ang="0">
                  <a:pos x="T4" y="T5"/>
                </a:cxn>
                <a:cxn ang="0">
                  <a:pos x="T6" y="T7"/>
                </a:cxn>
                <a:cxn ang="0">
                  <a:pos x="T8" y="T9"/>
                </a:cxn>
                <a:cxn ang="0">
                  <a:pos x="T10" y="T11"/>
                </a:cxn>
              </a:cxnLst>
              <a:rect l="0" t="0" r="r" b="b"/>
              <a:pathLst>
                <a:path w="57" h="313">
                  <a:moveTo>
                    <a:pt x="40" y="313"/>
                  </a:moveTo>
                  <a:cubicBezTo>
                    <a:pt x="40" y="313"/>
                    <a:pt x="57" y="76"/>
                    <a:pt x="57" y="43"/>
                  </a:cubicBezTo>
                  <a:cubicBezTo>
                    <a:pt x="57" y="10"/>
                    <a:pt x="44" y="0"/>
                    <a:pt x="35" y="62"/>
                  </a:cubicBezTo>
                  <a:cubicBezTo>
                    <a:pt x="22" y="124"/>
                    <a:pt x="0" y="242"/>
                    <a:pt x="0" y="242"/>
                  </a:cubicBezTo>
                  <a:cubicBezTo>
                    <a:pt x="40" y="313"/>
                    <a:pt x="40" y="313"/>
                    <a:pt x="40" y="313"/>
                  </a:cubicBezTo>
                  <a:cubicBezTo>
                    <a:pt x="40" y="313"/>
                    <a:pt x="40" y="313"/>
                    <a:pt x="40" y="31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6"/>
            <p:cNvSpPr>
              <a:spLocks/>
            </p:cNvSpPr>
            <p:nvPr/>
          </p:nvSpPr>
          <p:spPr bwMode="auto">
            <a:xfrm>
              <a:off x="8201119" y="1647645"/>
              <a:ext cx="205023" cy="319923"/>
            </a:xfrm>
            <a:custGeom>
              <a:avLst/>
              <a:gdLst>
                <a:gd name="T0" fmla="*/ 541 w 550"/>
                <a:gd name="T1" fmla="*/ 429 h 858"/>
                <a:gd name="T2" fmla="*/ 526 w 550"/>
                <a:gd name="T3" fmla="*/ 255 h 858"/>
                <a:gd name="T4" fmla="*/ 523 w 550"/>
                <a:gd name="T5" fmla="*/ 228 h 858"/>
                <a:gd name="T6" fmla="*/ 409 w 550"/>
                <a:gd name="T7" fmla="*/ 95 h 858"/>
                <a:gd name="T8" fmla="*/ 58 w 550"/>
                <a:gd name="T9" fmla="*/ 99 h 858"/>
                <a:gd name="T10" fmla="*/ 19 w 550"/>
                <a:gd name="T11" fmla="*/ 271 h 858"/>
                <a:gd name="T12" fmla="*/ 24 w 550"/>
                <a:gd name="T13" fmla="*/ 388 h 858"/>
                <a:gd name="T14" fmla="*/ 105 w 550"/>
                <a:gd name="T15" fmla="*/ 715 h 858"/>
                <a:gd name="T16" fmla="*/ 285 w 550"/>
                <a:gd name="T17" fmla="*/ 858 h 858"/>
                <a:gd name="T18" fmla="*/ 474 w 550"/>
                <a:gd name="T19" fmla="*/ 730 h 858"/>
                <a:gd name="T20" fmla="*/ 541 w 550"/>
                <a:gd name="T21" fmla="*/ 429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0" h="858">
                  <a:moveTo>
                    <a:pt x="541" y="429"/>
                  </a:moveTo>
                  <a:cubicBezTo>
                    <a:pt x="534" y="353"/>
                    <a:pt x="531" y="297"/>
                    <a:pt x="526" y="255"/>
                  </a:cubicBezTo>
                  <a:cubicBezTo>
                    <a:pt x="525" y="245"/>
                    <a:pt x="524" y="236"/>
                    <a:pt x="523" y="228"/>
                  </a:cubicBezTo>
                  <a:cubicBezTo>
                    <a:pt x="514" y="142"/>
                    <a:pt x="462" y="47"/>
                    <a:pt x="409" y="95"/>
                  </a:cubicBezTo>
                  <a:cubicBezTo>
                    <a:pt x="409" y="0"/>
                    <a:pt x="153" y="14"/>
                    <a:pt x="58" y="99"/>
                  </a:cubicBezTo>
                  <a:cubicBezTo>
                    <a:pt x="0" y="152"/>
                    <a:pt x="10" y="214"/>
                    <a:pt x="19" y="271"/>
                  </a:cubicBezTo>
                  <a:cubicBezTo>
                    <a:pt x="19" y="271"/>
                    <a:pt x="19" y="334"/>
                    <a:pt x="24" y="388"/>
                  </a:cubicBezTo>
                  <a:cubicBezTo>
                    <a:pt x="24" y="494"/>
                    <a:pt x="64" y="647"/>
                    <a:pt x="105" y="715"/>
                  </a:cubicBezTo>
                  <a:cubicBezTo>
                    <a:pt x="152" y="796"/>
                    <a:pt x="242" y="858"/>
                    <a:pt x="285" y="858"/>
                  </a:cubicBezTo>
                  <a:cubicBezTo>
                    <a:pt x="356" y="858"/>
                    <a:pt x="427" y="801"/>
                    <a:pt x="474" y="730"/>
                  </a:cubicBezTo>
                  <a:cubicBezTo>
                    <a:pt x="512" y="658"/>
                    <a:pt x="550" y="524"/>
                    <a:pt x="541" y="42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3" name="Group 134"/>
            <p:cNvGrpSpPr/>
            <p:nvPr/>
          </p:nvGrpSpPr>
          <p:grpSpPr>
            <a:xfrm>
              <a:off x="7978749" y="2569915"/>
              <a:ext cx="298059" cy="137877"/>
              <a:chOff x="10155994" y="2166344"/>
              <a:chExt cx="298059" cy="137877"/>
            </a:xfrm>
          </p:grpSpPr>
          <p:sp>
            <p:nvSpPr>
              <p:cNvPr id="84" name="Freeform 83"/>
              <p:cNvSpPr>
                <a:spLocks/>
              </p:cNvSpPr>
              <p:nvPr/>
            </p:nvSpPr>
            <p:spPr bwMode="auto">
              <a:xfrm>
                <a:off x="10155994" y="2166344"/>
                <a:ext cx="298059" cy="113546"/>
              </a:xfrm>
              <a:custGeom>
                <a:avLst/>
                <a:gdLst>
                  <a:gd name="T0" fmla="*/ 874 w 882"/>
                  <a:gd name="T1" fmla="*/ 336 h 336"/>
                  <a:gd name="T2" fmla="*/ 882 w 882"/>
                  <a:gd name="T3" fmla="*/ 308 h 336"/>
                  <a:gd name="T4" fmla="*/ 392 w 882"/>
                  <a:gd name="T5" fmla="*/ 39 h 336"/>
                  <a:gd name="T6" fmla="*/ 14 w 882"/>
                  <a:gd name="T7" fmla="*/ 0 h 336"/>
                  <a:gd name="T8" fmla="*/ 0 w 882"/>
                  <a:gd name="T9" fmla="*/ 21 h 336"/>
                  <a:gd name="T10" fmla="*/ 221 w 882"/>
                  <a:gd name="T11" fmla="*/ 177 h 336"/>
                  <a:gd name="T12" fmla="*/ 461 w 882"/>
                  <a:gd name="T13" fmla="*/ 292 h 336"/>
                  <a:gd name="T14" fmla="*/ 874 w 882"/>
                  <a:gd name="T15" fmla="*/ 336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336">
                    <a:moveTo>
                      <a:pt x="874" y="336"/>
                    </a:moveTo>
                    <a:lnTo>
                      <a:pt x="882" y="308"/>
                    </a:lnTo>
                    <a:lnTo>
                      <a:pt x="392" y="39"/>
                    </a:lnTo>
                    <a:lnTo>
                      <a:pt x="14" y="0"/>
                    </a:lnTo>
                    <a:lnTo>
                      <a:pt x="0" y="21"/>
                    </a:lnTo>
                    <a:lnTo>
                      <a:pt x="221" y="177"/>
                    </a:lnTo>
                    <a:lnTo>
                      <a:pt x="461" y="292"/>
                    </a:lnTo>
                    <a:lnTo>
                      <a:pt x="874" y="336"/>
                    </a:lnTo>
                    <a:close/>
                  </a:path>
                </a:pathLst>
              </a:custGeom>
              <a:gradFill>
                <a:gsLst>
                  <a:gs pos="50000">
                    <a:srgbClr val="FF1414"/>
                  </a:gs>
                  <a:gs pos="0">
                    <a:srgbClr val="AA0000"/>
                  </a:gs>
                </a:gsLst>
                <a:lin ang="16200000" scaled="1"/>
              </a:gra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4"/>
              <p:cNvSpPr>
                <a:spLocks/>
              </p:cNvSpPr>
              <p:nvPr/>
            </p:nvSpPr>
            <p:spPr bwMode="auto">
              <a:xfrm>
                <a:off x="10190463" y="2195744"/>
                <a:ext cx="139905" cy="108477"/>
              </a:xfrm>
              <a:custGeom>
                <a:avLst/>
                <a:gdLst>
                  <a:gd name="T0" fmla="*/ 672 w 763"/>
                  <a:gd name="T1" fmla="*/ 189 h 593"/>
                  <a:gd name="T2" fmla="*/ 663 w 763"/>
                  <a:gd name="T3" fmla="*/ 136 h 593"/>
                  <a:gd name="T4" fmla="*/ 597 w 763"/>
                  <a:gd name="T5" fmla="*/ 156 h 593"/>
                  <a:gd name="T6" fmla="*/ 528 w 763"/>
                  <a:gd name="T7" fmla="*/ 271 h 593"/>
                  <a:gd name="T8" fmla="*/ 571 w 763"/>
                  <a:gd name="T9" fmla="*/ 125 h 593"/>
                  <a:gd name="T10" fmla="*/ 516 w 763"/>
                  <a:gd name="T11" fmla="*/ 76 h 593"/>
                  <a:gd name="T12" fmla="*/ 428 w 763"/>
                  <a:gd name="T13" fmla="*/ 196 h 593"/>
                  <a:gd name="T14" fmla="*/ 403 w 763"/>
                  <a:gd name="T15" fmla="*/ 188 h 593"/>
                  <a:gd name="T16" fmla="*/ 388 w 763"/>
                  <a:gd name="T17" fmla="*/ 115 h 593"/>
                  <a:gd name="T18" fmla="*/ 355 w 763"/>
                  <a:gd name="T19" fmla="*/ 39 h 593"/>
                  <a:gd name="T20" fmla="*/ 311 w 763"/>
                  <a:gd name="T21" fmla="*/ 172 h 593"/>
                  <a:gd name="T22" fmla="*/ 238 w 763"/>
                  <a:gd name="T23" fmla="*/ 152 h 593"/>
                  <a:gd name="T24" fmla="*/ 153 w 763"/>
                  <a:gd name="T25" fmla="*/ 76 h 593"/>
                  <a:gd name="T26" fmla="*/ 5 w 763"/>
                  <a:gd name="T27" fmla="*/ 43 h 593"/>
                  <a:gd name="T28" fmla="*/ 72 w 763"/>
                  <a:gd name="T29" fmla="*/ 101 h 593"/>
                  <a:gd name="T30" fmla="*/ 129 w 763"/>
                  <a:gd name="T31" fmla="*/ 201 h 593"/>
                  <a:gd name="T32" fmla="*/ 203 w 763"/>
                  <a:gd name="T33" fmla="*/ 277 h 593"/>
                  <a:gd name="T34" fmla="*/ 201 w 763"/>
                  <a:gd name="T35" fmla="*/ 287 h 593"/>
                  <a:gd name="T36" fmla="*/ 336 w 763"/>
                  <a:gd name="T37" fmla="*/ 537 h 593"/>
                  <a:gd name="T38" fmla="*/ 444 w 763"/>
                  <a:gd name="T39" fmla="*/ 552 h 593"/>
                  <a:gd name="T40" fmla="*/ 535 w 763"/>
                  <a:gd name="T41" fmla="*/ 539 h 593"/>
                  <a:gd name="T42" fmla="*/ 644 w 763"/>
                  <a:gd name="T43" fmla="*/ 456 h 593"/>
                  <a:gd name="T44" fmla="*/ 665 w 763"/>
                  <a:gd name="T45" fmla="*/ 339 h 593"/>
                  <a:gd name="T46" fmla="*/ 739 w 763"/>
                  <a:gd name="T47" fmla="*/ 276 h 593"/>
                  <a:gd name="T48" fmla="*/ 761 w 763"/>
                  <a:gd name="T49" fmla="*/ 212 h 593"/>
                  <a:gd name="T50" fmla="*/ 703 w 763"/>
                  <a:gd name="T51" fmla="*/ 211 h 593"/>
                  <a:gd name="T52" fmla="*/ 637 w 763"/>
                  <a:gd name="T53" fmla="*/ 27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3" h="593">
                    <a:moveTo>
                      <a:pt x="672" y="189"/>
                    </a:moveTo>
                    <a:cubicBezTo>
                      <a:pt x="680" y="156"/>
                      <a:pt x="663" y="136"/>
                      <a:pt x="663" y="136"/>
                    </a:cubicBezTo>
                    <a:cubicBezTo>
                      <a:pt x="623" y="113"/>
                      <a:pt x="597" y="156"/>
                      <a:pt x="597" y="156"/>
                    </a:cubicBezTo>
                    <a:cubicBezTo>
                      <a:pt x="593" y="165"/>
                      <a:pt x="528" y="271"/>
                      <a:pt x="528" y="271"/>
                    </a:cubicBezTo>
                    <a:cubicBezTo>
                      <a:pt x="521" y="248"/>
                      <a:pt x="571" y="125"/>
                      <a:pt x="571" y="125"/>
                    </a:cubicBezTo>
                    <a:cubicBezTo>
                      <a:pt x="593" y="76"/>
                      <a:pt x="516" y="76"/>
                      <a:pt x="516" y="76"/>
                    </a:cubicBezTo>
                    <a:cubicBezTo>
                      <a:pt x="496" y="76"/>
                      <a:pt x="428" y="196"/>
                      <a:pt x="428" y="196"/>
                    </a:cubicBezTo>
                    <a:cubicBezTo>
                      <a:pt x="403" y="188"/>
                      <a:pt x="403" y="188"/>
                      <a:pt x="403" y="188"/>
                    </a:cubicBezTo>
                    <a:cubicBezTo>
                      <a:pt x="388" y="115"/>
                      <a:pt x="388" y="115"/>
                      <a:pt x="388" y="115"/>
                    </a:cubicBezTo>
                    <a:cubicBezTo>
                      <a:pt x="388" y="39"/>
                      <a:pt x="355" y="39"/>
                      <a:pt x="355" y="39"/>
                    </a:cubicBezTo>
                    <a:cubicBezTo>
                      <a:pt x="284" y="29"/>
                      <a:pt x="311" y="172"/>
                      <a:pt x="311" y="172"/>
                    </a:cubicBezTo>
                    <a:cubicBezTo>
                      <a:pt x="238" y="152"/>
                      <a:pt x="238" y="152"/>
                      <a:pt x="238" y="152"/>
                    </a:cubicBezTo>
                    <a:cubicBezTo>
                      <a:pt x="197" y="151"/>
                      <a:pt x="153" y="76"/>
                      <a:pt x="153" y="76"/>
                    </a:cubicBezTo>
                    <a:cubicBezTo>
                      <a:pt x="24" y="0"/>
                      <a:pt x="5" y="43"/>
                      <a:pt x="5" y="43"/>
                    </a:cubicBezTo>
                    <a:cubicBezTo>
                      <a:pt x="0" y="69"/>
                      <a:pt x="72" y="101"/>
                      <a:pt x="72" y="101"/>
                    </a:cubicBezTo>
                    <a:cubicBezTo>
                      <a:pt x="72" y="101"/>
                      <a:pt x="110" y="158"/>
                      <a:pt x="129" y="201"/>
                    </a:cubicBezTo>
                    <a:cubicBezTo>
                      <a:pt x="156" y="262"/>
                      <a:pt x="203" y="277"/>
                      <a:pt x="203" y="277"/>
                    </a:cubicBezTo>
                    <a:cubicBezTo>
                      <a:pt x="201" y="287"/>
                      <a:pt x="201" y="287"/>
                      <a:pt x="201" y="287"/>
                    </a:cubicBezTo>
                    <a:cubicBezTo>
                      <a:pt x="197" y="449"/>
                      <a:pt x="336" y="537"/>
                      <a:pt x="336" y="537"/>
                    </a:cubicBezTo>
                    <a:cubicBezTo>
                      <a:pt x="393" y="593"/>
                      <a:pt x="444" y="552"/>
                      <a:pt x="444" y="552"/>
                    </a:cubicBezTo>
                    <a:cubicBezTo>
                      <a:pt x="459" y="548"/>
                      <a:pt x="535" y="539"/>
                      <a:pt x="535" y="539"/>
                    </a:cubicBezTo>
                    <a:cubicBezTo>
                      <a:pt x="584" y="549"/>
                      <a:pt x="644" y="456"/>
                      <a:pt x="644" y="456"/>
                    </a:cubicBezTo>
                    <a:cubicBezTo>
                      <a:pt x="677" y="408"/>
                      <a:pt x="665" y="339"/>
                      <a:pt x="665" y="339"/>
                    </a:cubicBezTo>
                    <a:cubicBezTo>
                      <a:pt x="739" y="276"/>
                      <a:pt x="739" y="276"/>
                      <a:pt x="739" y="276"/>
                    </a:cubicBezTo>
                    <a:cubicBezTo>
                      <a:pt x="763" y="253"/>
                      <a:pt x="761" y="212"/>
                      <a:pt x="761" y="212"/>
                    </a:cubicBezTo>
                    <a:cubicBezTo>
                      <a:pt x="747" y="177"/>
                      <a:pt x="703" y="211"/>
                      <a:pt x="703" y="211"/>
                    </a:cubicBezTo>
                    <a:cubicBezTo>
                      <a:pt x="637" y="273"/>
                      <a:pt x="637" y="273"/>
                      <a:pt x="637" y="273"/>
                    </a:cubicBezTo>
                  </a:path>
                </a:pathLst>
              </a:custGeom>
              <a:solidFill>
                <a:srgbClr val="424545"/>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defRPr/>
                </a:pPr>
                <a:endParaRPr lang="en-US" sz="2400" kern="0" dirty="0">
                  <a:solidFill>
                    <a:sysClr val="windowText" lastClr="000000"/>
                  </a:solidFill>
                </a:endParaRPr>
              </a:p>
            </p:txBody>
          </p:sp>
        </p:grpSp>
      </p:grpSp>
      <p:sp>
        <p:nvSpPr>
          <p:cNvPr id="86" name="Text Placeholder 6"/>
          <p:cNvSpPr txBox="1">
            <a:spLocks/>
          </p:cNvSpPr>
          <p:nvPr/>
        </p:nvSpPr>
        <p:spPr>
          <a:xfrm>
            <a:off x="5929140" y="1739518"/>
            <a:ext cx="5347482" cy="4017817"/>
          </a:xfrm>
          <a:prstGeom prst="rect">
            <a:avLst/>
          </a:prstGeom>
        </p:spPr>
        <p:txBody>
          <a:bodyPr vert="horz" lIns="0" tIns="0" rIns="0" bIns="0" rtlCol="0" anchor="t" anchorCtr="0">
            <a:noAutofit/>
          </a:bodyPr>
          <a:lstStyle/>
          <a:p>
            <a:pPr defTabSz="304747">
              <a:spcAft>
                <a:spcPts val="2400"/>
              </a:spcAft>
              <a:buClr>
                <a:srgbClr val="FF0000"/>
              </a:buClr>
              <a:buSzPct val="85000"/>
              <a:defRPr/>
            </a:pPr>
            <a:r>
              <a:rPr lang="en-US" sz="2400" b="1" dirty="0" smtClean="0">
                <a:solidFill>
                  <a:srgbClr val="FF1414"/>
                </a:solidFill>
                <a:cs typeface="Arial" pitchFamily="34" charset="0"/>
              </a:rPr>
              <a:t>Think</a:t>
            </a:r>
            <a:r>
              <a:rPr lang="en-US" sz="2400" dirty="0" smtClean="0">
                <a:solidFill>
                  <a:srgbClr val="000000"/>
                </a:solidFill>
                <a:cs typeface="Arial" pitchFamily="34" charset="0"/>
              </a:rPr>
              <a:t> Mobile interaction everywhere: voice, touch, messaging</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access to relevant and related information anywhere, anytime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securing the data instead of device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analysis anytime, enable action in real time</a:t>
            </a:r>
          </a:p>
          <a:p>
            <a:pPr defTabSz="304747">
              <a:spcAft>
                <a:spcPts val="2400"/>
              </a:spcAft>
              <a:buClr>
                <a:srgbClr val="FF0000"/>
              </a:buClr>
              <a:buSzPct val="85000"/>
            </a:pPr>
            <a:r>
              <a:rPr lang="en-US" sz="2400" b="1" dirty="0">
                <a:solidFill>
                  <a:srgbClr val="FF1414"/>
                </a:solidFill>
                <a:cs typeface="Arial" pitchFamily="34" charset="0"/>
              </a:rPr>
              <a:t>Think</a:t>
            </a:r>
            <a:r>
              <a:rPr lang="en-US" sz="2400" dirty="0" smtClean="0">
                <a:solidFill>
                  <a:srgbClr val="000000"/>
                </a:solidFill>
                <a:cs typeface="Arial" pitchFamily="34" charset="0"/>
              </a:rPr>
              <a:t> accelerated agility, not perfection</a:t>
            </a:r>
          </a:p>
          <a:p>
            <a:pPr defTabSz="304747">
              <a:spcAft>
                <a:spcPts val="2400"/>
              </a:spcAft>
              <a:buClr>
                <a:srgbClr val="FF0000"/>
              </a:buClr>
              <a:buSzPct val="85000"/>
              <a:defRPr/>
            </a:pPr>
            <a:endParaRPr lang="en-US" sz="2400" dirty="0" smtClean="0">
              <a:solidFill>
                <a:srgbClr val="000000"/>
              </a:solidFill>
              <a:latin typeface="Arial" pitchFamily="34" charset="0"/>
              <a:cs typeface="Arial" pitchFamily="34" charset="0"/>
            </a:endParaRPr>
          </a:p>
          <a:p>
            <a:pPr defTabSz="304747">
              <a:spcAft>
                <a:spcPts val="2400"/>
              </a:spcAft>
              <a:buClr>
                <a:srgbClr val="FF0000"/>
              </a:buClr>
              <a:buSzPct val="85000"/>
              <a:defRPr/>
            </a:pPr>
            <a:endParaRPr lang="en-US" sz="2400" dirty="0" smtClean="0">
              <a:solidFill>
                <a:srgbClr val="000000"/>
              </a:solidFill>
              <a:latin typeface="Arial" pitchFamily="34" charset="0"/>
              <a:cs typeface="Arial" pitchFamily="34" charset="0"/>
            </a:endParaRPr>
          </a:p>
          <a:p>
            <a:pPr defTabSz="304747">
              <a:spcAft>
                <a:spcPts val="2400"/>
              </a:spcAft>
              <a:buClr>
                <a:srgbClr val="FF0000"/>
              </a:buClr>
              <a:buSzPct val="85000"/>
              <a:defRPr/>
            </a:pPr>
            <a:endParaRPr lang="en-US" sz="2400" dirty="0">
              <a:solidFill>
                <a:srgbClr val="000000"/>
              </a:solidFill>
              <a:latin typeface="Arial" pitchFamily="34" charset="0"/>
              <a:cs typeface="Arial" pitchFamily="34" charset="0"/>
            </a:endParaRPr>
          </a:p>
        </p:txBody>
      </p:sp>
      <p:sp>
        <p:nvSpPr>
          <p:cNvPr id="87" name="Circular Arrow 21"/>
          <p:cNvSpPr>
            <a:spLocks/>
          </p:cNvSpPr>
          <p:nvPr/>
        </p:nvSpPr>
        <p:spPr bwMode="auto">
          <a:xfrm rot="16707503">
            <a:off x="554113" y="1710459"/>
            <a:ext cx="4335384" cy="4345344"/>
          </a:xfrm>
          <a:custGeom>
            <a:avLst/>
            <a:gdLst>
              <a:gd name="T0" fmla="*/ 4972069 w 5221288"/>
              <a:gd name="T1" fmla="*/ 2387969 h 5221287"/>
              <a:gd name="T2" fmla="*/ 2972855 w 5221288"/>
              <a:gd name="T3" fmla="*/ 4954724 h 5221287"/>
              <a:gd name="T4" fmla="*/ 292144 w 5221288"/>
              <a:gd name="T5" fmla="*/ 3111118 h 5221287"/>
              <a:gd name="T6" fmla="*/ 1973664 w 5221288"/>
              <a:gd name="T7" fmla="*/ 325875 h 5221287"/>
              <a:gd name="T8" fmla="*/ 4853653 w 5221288"/>
              <a:gd name="T9" fmla="*/ 1839399 h 5221287"/>
              <a:gd name="T10" fmla="*/ 5088114 w 5221288"/>
              <a:gd name="T11" fmla="*/ 1804324 h 5221287"/>
              <a:gd name="T12" fmla="*/ 4862587 w 5221288"/>
              <a:gd name="T13" fmla="*/ 2273750 h 5221287"/>
              <a:gd name="T14" fmla="*/ 4428177 w 5221288"/>
              <a:gd name="T15" fmla="*/ 1903051 h 5221287"/>
              <a:gd name="T16" fmla="*/ 4662489 w 5221288"/>
              <a:gd name="T17" fmla="*/ 1867998 h 5221287"/>
              <a:gd name="T18" fmla="*/ 1999309 w 5221288"/>
              <a:gd name="T19" fmla="*/ 515923 h 5221287"/>
              <a:gd name="T20" fmla="*/ 481439 w 5221288"/>
              <a:gd name="T21" fmla="*/ 3088219 h 5221287"/>
              <a:gd name="T22" fmla="*/ 2952545 w 5221288"/>
              <a:gd name="T23" fmla="*/ 4765798 h 5221287"/>
              <a:gd name="T24" fmla="*/ 4783114 w 5221288"/>
              <a:gd name="T25" fmla="*/ 2405787 h 5221287"/>
              <a:gd name="T26" fmla="*/ 4972069 w 5221288"/>
              <a:gd name="T27" fmla="*/ 2387969 h 52212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21288" h="5221287">
                <a:moveTo>
                  <a:pt x="4972069" y="2387969"/>
                </a:moveTo>
                <a:cubicBezTo>
                  <a:pt x="5089924" y="3637800"/>
                  <a:pt x="4213507" y="4763017"/>
                  <a:pt x="2972855" y="4954724"/>
                </a:cubicBezTo>
                <a:cubicBezTo>
                  <a:pt x="1732203" y="5146431"/>
                  <a:pt x="557031" y="4338230"/>
                  <a:pt x="292144" y="3111118"/>
                </a:cubicBezTo>
                <a:cubicBezTo>
                  <a:pt x="27258" y="1884006"/>
                  <a:pt x="764404" y="663009"/>
                  <a:pt x="1973664" y="325875"/>
                </a:cubicBezTo>
                <a:cubicBezTo>
                  <a:pt x="3182924" y="-11258"/>
                  <a:pt x="4445456" y="652242"/>
                  <a:pt x="4853653" y="1839399"/>
                </a:cubicBezTo>
                <a:lnTo>
                  <a:pt x="5088114" y="1804324"/>
                </a:lnTo>
                <a:lnTo>
                  <a:pt x="4862587" y="2273750"/>
                </a:lnTo>
                <a:lnTo>
                  <a:pt x="4428177" y="1903051"/>
                </a:lnTo>
                <a:lnTo>
                  <a:pt x="4662489" y="1867998"/>
                </a:lnTo>
                <a:cubicBezTo>
                  <a:pt x="4270581" y="785202"/>
                  <a:pt x="3104732" y="193310"/>
                  <a:pt x="1999309" y="515923"/>
                </a:cubicBezTo>
                <a:cubicBezTo>
                  <a:pt x="893885" y="838536"/>
                  <a:pt x="229414" y="1964599"/>
                  <a:pt x="481439" y="3088219"/>
                </a:cubicBezTo>
                <a:cubicBezTo>
                  <a:pt x="733464" y="4211839"/>
                  <a:pt x="1815230" y="4946226"/>
                  <a:pt x="2952545" y="4765798"/>
                </a:cubicBezTo>
                <a:cubicBezTo>
                  <a:pt x="4089860" y="4585371"/>
                  <a:pt x="4891221" y="3552238"/>
                  <a:pt x="4783114" y="2405787"/>
                </a:cubicBezTo>
                <a:lnTo>
                  <a:pt x="4972069" y="2387969"/>
                </a:lnTo>
                <a:close/>
              </a:path>
            </a:pathLst>
          </a:custGeom>
          <a:ln/>
        </p:spPr>
        <p:style>
          <a:lnRef idx="1">
            <a:schemeClr val="accent1"/>
          </a:lnRef>
          <a:fillRef idx="3">
            <a:schemeClr val="accent1"/>
          </a:fillRef>
          <a:effectRef idx="2">
            <a:schemeClr val="accent1"/>
          </a:effectRef>
          <a:fontRef idx="minor">
            <a:schemeClr val="lt1"/>
          </a:fontRef>
        </p:style>
        <p:txBody>
          <a:bodyPr lIns="121899" tIns="60949" rIns="121899" bIns="60949" anchor="ctr"/>
          <a:lstStyle/>
          <a:p>
            <a:pPr>
              <a:defRPr/>
            </a:pPr>
            <a:endParaRPr lang="en-US" dirty="0">
              <a:latin typeface="Calibri" charset="0"/>
              <a:ea typeface="MS PGothic" charset="0"/>
              <a:cs typeface="MS PGothic" charset="0"/>
            </a:endParaRPr>
          </a:p>
        </p:txBody>
      </p:sp>
      <p:sp>
        <p:nvSpPr>
          <p:cNvPr id="88" name="Rounded Rectangle 87"/>
          <p:cNvSpPr/>
          <p:nvPr/>
        </p:nvSpPr>
        <p:spPr>
          <a:xfrm>
            <a:off x="3578225" y="4986477"/>
            <a:ext cx="1508215"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CONTENT </a:t>
            </a:r>
            <a:endParaRPr lang="en-US" sz="1600" b="1" cap="all" dirty="0">
              <a:solidFill>
                <a:schemeClr val="bg1"/>
              </a:solidFill>
            </a:endParaRPr>
          </a:p>
        </p:txBody>
      </p:sp>
      <p:sp>
        <p:nvSpPr>
          <p:cNvPr id="89" name="Rounded Rectangle 88"/>
          <p:cNvSpPr/>
          <p:nvPr/>
        </p:nvSpPr>
        <p:spPr>
          <a:xfrm>
            <a:off x="3889106" y="2665084"/>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cLIENT</a:t>
            </a:r>
            <a:endParaRPr lang="en-US" sz="1600" b="1" cap="all" dirty="0">
              <a:solidFill>
                <a:schemeClr val="bg1"/>
              </a:solidFill>
            </a:endParaRPr>
          </a:p>
        </p:txBody>
      </p:sp>
      <p:pic>
        <p:nvPicPr>
          <p:cNvPr id="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32838" y="2817508"/>
            <a:ext cx="667713" cy="1834120"/>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grpSp>
        <p:nvGrpSpPr>
          <p:cNvPr id="91" name="Group 105"/>
          <p:cNvGrpSpPr/>
          <p:nvPr/>
        </p:nvGrpSpPr>
        <p:grpSpPr bwMode="gray">
          <a:xfrm>
            <a:off x="1577536" y="2785149"/>
            <a:ext cx="2262327" cy="2586185"/>
            <a:chOff x="-180753" y="1587400"/>
            <a:chExt cx="3072809" cy="3124301"/>
          </a:xfrm>
        </p:grpSpPr>
        <p:grpSp>
          <p:nvGrpSpPr>
            <p:cNvPr id="92" name="Group 102"/>
            <p:cNvGrpSpPr/>
            <p:nvPr/>
          </p:nvGrpSpPr>
          <p:grpSpPr bwMode="gray">
            <a:xfrm>
              <a:off x="812996" y="1614399"/>
              <a:ext cx="920103" cy="3097301"/>
              <a:chOff x="-2397125" y="3413125"/>
              <a:chExt cx="385762" cy="1298575"/>
            </a:xfrm>
          </p:grpSpPr>
          <p:sp>
            <p:nvSpPr>
              <p:cNvPr id="110" name="Freeform 17"/>
              <p:cNvSpPr>
                <a:spLocks/>
              </p:cNvSpPr>
              <p:nvPr/>
            </p:nvSpPr>
            <p:spPr bwMode="gray">
              <a:xfrm>
                <a:off x="-2344738" y="3638550"/>
                <a:ext cx="53975" cy="250825"/>
              </a:xfrm>
              <a:custGeom>
                <a:avLst/>
                <a:gdLst/>
                <a:ahLst/>
                <a:cxnLst>
                  <a:cxn ang="0">
                    <a:pos x="16" y="0"/>
                  </a:cxn>
                  <a:cxn ang="0">
                    <a:pos x="6" y="10"/>
                  </a:cxn>
                  <a:cxn ang="0">
                    <a:pos x="1" y="21"/>
                  </a:cxn>
                  <a:cxn ang="0">
                    <a:pos x="1" y="44"/>
                  </a:cxn>
                  <a:cxn ang="0">
                    <a:pos x="8" y="69"/>
                  </a:cxn>
                  <a:cxn ang="0">
                    <a:pos x="11" y="80"/>
                  </a:cxn>
                  <a:cxn ang="0">
                    <a:pos x="15" y="102"/>
                  </a:cxn>
                  <a:cxn ang="0">
                    <a:pos x="17" y="121"/>
                  </a:cxn>
                  <a:cxn ang="0">
                    <a:pos x="14" y="150"/>
                  </a:cxn>
                  <a:cxn ang="0">
                    <a:pos x="14" y="167"/>
                  </a:cxn>
                  <a:cxn ang="0">
                    <a:pos x="21" y="168"/>
                  </a:cxn>
                  <a:cxn ang="0">
                    <a:pos x="33" y="154"/>
                  </a:cxn>
                  <a:cxn ang="0">
                    <a:pos x="35" y="124"/>
                  </a:cxn>
                  <a:cxn ang="0">
                    <a:pos x="16" y="0"/>
                  </a:cxn>
                </a:cxnLst>
                <a:rect l="0" t="0" r="r" b="b"/>
                <a:pathLst>
                  <a:path w="36" h="169">
                    <a:moveTo>
                      <a:pt x="16" y="0"/>
                    </a:moveTo>
                    <a:cubicBezTo>
                      <a:pt x="15" y="1"/>
                      <a:pt x="7" y="7"/>
                      <a:pt x="6" y="10"/>
                    </a:cubicBezTo>
                    <a:cubicBezTo>
                      <a:pt x="5" y="12"/>
                      <a:pt x="2" y="15"/>
                      <a:pt x="1" y="21"/>
                    </a:cubicBezTo>
                    <a:cubicBezTo>
                      <a:pt x="0" y="25"/>
                      <a:pt x="0" y="38"/>
                      <a:pt x="1" y="44"/>
                    </a:cubicBezTo>
                    <a:cubicBezTo>
                      <a:pt x="2" y="48"/>
                      <a:pt x="6" y="66"/>
                      <a:pt x="8" y="69"/>
                    </a:cubicBezTo>
                    <a:cubicBezTo>
                      <a:pt x="9" y="71"/>
                      <a:pt x="10" y="78"/>
                      <a:pt x="11" y="80"/>
                    </a:cubicBezTo>
                    <a:cubicBezTo>
                      <a:pt x="11" y="82"/>
                      <a:pt x="15" y="100"/>
                      <a:pt x="15" y="102"/>
                    </a:cubicBezTo>
                    <a:cubicBezTo>
                      <a:pt x="15" y="104"/>
                      <a:pt x="17" y="118"/>
                      <a:pt x="17" y="121"/>
                    </a:cubicBezTo>
                    <a:cubicBezTo>
                      <a:pt x="17" y="124"/>
                      <a:pt x="15" y="146"/>
                      <a:pt x="14" y="150"/>
                    </a:cubicBezTo>
                    <a:cubicBezTo>
                      <a:pt x="13" y="153"/>
                      <a:pt x="14" y="167"/>
                      <a:pt x="14" y="167"/>
                    </a:cubicBezTo>
                    <a:cubicBezTo>
                      <a:pt x="14" y="167"/>
                      <a:pt x="21" y="169"/>
                      <a:pt x="21" y="168"/>
                    </a:cubicBezTo>
                    <a:cubicBezTo>
                      <a:pt x="22" y="168"/>
                      <a:pt x="33" y="155"/>
                      <a:pt x="33" y="154"/>
                    </a:cubicBezTo>
                    <a:cubicBezTo>
                      <a:pt x="33" y="153"/>
                      <a:pt x="36" y="126"/>
                      <a:pt x="35" y="124"/>
                    </a:cubicBezTo>
                    <a:cubicBezTo>
                      <a:pt x="34" y="122"/>
                      <a:pt x="16" y="0"/>
                      <a:pt x="16"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8"/>
              <p:cNvSpPr>
                <a:spLocks/>
              </p:cNvSpPr>
              <p:nvPr/>
            </p:nvSpPr>
            <p:spPr bwMode="gray">
              <a:xfrm>
                <a:off x="-2397125" y="4171950"/>
                <a:ext cx="198438" cy="206375"/>
              </a:xfrm>
              <a:custGeom>
                <a:avLst/>
                <a:gdLst/>
                <a:ahLst/>
                <a:cxnLst>
                  <a:cxn ang="0">
                    <a:pos x="111" y="114"/>
                  </a:cxn>
                  <a:cxn ang="0">
                    <a:pos x="73" y="128"/>
                  </a:cxn>
                  <a:cxn ang="0">
                    <a:pos x="34" y="138"/>
                  </a:cxn>
                  <a:cxn ang="0">
                    <a:pos x="26" y="128"/>
                  </a:cxn>
                  <a:cxn ang="0">
                    <a:pos x="3" y="28"/>
                  </a:cxn>
                  <a:cxn ang="0">
                    <a:pos x="85" y="0"/>
                  </a:cxn>
                  <a:cxn ang="0">
                    <a:pos x="120" y="4"/>
                  </a:cxn>
                  <a:cxn ang="0">
                    <a:pos x="125" y="52"/>
                  </a:cxn>
                  <a:cxn ang="0">
                    <a:pos x="134" y="93"/>
                  </a:cxn>
                  <a:cxn ang="0">
                    <a:pos x="127" y="106"/>
                  </a:cxn>
                  <a:cxn ang="0">
                    <a:pos x="111" y="114"/>
                  </a:cxn>
                </a:cxnLst>
                <a:rect l="0" t="0" r="r" b="b"/>
                <a:pathLst>
                  <a:path w="134" h="139">
                    <a:moveTo>
                      <a:pt x="111" y="114"/>
                    </a:moveTo>
                    <a:cubicBezTo>
                      <a:pt x="106" y="116"/>
                      <a:pt x="78" y="126"/>
                      <a:pt x="73" y="128"/>
                    </a:cubicBezTo>
                    <a:cubicBezTo>
                      <a:pt x="68" y="130"/>
                      <a:pt x="37" y="139"/>
                      <a:pt x="34" y="138"/>
                    </a:cubicBezTo>
                    <a:cubicBezTo>
                      <a:pt x="31" y="137"/>
                      <a:pt x="28" y="132"/>
                      <a:pt x="26" y="128"/>
                    </a:cubicBezTo>
                    <a:cubicBezTo>
                      <a:pt x="25" y="123"/>
                      <a:pt x="0" y="30"/>
                      <a:pt x="3" y="28"/>
                    </a:cubicBezTo>
                    <a:cubicBezTo>
                      <a:pt x="6" y="27"/>
                      <a:pt x="85" y="0"/>
                      <a:pt x="85" y="0"/>
                    </a:cubicBezTo>
                    <a:cubicBezTo>
                      <a:pt x="120" y="4"/>
                      <a:pt x="120" y="4"/>
                      <a:pt x="120" y="4"/>
                    </a:cubicBezTo>
                    <a:cubicBezTo>
                      <a:pt x="120" y="4"/>
                      <a:pt x="124" y="46"/>
                      <a:pt x="125" y="52"/>
                    </a:cubicBezTo>
                    <a:cubicBezTo>
                      <a:pt x="125" y="57"/>
                      <a:pt x="134" y="90"/>
                      <a:pt x="134" y="93"/>
                    </a:cubicBezTo>
                    <a:cubicBezTo>
                      <a:pt x="134" y="96"/>
                      <a:pt x="132" y="104"/>
                      <a:pt x="127" y="106"/>
                    </a:cubicBezTo>
                    <a:cubicBezTo>
                      <a:pt x="122" y="108"/>
                      <a:pt x="111" y="114"/>
                      <a:pt x="111" y="11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9"/>
              <p:cNvSpPr>
                <a:spLocks/>
              </p:cNvSpPr>
              <p:nvPr/>
            </p:nvSpPr>
            <p:spPr bwMode="gray">
              <a:xfrm>
                <a:off x="-2200275" y="4194175"/>
                <a:ext cx="184150" cy="407988"/>
              </a:xfrm>
              <a:custGeom>
                <a:avLst/>
                <a:gdLst/>
                <a:ahLst/>
                <a:cxnLst>
                  <a:cxn ang="0">
                    <a:pos x="0" y="2"/>
                  </a:cxn>
                  <a:cxn ang="0">
                    <a:pos x="2" y="39"/>
                  </a:cxn>
                  <a:cxn ang="0">
                    <a:pos x="12" y="90"/>
                  </a:cxn>
                  <a:cxn ang="0">
                    <a:pos x="32" y="128"/>
                  </a:cxn>
                  <a:cxn ang="0">
                    <a:pos x="45" y="150"/>
                  </a:cxn>
                  <a:cxn ang="0">
                    <a:pos x="68" y="177"/>
                  </a:cxn>
                  <a:cxn ang="0">
                    <a:pos x="73" y="196"/>
                  </a:cxn>
                  <a:cxn ang="0">
                    <a:pos x="80" y="219"/>
                  </a:cxn>
                  <a:cxn ang="0">
                    <a:pos x="90" y="255"/>
                  </a:cxn>
                  <a:cxn ang="0">
                    <a:pos x="99" y="275"/>
                  </a:cxn>
                  <a:cxn ang="0">
                    <a:pos x="110" y="275"/>
                  </a:cxn>
                  <a:cxn ang="0">
                    <a:pos x="122" y="258"/>
                  </a:cxn>
                  <a:cxn ang="0">
                    <a:pos x="125" y="245"/>
                  </a:cxn>
                  <a:cxn ang="0">
                    <a:pos x="118" y="226"/>
                  </a:cxn>
                  <a:cxn ang="0">
                    <a:pos x="109" y="202"/>
                  </a:cxn>
                  <a:cxn ang="0">
                    <a:pos x="94" y="180"/>
                  </a:cxn>
                  <a:cxn ang="0">
                    <a:pos x="88" y="145"/>
                  </a:cxn>
                  <a:cxn ang="0">
                    <a:pos x="78" y="104"/>
                  </a:cxn>
                  <a:cxn ang="0">
                    <a:pos x="62" y="83"/>
                  </a:cxn>
                  <a:cxn ang="0">
                    <a:pos x="59" y="56"/>
                  </a:cxn>
                  <a:cxn ang="0">
                    <a:pos x="58" y="0"/>
                  </a:cxn>
                  <a:cxn ang="0">
                    <a:pos x="0" y="2"/>
                  </a:cxn>
                </a:cxnLst>
                <a:rect l="0" t="0" r="r" b="b"/>
                <a:pathLst>
                  <a:path w="125" h="275">
                    <a:moveTo>
                      <a:pt x="0" y="2"/>
                    </a:moveTo>
                    <a:cubicBezTo>
                      <a:pt x="0" y="2"/>
                      <a:pt x="1" y="30"/>
                      <a:pt x="2" y="39"/>
                    </a:cubicBezTo>
                    <a:cubicBezTo>
                      <a:pt x="3" y="48"/>
                      <a:pt x="7" y="82"/>
                      <a:pt x="12" y="90"/>
                    </a:cubicBezTo>
                    <a:cubicBezTo>
                      <a:pt x="16" y="97"/>
                      <a:pt x="30" y="122"/>
                      <a:pt x="32" y="128"/>
                    </a:cubicBezTo>
                    <a:cubicBezTo>
                      <a:pt x="32" y="128"/>
                      <a:pt x="40" y="143"/>
                      <a:pt x="45" y="150"/>
                    </a:cubicBezTo>
                    <a:cubicBezTo>
                      <a:pt x="50" y="157"/>
                      <a:pt x="67" y="174"/>
                      <a:pt x="68" y="177"/>
                    </a:cubicBezTo>
                    <a:cubicBezTo>
                      <a:pt x="70" y="180"/>
                      <a:pt x="72" y="192"/>
                      <a:pt x="73" y="196"/>
                    </a:cubicBezTo>
                    <a:cubicBezTo>
                      <a:pt x="74" y="201"/>
                      <a:pt x="78" y="215"/>
                      <a:pt x="80" y="219"/>
                    </a:cubicBezTo>
                    <a:cubicBezTo>
                      <a:pt x="82" y="223"/>
                      <a:pt x="89" y="249"/>
                      <a:pt x="90" y="255"/>
                    </a:cubicBezTo>
                    <a:cubicBezTo>
                      <a:pt x="91" y="260"/>
                      <a:pt x="99" y="275"/>
                      <a:pt x="99" y="275"/>
                    </a:cubicBezTo>
                    <a:cubicBezTo>
                      <a:pt x="110" y="275"/>
                      <a:pt x="110" y="275"/>
                      <a:pt x="110" y="275"/>
                    </a:cubicBezTo>
                    <a:cubicBezTo>
                      <a:pt x="122" y="258"/>
                      <a:pt x="122" y="258"/>
                      <a:pt x="122" y="258"/>
                    </a:cubicBezTo>
                    <a:cubicBezTo>
                      <a:pt x="125" y="245"/>
                      <a:pt x="125" y="245"/>
                      <a:pt x="125" y="245"/>
                    </a:cubicBezTo>
                    <a:cubicBezTo>
                      <a:pt x="118" y="226"/>
                      <a:pt x="118" y="226"/>
                      <a:pt x="118" y="226"/>
                    </a:cubicBezTo>
                    <a:cubicBezTo>
                      <a:pt x="109" y="202"/>
                      <a:pt x="109" y="202"/>
                      <a:pt x="109" y="202"/>
                    </a:cubicBezTo>
                    <a:cubicBezTo>
                      <a:pt x="109" y="202"/>
                      <a:pt x="95" y="184"/>
                      <a:pt x="94" y="180"/>
                    </a:cubicBezTo>
                    <a:cubicBezTo>
                      <a:pt x="93" y="176"/>
                      <a:pt x="90" y="152"/>
                      <a:pt x="88" y="145"/>
                    </a:cubicBezTo>
                    <a:cubicBezTo>
                      <a:pt x="87" y="138"/>
                      <a:pt x="86" y="124"/>
                      <a:pt x="78" y="104"/>
                    </a:cubicBezTo>
                    <a:cubicBezTo>
                      <a:pt x="74" y="94"/>
                      <a:pt x="64" y="86"/>
                      <a:pt x="62" y="83"/>
                    </a:cubicBezTo>
                    <a:cubicBezTo>
                      <a:pt x="59" y="81"/>
                      <a:pt x="59" y="69"/>
                      <a:pt x="59" y="56"/>
                    </a:cubicBezTo>
                    <a:cubicBezTo>
                      <a:pt x="59" y="43"/>
                      <a:pt x="58" y="0"/>
                      <a:pt x="58" y="0"/>
                    </a:cubicBezTo>
                    <a:lnTo>
                      <a:pt x="0"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0"/>
              <p:cNvSpPr>
                <a:spLocks/>
              </p:cNvSpPr>
              <p:nvPr/>
            </p:nvSpPr>
            <p:spPr bwMode="gray">
              <a:xfrm>
                <a:off x="-2354263" y="4170363"/>
                <a:ext cx="98425" cy="523875"/>
              </a:xfrm>
              <a:custGeom>
                <a:avLst/>
                <a:gdLst/>
                <a:ahLst/>
                <a:cxnLst>
                  <a:cxn ang="0">
                    <a:pos x="62" y="15"/>
                  </a:cxn>
                  <a:cxn ang="0">
                    <a:pos x="60" y="65"/>
                  </a:cxn>
                  <a:cxn ang="0">
                    <a:pos x="60" y="98"/>
                  </a:cxn>
                  <a:cxn ang="0">
                    <a:pos x="58" y="121"/>
                  </a:cxn>
                  <a:cxn ang="0">
                    <a:pos x="66" y="177"/>
                  </a:cxn>
                  <a:cxn ang="0">
                    <a:pos x="61" y="239"/>
                  </a:cxn>
                  <a:cxn ang="0">
                    <a:pos x="61" y="276"/>
                  </a:cxn>
                  <a:cxn ang="0">
                    <a:pos x="66" y="297"/>
                  </a:cxn>
                  <a:cxn ang="0">
                    <a:pos x="66" y="316"/>
                  </a:cxn>
                  <a:cxn ang="0">
                    <a:pos x="65" y="320"/>
                  </a:cxn>
                  <a:cxn ang="0">
                    <a:pos x="54" y="320"/>
                  </a:cxn>
                  <a:cxn ang="0">
                    <a:pos x="47" y="332"/>
                  </a:cxn>
                  <a:cxn ang="0">
                    <a:pos x="40" y="345"/>
                  </a:cxn>
                  <a:cxn ang="0">
                    <a:pos x="26" y="353"/>
                  </a:cxn>
                  <a:cxn ang="0">
                    <a:pos x="12" y="349"/>
                  </a:cxn>
                  <a:cxn ang="0">
                    <a:pos x="12" y="338"/>
                  </a:cxn>
                  <a:cxn ang="0">
                    <a:pos x="29" y="299"/>
                  </a:cxn>
                  <a:cxn ang="0">
                    <a:pos x="28" y="248"/>
                  </a:cxn>
                  <a:cxn ang="0">
                    <a:pos x="15" y="177"/>
                  </a:cxn>
                  <a:cxn ang="0">
                    <a:pos x="9" y="125"/>
                  </a:cxn>
                  <a:cxn ang="0">
                    <a:pos x="9" y="64"/>
                  </a:cxn>
                  <a:cxn ang="0">
                    <a:pos x="0" y="8"/>
                  </a:cxn>
                  <a:cxn ang="0">
                    <a:pos x="62" y="15"/>
                  </a:cxn>
                </a:cxnLst>
                <a:rect l="0" t="0" r="r" b="b"/>
                <a:pathLst>
                  <a:path w="67" h="353">
                    <a:moveTo>
                      <a:pt x="62" y="15"/>
                    </a:moveTo>
                    <a:cubicBezTo>
                      <a:pt x="62" y="15"/>
                      <a:pt x="59" y="59"/>
                      <a:pt x="60" y="65"/>
                    </a:cubicBezTo>
                    <a:cubicBezTo>
                      <a:pt x="60" y="72"/>
                      <a:pt x="60" y="92"/>
                      <a:pt x="60" y="98"/>
                    </a:cubicBezTo>
                    <a:cubicBezTo>
                      <a:pt x="59" y="104"/>
                      <a:pt x="57" y="115"/>
                      <a:pt x="58" y="121"/>
                    </a:cubicBezTo>
                    <a:cubicBezTo>
                      <a:pt x="60" y="127"/>
                      <a:pt x="66" y="172"/>
                      <a:pt x="66" y="177"/>
                    </a:cubicBezTo>
                    <a:cubicBezTo>
                      <a:pt x="65" y="183"/>
                      <a:pt x="62" y="232"/>
                      <a:pt x="61" y="239"/>
                    </a:cubicBezTo>
                    <a:cubicBezTo>
                      <a:pt x="61" y="245"/>
                      <a:pt x="60" y="270"/>
                      <a:pt x="61" y="276"/>
                    </a:cubicBezTo>
                    <a:cubicBezTo>
                      <a:pt x="62" y="281"/>
                      <a:pt x="66" y="296"/>
                      <a:pt x="66" y="297"/>
                    </a:cubicBezTo>
                    <a:cubicBezTo>
                      <a:pt x="66" y="298"/>
                      <a:pt x="66" y="316"/>
                      <a:pt x="66" y="316"/>
                    </a:cubicBezTo>
                    <a:cubicBezTo>
                      <a:pt x="66" y="316"/>
                      <a:pt x="67" y="320"/>
                      <a:pt x="65" y="320"/>
                    </a:cubicBezTo>
                    <a:cubicBezTo>
                      <a:pt x="62" y="320"/>
                      <a:pt x="59" y="318"/>
                      <a:pt x="54" y="320"/>
                    </a:cubicBezTo>
                    <a:cubicBezTo>
                      <a:pt x="49" y="322"/>
                      <a:pt x="47" y="329"/>
                      <a:pt x="47" y="332"/>
                    </a:cubicBezTo>
                    <a:cubicBezTo>
                      <a:pt x="46" y="335"/>
                      <a:pt x="42" y="343"/>
                      <a:pt x="40" y="345"/>
                    </a:cubicBezTo>
                    <a:cubicBezTo>
                      <a:pt x="38" y="347"/>
                      <a:pt x="26" y="353"/>
                      <a:pt x="26" y="353"/>
                    </a:cubicBezTo>
                    <a:cubicBezTo>
                      <a:pt x="12" y="349"/>
                      <a:pt x="12" y="349"/>
                      <a:pt x="12" y="349"/>
                    </a:cubicBezTo>
                    <a:cubicBezTo>
                      <a:pt x="12" y="349"/>
                      <a:pt x="10" y="344"/>
                      <a:pt x="12" y="338"/>
                    </a:cubicBezTo>
                    <a:cubicBezTo>
                      <a:pt x="15" y="332"/>
                      <a:pt x="28" y="306"/>
                      <a:pt x="29" y="299"/>
                    </a:cubicBezTo>
                    <a:cubicBezTo>
                      <a:pt x="31" y="293"/>
                      <a:pt x="32" y="266"/>
                      <a:pt x="28" y="248"/>
                    </a:cubicBezTo>
                    <a:cubicBezTo>
                      <a:pt x="25" y="230"/>
                      <a:pt x="16" y="189"/>
                      <a:pt x="15" y="177"/>
                    </a:cubicBezTo>
                    <a:cubicBezTo>
                      <a:pt x="14" y="165"/>
                      <a:pt x="7" y="155"/>
                      <a:pt x="9" y="125"/>
                    </a:cubicBezTo>
                    <a:cubicBezTo>
                      <a:pt x="11" y="94"/>
                      <a:pt x="10" y="71"/>
                      <a:pt x="9" y="64"/>
                    </a:cubicBezTo>
                    <a:cubicBezTo>
                      <a:pt x="8" y="57"/>
                      <a:pt x="0" y="15"/>
                      <a:pt x="0" y="8"/>
                    </a:cubicBezTo>
                    <a:cubicBezTo>
                      <a:pt x="0" y="0"/>
                      <a:pt x="62" y="15"/>
                      <a:pt x="62"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1"/>
              <p:cNvSpPr>
                <a:spLocks/>
              </p:cNvSpPr>
              <p:nvPr/>
            </p:nvSpPr>
            <p:spPr bwMode="gray">
              <a:xfrm>
                <a:off x="-2084388" y="4452938"/>
                <a:ext cx="71438" cy="180975"/>
              </a:xfrm>
              <a:custGeom>
                <a:avLst/>
                <a:gdLst/>
                <a:ahLst/>
                <a:cxnLst>
                  <a:cxn ang="0">
                    <a:pos x="29" y="121"/>
                  </a:cxn>
                  <a:cxn ang="0">
                    <a:pos x="25" y="122"/>
                  </a:cxn>
                  <a:cxn ang="0">
                    <a:pos x="21" y="111"/>
                  </a:cxn>
                  <a:cxn ang="0">
                    <a:pos x="11" y="85"/>
                  </a:cxn>
                  <a:cxn ang="0">
                    <a:pos x="3" y="59"/>
                  </a:cxn>
                  <a:cxn ang="0">
                    <a:pos x="0" y="44"/>
                  </a:cxn>
                  <a:cxn ang="0">
                    <a:pos x="3" y="50"/>
                  </a:cxn>
                  <a:cxn ang="0">
                    <a:pos x="16" y="90"/>
                  </a:cxn>
                  <a:cxn ang="0">
                    <a:pos x="24" y="98"/>
                  </a:cxn>
                  <a:cxn ang="0">
                    <a:pos x="30" y="94"/>
                  </a:cxn>
                  <a:cxn ang="0">
                    <a:pos x="31" y="93"/>
                  </a:cxn>
                  <a:cxn ang="0">
                    <a:pos x="36" y="86"/>
                  </a:cxn>
                  <a:cxn ang="0">
                    <a:pos x="38" y="77"/>
                  </a:cxn>
                  <a:cxn ang="0">
                    <a:pos x="36" y="50"/>
                  </a:cxn>
                  <a:cxn ang="0">
                    <a:pos x="24" y="23"/>
                  </a:cxn>
                  <a:cxn ang="0">
                    <a:pos x="16" y="9"/>
                  </a:cxn>
                  <a:cxn ang="0">
                    <a:pos x="17" y="5"/>
                  </a:cxn>
                  <a:cxn ang="0">
                    <a:pos x="30" y="18"/>
                  </a:cxn>
                  <a:cxn ang="0">
                    <a:pos x="37" y="43"/>
                  </a:cxn>
                  <a:cxn ang="0">
                    <a:pos x="48" y="69"/>
                  </a:cxn>
                  <a:cxn ang="0">
                    <a:pos x="46" y="93"/>
                  </a:cxn>
                  <a:cxn ang="0">
                    <a:pos x="35" y="115"/>
                  </a:cxn>
                  <a:cxn ang="0">
                    <a:pos x="29" y="121"/>
                  </a:cxn>
                </a:cxnLst>
                <a:rect l="0" t="0" r="r" b="b"/>
                <a:pathLst>
                  <a:path w="48" h="123">
                    <a:moveTo>
                      <a:pt x="29" y="121"/>
                    </a:moveTo>
                    <a:cubicBezTo>
                      <a:pt x="27" y="122"/>
                      <a:pt x="26" y="123"/>
                      <a:pt x="25" y="122"/>
                    </a:cubicBezTo>
                    <a:cubicBezTo>
                      <a:pt x="24" y="121"/>
                      <a:pt x="23" y="116"/>
                      <a:pt x="21" y="111"/>
                    </a:cubicBezTo>
                    <a:cubicBezTo>
                      <a:pt x="19" y="108"/>
                      <a:pt x="12" y="89"/>
                      <a:pt x="11" y="85"/>
                    </a:cubicBezTo>
                    <a:cubicBezTo>
                      <a:pt x="9" y="79"/>
                      <a:pt x="4" y="63"/>
                      <a:pt x="3" y="59"/>
                    </a:cubicBezTo>
                    <a:cubicBezTo>
                      <a:pt x="3" y="59"/>
                      <a:pt x="0" y="44"/>
                      <a:pt x="0" y="44"/>
                    </a:cubicBezTo>
                    <a:cubicBezTo>
                      <a:pt x="0" y="43"/>
                      <a:pt x="2" y="48"/>
                      <a:pt x="3" y="50"/>
                    </a:cubicBezTo>
                    <a:cubicBezTo>
                      <a:pt x="3" y="51"/>
                      <a:pt x="11" y="83"/>
                      <a:pt x="16" y="90"/>
                    </a:cubicBezTo>
                    <a:cubicBezTo>
                      <a:pt x="20" y="98"/>
                      <a:pt x="22" y="98"/>
                      <a:pt x="24" y="98"/>
                    </a:cubicBezTo>
                    <a:cubicBezTo>
                      <a:pt x="25" y="98"/>
                      <a:pt x="29" y="95"/>
                      <a:pt x="30" y="94"/>
                    </a:cubicBezTo>
                    <a:cubicBezTo>
                      <a:pt x="30" y="94"/>
                      <a:pt x="31" y="93"/>
                      <a:pt x="31" y="93"/>
                    </a:cubicBezTo>
                    <a:cubicBezTo>
                      <a:pt x="31" y="93"/>
                      <a:pt x="35" y="88"/>
                      <a:pt x="36" y="86"/>
                    </a:cubicBezTo>
                    <a:cubicBezTo>
                      <a:pt x="37" y="85"/>
                      <a:pt x="38" y="81"/>
                      <a:pt x="38" y="77"/>
                    </a:cubicBezTo>
                    <a:cubicBezTo>
                      <a:pt x="39" y="72"/>
                      <a:pt x="38" y="60"/>
                      <a:pt x="36" y="50"/>
                    </a:cubicBezTo>
                    <a:cubicBezTo>
                      <a:pt x="35" y="45"/>
                      <a:pt x="26" y="27"/>
                      <a:pt x="24" y="23"/>
                    </a:cubicBezTo>
                    <a:cubicBezTo>
                      <a:pt x="23" y="21"/>
                      <a:pt x="17" y="11"/>
                      <a:pt x="16" y="9"/>
                    </a:cubicBezTo>
                    <a:cubicBezTo>
                      <a:pt x="15" y="7"/>
                      <a:pt x="12" y="0"/>
                      <a:pt x="17" y="5"/>
                    </a:cubicBezTo>
                    <a:cubicBezTo>
                      <a:pt x="21" y="8"/>
                      <a:pt x="29" y="14"/>
                      <a:pt x="30" y="18"/>
                    </a:cubicBezTo>
                    <a:cubicBezTo>
                      <a:pt x="31" y="22"/>
                      <a:pt x="36" y="40"/>
                      <a:pt x="37" y="43"/>
                    </a:cubicBezTo>
                    <a:cubicBezTo>
                      <a:pt x="39" y="47"/>
                      <a:pt x="46" y="63"/>
                      <a:pt x="48" y="69"/>
                    </a:cubicBezTo>
                    <a:cubicBezTo>
                      <a:pt x="48" y="72"/>
                      <a:pt x="48" y="83"/>
                      <a:pt x="46" y="93"/>
                    </a:cubicBezTo>
                    <a:cubicBezTo>
                      <a:pt x="45" y="100"/>
                      <a:pt x="37" y="113"/>
                      <a:pt x="35" y="115"/>
                    </a:cubicBezTo>
                    <a:cubicBezTo>
                      <a:pt x="33" y="118"/>
                      <a:pt x="29" y="121"/>
                      <a:pt x="29" y="121"/>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2"/>
              <p:cNvSpPr>
                <a:spLocks/>
              </p:cNvSpPr>
              <p:nvPr/>
            </p:nvSpPr>
            <p:spPr bwMode="gray">
              <a:xfrm>
                <a:off x="-2360613" y="4606925"/>
                <a:ext cx="109538" cy="104775"/>
              </a:xfrm>
              <a:custGeom>
                <a:avLst/>
                <a:gdLst/>
                <a:ahLst/>
                <a:cxnLst>
                  <a:cxn ang="0">
                    <a:pos x="26" y="70"/>
                  </a:cxn>
                  <a:cxn ang="0">
                    <a:pos x="11" y="71"/>
                  </a:cxn>
                  <a:cxn ang="0">
                    <a:pos x="1" y="69"/>
                  </a:cxn>
                  <a:cxn ang="0">
                    <a:pos x="8" y="52"/>
                  </a:cxn>
                  <a:cxn ang="0">
                    <a:pos x="24" y="27"/>
                  </a:cxn>
                  <a:cxn ang="0">
                    <a:pos x="20" y="38"/>
                  </a:cxn>
                  <a:cxn ang="0">
                    <a:pos x="18" y="51"/>
                  </a:cxn>
                  <a:cxn ang="0">
                    <a:pos x="38" y="46"/>
                  </a:cxn>
                  <a:cxn ang="0">
                    <a:pos x="44" y="42"/>
                  </a:cxn>
                  <a:cxn ang="0">
                    <a:pos x="49" y="36"/>
                  </a:cxn>
                  <a:cxn ang="0">
                    <a:pos x="54" y="29"/>
                  </a:cxn>
                  <a:cxn ang="0">
                    <a:pos x="60" y="19"/>
                  </a:cxn>
                  <a:cxn ang="0">
                    <a:pos x="69" y="0"/>
                  </a:cxn>
                  <a:cxn ang="0">
                    <a:pos x="74" y="11"/>
                  </a:cxn>
                  <a:cxn ang="0">
                    <a:pos x="72" y="22"/>
                  </a:cxn>
                  <a:cxn ang="0">
                    <a:pos x="68" y="30"/>
                  </a:cxn>
                  <a:cxn ang="0">
                    <a:pos x="65" y="39"/>
                  </a:cxn>
                  <a:cxn ang="0">
                    <a:pos x="65" y="47"/>
                  </a:cxn>
                  <a:cxn ang="0">
                    <a:pos x="58" y="50"/>
                  </a:cxn>
                  <a:cxn ang="0">
                    <a:pos x="58" y="40"/>
                  </a:cxn>
                  <a:cxn ang="0">
                    <a:pos x="49" y="56"/>
                  </a:cxn>
                  <a:cxn ang="0">
                    <a:pos x="41" y="64"/>
                  </a:cxn>
                  <a:cxn ang="0">
                    <a:pos x="26" y="70"/>
                  </a:cxn>
                </a:cxnLst>
                <a:rect l="0" t="0" r="r" b="b"/>
                <a:pathLst>
                  <a:path w="74" h="71">
                    <a:moveTo>
                      <a:pt x="26" y="70"/>
                    </a:moveTo>
                    <a:cubicBezTo>
                      <a:pt x="20" y="71"/>
                      <a:pt x="17" y="71"/>
                      <a:pt x="11" y="71"/>
                    </a:cubicBezTo>
                    <a:cubicBezTo>
                      <a:pt x="9" y="71"/>
                      <a:pt x="2" y="70"/>
                      <a:pt x="1" y="69"/>
                    </a:cubicBezTo>
                    <a:cubicBezTo>
                      <a:pt x="0" y="67"/>
                      <a:pt x="7" y="54"/>
                      <a:pt x="8" y="52"/>
                    </a:cubicBezTo>
                    <a:cubicBezTo>
                      <a:pt x="9" y="50"/>
                      <a:pt x="23" y="29"/>
                      <a:pt x="24" y="27"/>
                    </a:cubicBezTo>
                    <a:cubicBezTo>
                      <a:pt x="27" y="23"/>
                      <a:pt x="21" y="34"/>
                      <a:pt x="20" y="38"/>
                    </a:cubicBezTo>
                    <a:cubicBezTo>
                      <a:pt x="20" y="41"/>
                      <a:pt x="16" y="50"/>
                      <a:pt x="18" y="51"/>
                    </a:cubicBezTo>
                    <a:cubicBezTo>
                      <a:pt x="20" y="52"/>
                      <a:pt x="36" y="47"/>
                      <a:pt x="38" y="46"/>
                    </a:cubicBezTo>
                    <a:cubicBezTo>
                      <a:pt x="40" y="46"/>
                      <a:pt x="43" y="44"/>
                      <a:pt x="44" y="42"/>
                    </a:cubicBezTo>
                    <a:cubicBezTo>
                      <a:pt x="46" y="40"/>
                      <a:pt x="47" y="39"/>
                      <a:pt x="49" y="36"/>
                    </a:cubicBezTo>
                    <a:cubicBezTo>
                      <a:pt x="51" y="34"/>
                      <a:pt x="53" y="31"/>
                      <a:pt x="54" y="29"/>
                    </a:cubicBezTo>
                    <a:cubicBezTo>
                      <a:pt x="57" y="26"/>
                      <a:pt x="58" y="22"/>
                      <a:pt x="60" y="19"/>
                    </a:cubicBezTo>
                    <a:cubicBezTo>
                      <a:pt x="66" y="9"/>
                      <a:pt x="68" y="0"/>
                      <a:pt x="69" y="0"/>
                    </a:cubicBezTo>
                    <a:cubicBezTo>
                      <a:pt x="71" y="0"/>
                      <a:pt x="74" y="7"/>
                      <a:pt x="74" y="11"/>
                    </a:cubicBezTo>
                    <a:cubicBezTo>
                      <a:pt x="74" y="14"/>
                      <a:pt x="73" y="19"/>
                      <a:pt x="72" y="22"/>
                    </a:cubicBezTo>
                    <a:cubicBezTo>
                      <a:pt x="71" y="24"/>
                      <a:pt x="70" y="27"/>
                      <a:pt x="68" y="30"/>
                    </a:cubicBezTo>
                    <a:cubicBezTo>
                      <a:pt x="65" y="34"/>
                      <a:pt x="65" y="37"/>
                      <a:pt x="65" y="39"/>
                    </a:cubicBezTo>
                    <a:cubicBezTo>
                      <a:pt x="65" y="41"/>
                      <a:pt x="67" y="47"/>
                      <a:pt x="65" y="47"/>
                    </a:cubicBezTo>
                    <a:cubicBezTo>
                      <a:pt x="64" y="48"/>
                      <a:pt x="59" y="51"/>
                      <a:pt x="58" y="50"/>
                    </a:cubicBezTo>
                    <a:cubicBezTo>
                      <a:pt x="58" y="48"/>
                      <a:pt x="59" y="39"/>
                      <a:pt x="58" y="40"/>
                    </a:cubicBezTo>
                    <a:cubicBezTo>
                      <a:pt x="57" y="40"/>
                      <a:pt x="50" y="52"/>
                      <a:pt x="49" y="56"/>
                    </a:cubicBezTo>
                    <a:cubicBezTo>
                      <a:pt x="48" y="58"/>
                      <a:pt x="46" y="61"/>
                      <a:pt x="41" y="64"/>
                    </a:cubicBezTo>
                    <a:cubicBezTo>
                      <a:pt x="34" y="68"/>
                      <a:pt x="26" y="70"/>
                      <a:pt x="26" y="7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3"/>
              <p:cNvSpPr>
                <a:spLocks/>
              </p:cNvSpPr>
              <p:nvPr/>
            </p:nvSpPr>
            <p:spPr bwMode="gray">
              <a:xfrm>
                <a:off x="-2281238" y="3454400"/>
                <a:ext cx="122238" cy="187325"/>
              </a:xfrm>
              <a:custGeom>
                <a:avLst/>
                <a:gdLst/>
                <a:ahLst/>
                <a:cxnLst>
                  <a:cxn ang="0">
                    <a:pos x="6" y="118"/>
                  </a:cxn>
                  <a:cxn ang="0">
                    <a:pos x="0" y="66"/>
                  </a:cxn>
                  <a:cxn ang="0">
                    <a:pos x="1" y="30"/>
                  </a:cxn>
                  <a:cxn ang="0">
                    <a:pos x="13" y="6"/>
                  </a:cxn>
                  <a:cxn ang="0">
                    <a:pos x="25" y="0"/>
                  </a:cxn>
                  <a:cxn ang="0">
                    <a:pos x="49" y="0"/>
                  </a:cxn>
                  <a:cxn ang="0">
                    <a:pos x="71" y="24"/>
                  </a:cxn>
                  <a:cxn ang="0">
                    <a:pos x="77" y="46"/>
                  </a:cxn>
                  <a:cxn ang="0">
                    <a:pos x="53" y="98"/>
                  </a:cxn>
                  <a:cxn ang="0">
                    <a:pos x="6" y="118"/>
                  </a:cxn>
                </a:cxnLst>
                <a:rect l="0" t="0" r="r" b="b"/>
                <a:pathLst>
                  <a:path w="77" h="118">
                    <a:moveTo>
                      <a:pt x="6" y="118"/>
                    </a:moveTo>
                    <a:lnTo>
                      <a:pt x="0" y="66"/>
                    </a:lnTo>
                    <a:lnTo>
                      <a:pt x="1" y="30"/>
                    </a:lnTo>
                    <a:lnTo>
                      <a:pt x="13" y="6"/>
                    </a:lnTo>
                    <a:lnTo>
                      <a:pt x="25" y="0"/>
                    </a:lnTo>
                    <a:lnTo>
                      <a:pt x="49" y="0"/>
                    </a:lnTo>
                    <a:lnTo>
                      <a:pt x="71" y="24"/>
                    </a:lnTo>
                    <a:lnTo>
                      <a:pt x="77" y="46"/>
                    </a:lnTo>
                    <a:lnTo>
                      <a:pt x="53" y="98"/>
                    </a:lnTo>
                    <a:lnTo>
                      <a:pt x="6"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4"/>
              <p:cNvSpPr>
                <a:spLocks/>
              </p:cNvSpPr>
              <p:nvPr/>
            </p:nvSpPr>
            <p:spPr bwMode="gray">
              <a:xfrm>
                <a:off x="-2368550" y="3552825"/>
                <a:ext cx="276225" cy="679450"/>
              </a:xfrm>
              <a:custGeom>
                <a:avLst/>
                <a:gdLst/>
                <a:ahLst/>
                <a:cxnLst>
                  <a:cxn ang="0">
                    <a:pos x="90" y="444"/>
                  </a:cxn>
                  <a:cxn ang="0">
                    <a:pos x="63" y="440"/>
                  </a:cxn>
                  <a:cxn ang="0">
                    <a:pos x="33" y="430"/>
                  </a:cxn>
                  <a:cxn ang="0">
                    <a:pos x="8" y="430"/>
                  </a:cxn>
                  <a:cxn ang="0">
                    <a:pos x="0" y="420"/>
                  </a:cxn>
                  <a:cxn ang="0">
                    <a:pos x="10" y="309"/>
                  </a:cxn>
                  <a:cxn ang="0">
                    <a:pos x="16" y="275"/>
                  </a:cxn>
                  <a:cxn ang="0">
                    <a:pos x="27" y="226"/>
                  </a:cxn>
                  <a:cxn ang="0">
                    <a:pos x="38" y="202"/>
                  </a:cxn>
                  <a:cxn ang="0">
                    <a:pos x="34" y="175"/>
                  </a:cxn>
                  <a:cxn ang="0">
                    <a:pos x="25" y="153"/>
                  </a:cxn>
                  <a:cxn ang="0">
                    <a:pos x="31" y="134"/>
                  </a:cxn>
                  <a:cxn ang="0">
                    <a:pos x="29" y="84"/>
                  </a:cxn>
                  <a:cxn ang="0">
                    <a:pos x="30" y="59"/>
                  </a:cxn>
                  <a:cxn ang="0">
                    <a:pos x="51" y="46"/>
                  </a:cxn>
                  <a:cxn ang="0">
                    <a:pos x="60" y="36"/>
                  </a:cxn>
                  <a:cxn ang="0">
                    <a:pos x="64" y="25"/>
                  </a:cxn>
                  <a:cxn ang="0">
                    <a:pos x="70" y="26"/>
                  </a:cxn>
                  <a:cxn ang="0">
                    <a:pos x="70" y="42"/>
                  </a:cxn>
                  <a:cxn ang="0">
                    <a:pos x="91" y="46"/>
                  </a:cxn>
                  <a:cxn ang="0">
                    <a:pos x="119" y="29"/>
                  </a:cxn>
                  <a:cxn ang="0">
                    <a:pos x="131" y="0"/>
                  </a:cxn>
                  <a:cxn ang="0">
                    <a:pos x="155" y="1"/>
                  </a:cxn>
                  <a:cxn ang="0">
                    <a:pos x="179" y="35"/>
                  </a:cxn>
                  <a:cxn ang="0">
                    <a:pos x="175" y="56"/>
                  </a:cxn>
                  <a:cxn ang="0">
                    <a:pos x="161" y="98"/>
                  </a:cxn>
                  <a:cxn ang="0">
                    <a:pos x="170" y="189"/>
                  </a:cxn>
                  <a:cxn ang="0">
                    <a:pos x="158" y="248"/>
                  </a:cxn>
                  <a:cxn ang="0">
                    <a:pos x="182" y="355"/>
                  </a:cxn>
                  <a:cxn ang="0">
                    <a:pos x="185" y="424"/>
                  </a:cxn>
                  <a:cxn ang="0">
                    <a:pos x="177" y="458"/>
                  </a:cxn>
                  <a:cxn ang="0">
                    <a:pos x="142" y="452"/>
                  </a:cxn>
                  <a:cxn ang="0">
                    <a:pos x="108" y="445"/>
                  </a:cxn>
                  <a:cxn ang="0">
                    <a:pos x="90" y="444"/>
                  </a:cxn>
                </a:cxnLst>
                <a:rect l="0" t="0" r="r" b="b"/>
                <a:pathLst>
                  <a:path w="186" h="458">
                    <a:moveTo>
                      <a:pt x="90" y="444"/>
                    </a:moveTo>
                    <a:cubicBezTo>
                      <a:pt x="86" y="443"/>
                      <a:pt x="70" y="443"/>
                      <a:pt x="63" y="440"/>
                    </a:cubicBezTo>
                    <a:cubicBezTo>
                      <a:pt x="55" y="438"/>
                      <a:pt x="40" y="431"/>
                      <a:pt x="33" y="430"/>
                    </a:cubicBezTo>
                    <a:cubicBezTo>
                      <a:pt x="26" y="429"/>
                      <a:pt x="11" y="430"/>
                      <a:pt x="8" y="430"/>
                    </a:cubicBezTo>
                    <a:cubicBezTo>
                      <a:pt x="4" y="430"/>
                      <a:pt x="0" y="426"/>
                      <a:pt x="0" y="420"/>
                    </a:cubicBezTo>
                    <a:cubicBezTo>
                      <a:pt x="0" y="414"/>
                      <a:pt x="8" y="322"/>
                      <a:pt x="10" y="309"/>
                    </a:cubicBezTo>
                    <a:cubicBezTo>
                      <a:pt x="10" y="309"/>
                      <a:pt x="13" y="285"/>
                      <a:pt x="16" y="275"/>
                    </a:cubicBezTo>
                    <a:cubicBezTo>
                      <a:pt x="18" y="266"/>
                      <a:pt x="24" y="233"/>
                      <a:pt x="27" y="226"/>
                    </a:cubicBezTo>
                    <a:cubicBezTo>
                      <a:pt x="30" y="219"/>
                      <a:pt x="36" y="208"/>
                      <a:pt x="38" y="202"/>
                    </a:cubicBezTo>
                    <a:cubicBezTo>
                      <a:pt x="39" y="197"/>
                      <a:pt x="37" y="178"/>
                      <a:pt x="34" y="175"/>
                    </a:cubicBezTo>
                    <a:cubicBezTo>
                      <a:pt x="31" y="171"/>
                      <a:pt x="25" y="159"/>
                      <a:pt x="25" y="153"/>
                    </a:cubicBezTo>
                    <a:cubicBezTo>
                      <a:pt x="26" y="146"/>
                      <a:pt x="30" y="139"/>
                      <a:pt x="31" y="134"/>
                    </a:cubicBezTo>
                    <a:cubicBezTo>
                      <a:pt x="31" y="128"/>
                      <a:pt x="29" y="91"/>
                      <a:pt x="29" y="84"/>
                    </a:cubicBezTo>
                    <a:cubicBezTo>
                      <a:pt x="29" y="78"/>
                      <a:pt x="27" y="63"/>
                      <a:pt x="30" y="59"/>
                    </a:cubicBezTo>
                    <a:cubicBezTo>
                      <a:pt x="32" y="55"/>
                      <a:pt x="47" y="49"/>
                      <a:pt x="51" y="46"/>
                    </a:cubicBezTo>
                    <a:cubicBezTo>
                      <a:pt x="55" y="43"/>
                      <a:pt x="58" y="40"/>
                      <a:pt x="60" y="36"/>
                    </a:cubicBezTo>
                    <a:cubicBezTo>
                      <a:pt x="62" y="33"/>
                      <a:pt x="61" y="26"/>
                      <a:pt x="64" y="25"/>
                    </a:cubicBezTo>
                    <a:cubicBezTo>
                      <a:pt x="66" y="23"/>
                      <a:pt x="70" y="24"/>
                      <a:pt x="70" y="26"/>
                    </a:cubicBezTo>
                    <a:cubicBezTo>
                      <a:pt x="70" y="28"/>
                      <a:pt x="67" y="38"/>
                      <a:pt x="70" y="42"/>
                    </a:cubicBezTo>
                    <a:cubicBezTo>
                      <a:pt x="74" y="46"/>
                      <a:pt x="87" y="49"/>
                      <a:pt x="91" y="46"/>
                    </a:cubicBezTo>
                    <a:cubicBezTo>
                      <a:pt x="95" y="43"/>
                      <a:pt x="119" y="29"/>
                      <a:pt x="119" y="29"/>
                    </a:cubicBezTo>
                    <a:cubicBezTo>
                      <a:pt x="131" y="0"/>
                      <a:pt x="131" y="0"/>
                      <a:pt x="131" y="0"/>
                    </a:cubicBezTo>
                    <a:cubicBezTo>
                      <a:pt x="155" y="1"/>
                      <a:pt x="155" y="1"/>
                      <a:pt x="155" y="1"/>
                    </a:cubicBezTo>
                    <a:cubicBezTo>
                      <a:pt x="179" y="35"/>
                      <a:pt x="179" y="35"/>
                      <a:pt x="179" y="35"/>
                    </a:cubicBezTo>
                    <a:cubicBezTo>
                      <a:pt x="175" y="56"/>
                      <a:pt x="175" y="56"/>
                      <a:pt x="175" y="56"/>
                    </a:cubicBezTo>
                    <a:cubicBezTo>
                      <a:pt x="161" y="98"/>
                      <a:pt x="161" y="98"/>
                      <a:pt x="161" y="98"/>
                    </a:cubicBezTo>
                    <a:cubicBezTo>
                      <a:pt x="170" y="189"/>
                      <a:pt x="170" y="189"/>
                      <a:pt x="170" y="189"/>
                    </a:cubicBezTo>
                    <a:cubicBezTo>
                      <a:pt x="170" y="189"/>
                      <a:pt x="157" y="235"/>
                      <a:pt x="158" y="248"/>
                    </a:cubicBezTo>
                    <a:cubicBezTo>
                      <a:pt x="159" y="261"/>
                      <a:pt x="179" y="331"/>
                      <a:pt x="182" y="355"/>
                    </a:cubicBezTo>
                    <a:cubicBezTo>
                      <a:pt x="182" y="361"/>
                      <a:pt x="186" y="416"/>
                      <a:pt x="185" y="424"/>
                    </a:cubicBezTo>
                    <a:cubicBezTo>
                      <a:pt x="184" y="432"/>
                      <a:pt x="185" y="458"/>
                      <a:pt x="177" y="458"/>
                    </a:cubicBezTo>
                    <a:cubicBezTo>
                      <a:pt x="170" y="458"/>
                      <a:pt x="152" y="455"/>
                      <a:pt x="142" y="452"/>
                    </a:cubicBezTo>
                    <a:cubicBezTo>
                      <a:pt x="131" y="449"/>
                      <a:pt x="111" y="446"/>
                      <a:pt x="108" y="445"/>
                    </a:cubicBezTo>
                    <a:cubicBezTo>
                      <a:pt x="105" y="444"/>
                      <a:pt x="90" y="444"/>
                      <a:pt x="90" y="444"/>
                    </a:cubicBez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118" name="Freeform 25"/>
              <p:cNvSpPr>
                <a:spLocks/>
              </p:cNvSpPr>
              <p:nvPr/>
            </p:nvSpPr>
            <p:spPr bwMode="gray">
              <a:xfrm>
                <a:off x="-2239963" y="3529013"/>
                <a:ext cx="82550" cy="101600"/>
              </a:xfrm>
              <a:custGeom>
                <a:avLst/>
                <a:gdLst/>
                <a:ahLst/>
                <a:cxnLst>
                  <a:cxn ang="0">
                    <a:pos x="19" y="63"/>
                  </a:cxn>
                  <a:cxn ang="0">
                    <a:pos x="10" y="67"/>
                  </a:cxn>
                  <a:cxn ang="0">
                    <a:pos x="0" y="52"/>
                  </a:cxn>
                  <a:cxn ang="0">
                    <a:pos x="3" y="44"/>
                  </a:cxn>
                  <a:cxn ang="0">
                    <a:pos x="47" y="0"/>
                  </a:cxn>
                  <a:cxn ang="0">
                    <a:pos x="56" y="10"/>
                  </a:cxn>
                  <a:cxn ang="0">
                    <a:pos x="55" y="18"/>
                  </a:cxn>
                  <a:cxn ang="0">
                    <a:pos x="37" y="42"/>
                  </a:cxn>
                  <a:cxn ang="0">
                    <a:pos x="19" y="63"/>
                  </a:cxn>
                </a:cxnLst>
                <a:rect l="0" t="0" r="r" b="b"/>
                <a:pathLst>
                  <a:path w="56" h="68">
                    <a:moveTo>
                      <a:pt x="19" y="63"/>
                    </a:moveTo>
                    <a:cubicBezTo>
                      <a:pt x="19" y="63"/>
                      <a:pt x="12" y="68"/>
                      <a:pt x="10" y="67"/>
                    </a:cubicBezTo>
                    <a:cubicBezTo>
                      <a:pt x="8" y="66"/>
                      <a:pt x="1" y="56"/>
                      <a:pt x="0" y="52"/>
                    </a:cubicBezTo>
                    <a:cubicBezTo>
                      <a:pt x="0" y="47"/>
                      <a:pt x="1" y="46"/>
                      <a:pt x="3" y="44"/>
                    </a:cubicBezTo>
                    <a:cubicBezTo>
                      <a:pt x="5" y="41"/>
                      <a:pt x="47" y="0"/>
                      <a:pt x="47" y="0"/>
                    </a:cubicBezTo>
                    <a:cubicBezTo>
                      <a:pt x="56" y="10"/>
                      <a:pt x="56" y="10"/>
                      <a:pt x="56" y="10"/>
                    </a:cubicBezTo>
                    <a:cubicBezTo>
                      <a:pt x="55" y="18"/>
                      <a:pt x="55" y="18"/>
                      <a:pt x="55" y="18"/>
                    </a:cubicBezTo>
                    <a:cubicBezTo>
                      <a:pt x="37" y="42"/>
                      <a:pt x="37" y="42"/>
                      <a:pt x="37" y="42"/>
                    </a:cubicBezTo>
                    <a:lnTo>
                      <a:pt x="19" y="6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6"/>
              <p:cNvSpPr>
                <a:spLocks/>
              </p:cNvSpPr>
              <p:nvPr/>
            </p:nvSpPr>
            <p:spPr bwMode="gray">
              <a:xfrm>
                <a:off x="-2311401" y="3413125"/>
                <a:ext cx="300038" cy="338138"/>
              </a:xfrm>
              <a:custGeom>
                <a:avLst/>
                <a:gdLst/>
                <a:ahLst/>
                <a:cxnLst>
                  <a:cxn ang="0">
                    <a:pos x="144" y="226"/>
                  </a:cxn>
                  <a:cxn ang="0">
                    <a:pos x="151" y="227"/>
                  </a:cxn>
                  <a:cxn ang="0">
                    <a:pos x="167" y="219"/>
                  </a:cxn>
                  <a:cxn ang="0">
                    <a:pos x="186" y="196"/>
                  </a:cxn>
                  <a:cxn ang="0">
                    <a:pos x="200" y="155"/>
                  </a:cxn>
                  <a:cxn ang="0">
                    <a:pos x="196" y="130"/>
                  </a:cxn>
                  <a:cxn ang="0">
                    <a:pos x="168" y="117"/>
                  </a:cxn>
                  <a:cxn ang="0">
                    <a:pos x="125" y="73"/>
                  </a:cxn>
                  <a:cxn ang="0">
                    <a:pos x="90" y="9"/>
                  </a:cxn>
                  <a:cxn ang="0">
                    <a:pos x="66" y="0"/>
                  </a:cxn>
                  <a:cxn ang="0">
                    <a:pos x="44" y="10"/>
                  </a:cxn>
                  <a:cxn ang="0">
                    <a:pos x="24" y="38"/>
                  </a:cxn>
                  <a:cxn ang="0">
                    <a:pos x="19" y="77"/>
                  </a:cxn>
                  <a:cxn ang="0">
                    <a:pos x="15" y="104"/>
                  </a:cxn>
                  <a:cxn ang="0">
                    <a:pos x="9" y="130"/>
                  </a:cxn>
                  <a:cxn ang="0">
                    <a:pos x="0" y="144"/>
                  </a:cxn>
                  <a:cxn ang="0">
                    <a:pos x="2" y="146"/>
                  </a:cxn>
                  <a:cxn ang="0">
                    <a:pos x="16" y="141"/>
                  </a:cxn>
                  <a:cxn ang="0">
                    <a:pos x="23" y="130"/>
                  </a:cxn>
                  <a:cxn ang="0">
                    <a:pos x="30" y="117"/>
                  </a:cxn>
                  <a:cxn ang="0">
                    <a:pos x="24" y="94"/>
                  </a:cxn>
                  <a:cxn ang="0">
                    <a:pos x="25" y="57"/>
                  </a:cxn>
                  <a:cxn ang="0">
                    <a:pos x="34" y="41"/>
                  </a:cxn>
                  <a:cxn ang="0">
                    <a:pos x="52" y="33"/>
                  </a:cxn>
                  <a:cxn ang="0">
                    <a:pos x="62" y="34"/>
                  </a:cxn>
                  <a:cxn ang="0">
                    <a:pos x="79" y="49"/>
                  </a:cxn>
                  <a:cxn ang="0">
                    <a:pos x="93" y="82"/>
                  </a:cxn>
                  <a:cxn ang="0">
                    <a:pos x="108" y="111"/>
                  </a:cxn>
                  <a:cxn ang="0">
                    <a:pos x="136" y="138"/>
                  </a:cxn>
                  <a:cxn ang="0">
                    <a:pos x="139" y="156"/>
                  </a:cxn>
                  <a:cxn ang="0">
                    <a:pos x="141" y="190"/>
                  </a:cxn>
                  <a:cxn ang="0">
                    <a:pos x="144" y="226"/>
                  </a:cxn>
                </a:cxnLst>
                <a:rect l="0" t="0" r="r" b="b"/>
                <a:pathLst>
                  <a:path w="203" h="227">
                    <a:moveTo>
                      <a:pt x="144" y="226"/>
                    </a:moveTo>
                    <a:cubicBezTo>
                      <a:pt x="144" y="226"/>
                      <a:pt x="148" y="227"/>
                      <a:pt x="151" y="227"/>
                    </a:cubicBezTo>
                    <a:cubicBezTo>
                      <a:pt x="154" y="227"/>
                      <a:pt x="164" y="222"/>
                      <a:pt x="167" y="219"/>
                    </a:cubicBezTo>
                    <a:cubicBezTo>
                      <a:pt x="170" y="216"/>
                      <a:pt x="183" y="201"/>
                      <a:pt x="186" y="196"/>
                    </a:cubicBezTo>
                    <a:cubicBezTo>
                      <a:pt x="191" y="187"/>
                      <a:pt x="198" y="162"/>
                      <a:pt x="200" y="155"/>
                    </a:cubicBezTo>
                    <a:cubicBezTo>
                      <a:pt x="201" y="149"/>
                      <a:pt x="203" y="136"/>
                      <a:pt x="196" y="130"/>
                    </a:cubicBezTo>
                    <a:cubicBezTo>
                      <a:pt x="189" y="124"/>
                      <a:pt x="182" y="122"/>
                      <a:pt x="168" y="117"/>
                    </a:cubicBezTo>
                    <a:cubicBezTo>
                      <a:pt x="157" y="113"/>
                      <a:pt x="130" y="83"/>
                      <a:pt x="125" y="73"/>
                    </a:cubicBezTo>
                    <a:cubicBezTo>
                      <a:pt x="120" y="63"/>
                      <a:pt x="98" y="14"/>
                      <a:pt x="90" y="9"/>
                    </a:cubicBezTo>
                    <a:cubicBezTo>
                      <a:pt x="82" y="4"/>
                      <a:pt x="72" y="0"/>
                      <a:pt x="66" y="0"/>
                    </a:cubicBezTo>
                    <a:cubicBezTo>
                      <a:pt x="61" y="0"/>
                      <a:pt x="50" y="4"/>
                      <a:pt x="44" y="10"/>
                    </a:cubicBezTo>
                    <a:cubicBezTo>
                      <a:pt x="39" y="15"/>
                      <a:pt x="29" y="23"/>
                      <a:pt x="24" y="38"/>
                    </a:cubicBezTo>
                    <a:cubicBezTo>
                      <a:pt x="21" y="45"/>
                      <a:pt x="19" y="72"/>
                      <a:pt x="19" y="77"/>
                    </a:cubicBezTo>
                    <a:cubicBezTo>
                      <a:pt x="19" y="83"/>
                      <a:pt x="16" y="97"/>
                      <a:pt x="15" y="104"/>
                    </a:cubicBezTo>
                    <a:cubicBezTo>
                      <a:pt x="14" y="112"/>
                      <a:pt x="11" y="124"/>
                      <a:pt x="9" y="130"/>
                    </a:cubicBezTo>
                    <a:cubicBezTo>
                      <a:pt x="6" y="135"/>
                      <a:pt x="0" y="143"/>
                      <a:pt x="0" y="144"/>
                    </a:cubicBezTo>
                    <a:cubicBezTo>
                      <a:pt x="0" y="146"/>
                      <a:pt x="1" y="147"/>
                      <a:pt x="2" y="146"/>
                    </a:cubicBezTo>
                    <a:cubicBezTo>
                      <a:pt x="3" y="146"/>
                      <a:pt x="14" y="143"/>
                      <a:pt x="16" y="141"/>
                    </a:cubicBezTo>
                    <a:cubicBezTo>
                      <a:pt x="18" y="139"/>
                      <a:pt x="23" y="132"/>
                      <a:pt x="23" y="130"/>
                    </a:cubicBezTo>
                    <a:cubicBezTo>
                      <a:pt x="24" y="128"/>
                      <a:pt x="30" y="119"/>
                      <a:pt x="30" y="117"/>
                    </a:cubicBezTo>
                    <a:cubicBezTo>
                      <a:pt x="29" y="115"/>
                      <a:pt x="25" y="100"/>
                      <a:pt x="24" y="94"/>
                    </a:cubicBezTo>
                    <a:cubicBezTo>
                      <a:pt x="24" y="86"/>
                      <a:pt x="25" y="61"/>
                      <a:pt x="25" y="57"/>
                    </a:cubicBezTo>
                    <a:cubicBezTo>
                      <a:pt x="26" y="49"/>
                      <a:pt x="31" y="44"/>
                      <a:pt x="34" y="41"/>
                    </a:cubicBezTo>
                    <a:cubicBezTo>
                      <a:pt x="38" y="37"/>
                      <a:pt x="47" y="33"/>
                      <a:pt x="52" y="33"/>
                    </a:cubicBezTo>
                    <a:cubicBezTo>
                      <a:pt x="54" y="33"/>
                      <a:pt x="58" y="33"/>
                      <a:pt x="62" y="34"/>
                    </a:cubicBezTo>
                    <a:cubicBezTo>
                      <a:pt x="65" y="36"/>
                      <a:pt x="75" y="43"/>
                      <a:pt x="79" y="49"/>
                    </a:cubicBezTo>
                    <a:cubicBezTo>
                      <a:pt x="84" y="57"/>
                      <a:pt x="91" y="80"/>
                      <a:pt x="93" y="82"/>
                    </a:cubicBezTo>
                    <a:cubicBezTo>
                      <a:pt x="95" y="84"/>
                      <a:pt x="105" y="108"/>
                      <a:pt x="108" y="111"/>
                    </a:cubicBezTo>
                    <a:cubicBezTo>
                      <a:pt x="110" y="114"/>
                      <a:pt x="135" y="137"/>
                      <a:pt x="136" y="138"/>
                    </a:cubicBezTo>
                    <a:cubicBezTo>
                      <a:pt x="137" y="139"/>
                      <a:pt x="139" y="156"/>
                      <a:pt x="139" y="156"/>
                    </a:cubicBezTo>
                    <a:cubicBezTo>
                      <a:pt x="141" y="190"/>
                      <a:pt x="141" y="190"/>
                      <a:pt x="141" y="190"/>
                    </a:cubicBezTo>
                    <a:lnTo>
                      <a:pt x="144" y="22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7"/>
              <p:cNvSpPr>
                <a:spLocks/>
              </p:cNvSpPr>
              <p:nvPr/>
            </p:nvSpPr>
            <p:spPr bwMode="gray">
              <a:xfrm>
                <a:off x="-2236790" y="3552825"/>
                <a:ext cx="149225" cy="314325"/>
              </a:xfrm>
              <a:custGeom>
                <a:avLst/>
                <a:gdLst/>
                <a:ahLst/>
                <a:cxnLst>
                  <a:cxn ang="0">
                    <a:pos x="66" y="212"/>
                  </a:cxn>
                  <a:cxn ang="0">
                    <a:pos x="60" y="209"/>
                  </a:cxn>
                  <a:cxn ang="0">
                    <a:pos x="47" y="187"/>
                  </a:cxn>
                  <a:cxn ang="0">
                    <a:pos x="32" y="160"/>
                  </a:cxn>
                  <a:cxn ang="0">
                    <a:pos x="16" y="116"/>
                  </a:cxn>
                  <a:cxn ang="0">
                    <a:pos x="9" y="93"/>
                  </a:cxn>
                  <a:cxn ang="0">
                    <a:pos x="5" y="75"/>
                  </a:cxn>
                  <a:cxn ang="0">
                    <a:pos x="8" y="60"/>
                  </a:cxn>
                  <a:cxn ang="0">
                    <a:pos x="13" y="50"/>
                  </a:cxn>
                  <a:cxn ang="0">
                    <a:pos x="14" y="43"/>
                  </a:cxn>
                  <a:cxn ang="0">
                    <a:pos x="13" y="34"/>
                  </a:cxn>
                  <a:cxn ang="0">
                    <a:pos x="4" y="27"/>
                  </a:cxn>
                  <a:cxn ang="0">
                    <a:pos x="1" y="23"/>
                  </a:cxn>
                  <a:cxn ang="0">
                    <a:pos x="4" y="21"/>
                  </a:cxn>
                  <a:cxn ang="0">
                    <a:pos x="12" y="23"/>
                  </a:cxn>
                  <a:cxn ang="0">
                    <a:pos x="18" y="30"/>
                  </a:cxn>
                  <a:cxn ang="0">
                    <a:pos x="21" y="38"/>
                  </a:cxn>
                  <a:cxn ang="0">
                    <a:pos x="23" y="37"/>
                  </a:cxn>
                  <a:cxn ang="0">
                    <a:pos x="23" y="29"/>
                  </a:cxn>
                  <a:cxn ang="0">
                    <a:pos x="18" y="22"/>
                  </a:cxn>
                  <a:cxn ang="0">
                    <a:pos x="11" y="19"/>
                  </a:cxn>
                  <a:cxn ang="0">
                    <a:pos x="7" y="17"/>
                  </a:cxn>
                  <a:cxn ang="0">
                    <a:pos x="10" y="14"/>
                  </a:cxn>
                  <a:cxn ang="0">
                    <a:pos x="18" y="15"/>
                  </a:cxn>
                  <a:cxn ang="0">
                    <a:pos x="26" y="19"/>
                  </a:cxn>
                  <a:cxn ang="0">
                    <a:pos x="29" y="23"/>
                  </a:cxn>
                  <a:cxn ang="0">
                    <a:pos x="27" y="18"/>
                  </a:cxn>
                  <a:cxn ang="0">
                    <a:pos x="18" y="13"/>
                  </a:cxn>
                  <a:cxn ang="0">
                    <a:pos x="13" y="10"/>
                  </a:cxn>
                  <a:cxn ang="0">
                    <a:pos x="17" y="9"/>
                  </a:cxn>
                  <a:cxn ang="0">
                    <a:pos x="27" y="12"/>
                  </a:cxn>
                  <a:cxn ang="0">
                    <a:pos x="33" y="16"/>
                  </a:cxn>
                  <a:cxn ang="0">
                    <a:pos x="34" y="12"/>
                  </a:cxn>
                  <a:cxn ang="0">
                    <a:pos x="34" y="3"/>
                  </a:cxn>
                  <a:cxn ang="0">
                    <a:pos x="35" y="0"/>
                  </a:cxn>
                  <a:cxn ang="0">
                    <a:pos x="39" y="4"/>
                  </a:cxn>
                  <a:cxn ang="0">
                    <a:pos x="42" y="23"/>
                  </a:cxn>
                  <a:cxn ang="0">
                    <a:pos x="42" y="48"/>
                  </a:cxn>
                  <a:cxn ang="0">
                    <a:pos x="32" y="68"/>
                  </a:cxn>
                  <a:cxn ang="0">
                    <a:pos x="30" y="83"/>
                  </a:cxn>
                  <a:cxn ang="0">
                    <a:pos x="46" y="118"/>
                  </a:cxn>
                  <a:cxn ang="0">
                    <a:pos x="58" y="132"/>
                  </a:cxn>
                  <a:cxn ang="0">
                    <a:pos x="56" y="110"/>
                  </a:cxn>
                  <a:cxn ang="0">
                    <a:pos x="59" y="97"/>
                  </a:cxn>
                  <a:cxn ang="0">
                    <a:pos x="55" y="85"/>
                  </a:cxn>
                  <a:cxn ang="0">
                    <a:pos x="61" y="56"/>
                  </a:cxn>
                  <a:cxn ang="0">
                    <a:pos x="74" y="42"/>
                  </a:cxn>
                  <a:cxn ang="0">
                    <a:pos x="75" y="42"/>
                  </a:cxn>
                  <a:cxn ang="0">
                    <a:pos x="84" y="43"/>
                  </a:cxn>
                  <a:cxn ang="0">
                    <a:pos x="99" y="61"/>
                  </a:cxn>
                  <a:cxn ang="0">
                    <a:pos x="101" y="85"/>
                  </a:cxn>
                  <a:cxn ang="0">
                    <a:pos x="101" y="117"/>
                  </a:cxn>
                  <a:cxn ang="0">
                    <a:pos x="96" y="149"/>
                  </a:cxn>
                  <a:cxn ang="0">
                    <a:pos x="91" y="175"/>
                  </a:cxn>
                  <a:cxn ang="0">
                    <a:pos x="86" y="194"/>
                  </a:cxn>
                  <a:cxn ang="0">
                    <a:pos x="77" y="206"/>
                  </a:cxn>
                  <a:cxn ang="0">
                    <a:pos x="70" y="211"/>
                  </a:cxn>
                  <a:cxn ang="0">
                    <a:pos x="66" y="212"/>
                  </a:cxn>
                </a:cxnLst>
                <a:rect l="0" t="0" r="r" b="b"/>
                <a:pathLst>
                  <a:path w="101" h="212">
                    <a:moveTo>
                      <a:pt x="66" y="212"/>
                    </a:moveTo>
                    <a:cubicBezTo>
                      <a:pt x="65" y="212"/>
                      <a:pt x="63" y="212"/>
                      <a:pt x="60" y="209"/>
                    </a:cubicBezTo>
                    <a:cubicBezTo>
                      <a:pt x="58" y="207"/>
                      <a:pt x="49" y="189"/>
                      <a:pt x="47" y="187"/>
                    </a:cubicBezTo>
                    <a:cubicBezTo>
                      <a:pt x="46" y="185"/>
                      <a:pt x="33" y="164"/>
                      <a:pt x="32" y="160"/>
                    </a:cubicBezTo>
                    <a:cubicBezTo>
                      <a:pt x="30" y="156"/>
                      <a:pt x="17" y="120"/>
                      <a:pt x="16" y="116"/>
                    </a:cubicBezTo>
                    <a:cubicBezTo>
                      <a:pt x="15" y="112"/>
                      <a:pt x="10" y="96"/>
                      <a:pt x="9" y="93"/>
                    </a:cubicBezTo>
                    <a:cubicBezTo>
                      <a:pt x="9" y="91"/>
                      <a:pt x="5" y="80"/>
                      <a:pt x="5" y="75"/>
                    </a:cubicBezTo>
                    <a:cubicBezTo>
                      <a:pt x="5" y="70"/>
                      <a:pt x="6" y="65"/>
                      <a:pt x="8" y="60"/>
                    </a:cubicBezTo>
                    <a:cubicBezTo>
                      <a:pt x="10" y="54"/>
                      <a:pt x="13" y="52"/>
                      <a:pt x="13" y="50"/>
                    </a:cubicBezTo>
                    <a:cubicBezTo>
                      <a:pt x="13" y="48"/>
                      <a:pt x="14" y="45"/>
                      <a:pt x="14" y="43"/>
                    </a:cubicBezTo>
                    <a:cubicBezTo>
                      <a:pt x="14" y="41"/>
                      <a:pt x="14" y="37"/>
                      <a:pt x="13" y="34"/>
                    </a:cubicBezTo>
                    <a:cubicBezTo>
                      <a:pt x="11" y="31"/>
                      <a:pt x="6" y="29"/>
                      <a:pt x="4" y="27"/>
                    </a:cubicBezTo>
                    <a:cubicBezTo>
                      <a:pt x="3" y="26"/>
                      <a:pt x="0" y="24"/>
                      <a:pt x="1" y="23"/>
                    </a:cubicBezTo>
                    <a:cubicBezTo>
                      <a:pt x="2" y="22"/>
                      <a:pt x="3" y="21"/>
                      <a:pt x="4" y="21"/>
                    </a:cubicBezTo>
                    <a:cubicBezTo>
                      <a:pt x="6" y="21"/>
                      <a:pt x="11" y="22"/>
                      <a:pt x="12" y="23"/>
                    </a:cubicBezTo>
                    <a:cubicBezTo>
                      <a:pt x="13" y="25"/>
                      <a:pt x="17" y="28"/>
                      <a:pt x="18" y="30"/>
                    </a:cubicBezTo>
                    <a:cubicBezTo>
                      <a:pt x="19" y="33"/>
                      <a:pt x="20" y="38"/>
                      <a:pt x="21" y="38"/>
                    </a:cubicBezTo>
                    <a:cubicBezTo>
                      <a:pt x="21" y="38"/>
                      <a:pt x="22" y="39"/>
                      <a:pt x="23" y="37"/>
                    </a:cubicBezTo>
                    <a:cubicBezTo>
                      <a:pt x="24" y="36"/>
                      <a:pt x="25" y="32"/>
                      <a:pt x="23" y="29"/>
                    </a:cubicBezTo>
                    <a:cubicBezTo>
                      <a:pt x="22" y="26"/>
                      <a:pt x="20" y="23"/>
                      <a:pt x="18" y="22"/>
                    </a:cubicBezTo>
                    <a:cubicBezTo>
                      <a:pt x="16" y="21"/>
                      <a:pt x="13" y="20"/>
                      <a:pt x="11" y="19"/>
                    </a:cubicBezTo>
                    <a:cubicBezTo>
                      <a:pt x="9" y="19"/>
                      <a:pt x="6" y="18"/>
                      <a:pt x="7" y="17"/>
                    </a:cubicBezTo>
                    <a:cubicBezTo>
                      <a:pt x="7" y="15"/>
                      <a:pt x="9" y="14"/>
                      <a:pt x="10" y="14"/>
                    </a:cubicBezTo>
                    <a:cubicBezTo>
                      <a:pt x="12" y="14"/>
                      <a:pt x="17" y="15"/>
                      <a:pt x="18" y="15"/>
                    </a:cubicBezTo>
                    <a:cubicBezTo>
                      <a:pt x="19" y="15"/>
                      <a:pt x="24" y="18"/>
                      <a:pt x="26" y="19"/>
                    </a:cubicBezTo>
                    <a:cubicBezTo>
                      <a:pt x="27" y="21"/>
                      <a:pt x="29" y="23"/>
                      <a:pt x="29" y="23"/>
                    </a:cubicBezTo>
                    <a:cubicBezTo>
                      <a:pt x="30" y="23"/>
                      <a:pt x="28" y="19"/>
                      <a:pt x="27" y="18"/>
                    </a:cubicBezTo>
                    <a:cubicBezTo>
                      <a:pt x="25" y="17"/>
                      <a:pt x="19" y="13"/>
                      <a:pt x="18" y="13"/>
                    </a:cubicBezTo>
                    <a:cubicBezTo>
                      <a:pt x="17" y="13"/>
                      <a:pt x="12" y="11"/>
                      <a:pt x="13" y="10"/>
                    </a:cubicBezTo>
                    <a:cubicBezTo>
                      <a:pt x="14" y="9"/>
                      <a:pt x="15" y="8"/>
                      <a:pt x="17" y="9"/>
                    </a:cubicBezTo>
                    <a:cubicBezTo>
                      <a:pt x="20" y="9"/>
                      <a:pt x="26" y="11"/>
                      <a:pt x="27" y="12"/>
                    </a:cubicBezTo>
                    <a:cubicBezTo>
                      <a:pt x="29" y="13"/>
                      <a:pt x="33" y="16"/>
                      <a:pt x="33" y="16"/>
                    </a:cubicBezTo>
                    <a:cubicBezTo>
                      <a:pt x="33" y="16"/>
                      <a:pt x="34" y="15"/>
                      <a:pt x="34" y="12"/>
                    </a:cubicBezTo>
                    <a:cubicBezTo>
                      <a:pt x="34" y="10"/>
                      <a:pt x="34" y="4"/>
                      <a:pt x="34" y="3"/>
                    </a:cubicBezTo>
                    <a:cubicBezTo>
                      <a:pt x="34" y="2"/>
                      <a:pt x="34" y="0"/>
                      <a:pt x="35" y="0"/>
                    </a:cubicBezTo>
                    <a:cubicBezTo>
                      <a:pt x="36" y="0"/>
                      <a:pt x="38" y="1"/>
                      <a:pt x="39" y="4"/>
                    </a:cubicBezTo>
                    <a:cubicBezTo>
                      <a:pt x="39" y="6"/>
                      <a:pt x="42" y="19"/>
                      <a:pt x="42" y="23"/>
                    </a:cubicBezTo>
                    <a:cubicBezTo>
                      <a:pt x="42" y="26"/>
                      <a:pt x="43" y="44"/>
                      <a:pt x="42" y="48"/>
                    </a:cubicBezTo>
                    <a:cubicBezTo>
                      <a:pt x="42" y="52"/>
                      <a:pt x="33" y="66"/>
                      <a:pt x="32" y="68"/>
                    </a:cubicBezTo>
                    <a:cubicBezTo>
                      <a:pt x="32" y="70"/>
                      <a:pt x="28" y="77"/>
                      <a:pt x="30" y="83"/>
                    </a:cubicBezTo>
                    <a:cubicBezTo>
                      <a:pt x="32" y="89"/>
                      <a:pt x="44" y="115"/>
                      <a:pt x="46" y="118"/>
                    </a:cubicBezTo>
                    <a:cubicBezTo>
                      <a:pt x="49" y="120"/>
                      <a:pt x="58" y="134"/>
                      <a:pt x="58" y="132"/>
                    </a:cubicBezTo>
                    <a:cubicBezTo>
                      <a:pt x="58" y="130"/>
                      <a:pt x="56" y="123"/>
                      <a:pt x="56" y="110"/>
                    </a:cubicBezTo>
                    <a:cubicBezTo>
                      <a:pt x="56" y="102"/>
                      <a:pt x="59" y="100"/>
                      <a:pt x="59" y="97"/>
                    </a:cubicBezTo>
                    <a:cubicBezTo>
                      <a:pt x="59" y="94"/>
                      <a:pt x="55" y="87"/>
                      <a:pt x="55" y="85"/>
                    </a:cubicBezTo>
                    <a:cubicBezTo>
                      <a:pt x="55" y="73"/>
                      <a:pt x="58" y="63"/>
                      <a:pt x="61" y="56"/>
                    </a:cubicBezTo>
                    <a:cubicBezTo>
                      <a:pt x="66" y="44"/>
                      <a:pt x="73" y="43"/>
                      <a:pt x="74" y="42"/>
                    </a:cubicBezTo>
                    <a:cubicBezTo>
                      <a:pt x="75" y="42"/>
                      <a:pt x="73" y="43"/>
                      <a:pt x="75" y="42"/>
                    </a:cubicBezTo>
                    <a:cubicBezTo>
                      <a:pt x="76" y="41"/>
                      <a:pt x="81" y="41"/>
                      <a:pt x="84" y="43"/>
                    </a:cubicBezTo>
                    <a:cubicBezTo>
                      <a:pt x="88" y="45"/>
                      <a:pt x="97" y="53"/>
                      <a:pt x="99" y="61"/>
                    </a:cubicBezTo>
                    <a:cubicBezTo>
                      <a:pt x="101" y="68"/>
                      <a:pt x="101" y="80"/>
                      <a:pt x="101" y="85"/>
                    </a:cubicBezTo>
                    <a:cubicBezTo>
                      <a:pt x="101" y="90"/>
                      <a:pt x="101" y="110"/>
                      <a:pt x="101" y="117"/>
                    </a:cubicBezTo>
                    <a:cubicBezTo>
                      <a:pt x="101" y="124"/>
                      <a:pt x="97" y="145"/>
                      <a:pt x="96" y="149"/>
                    </a:cubicBezTo>
                    <a:cubicBezTo>
                      <a:pt x="95" y="154"/>
                      <a:pt x="91" y="171"/>
                      <a:pt x="91" y="175"/>
                    </a:cubicBezTo>
                    <a:cubicBezTo>
                      <a:pt x="91" y="180"/>
                      <a:pt x="87" y="190"/>
                      <a:pt x="86" y="194"/>
                    </a:cubicBezTo>
                    <a:cubicBezTo>
                      <a:pt x="84" y="198"/>
                      <a:pt x="80" y="203"/>
                      <a:pt x="77" y="206"/>
                    </a:cubicBezTo>
                    <a:cubicBezTo>
                      <a:pt x="75" y="209"/>
                      <a:pt x="71" y="211"/>
                      <a:pt x="70" y="211"/>
                    </a:cubicBezTo>
                    <a:cubicBezTo>
                      <a:pt x="69" y="211"/>
                      <a:pt x="66" y="212"/>
                      <a:pt x="66" y="21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104"/>
            <p:cNvGrpSpPr/>
            <p:nvPr/>
          </p:nvGrpSpPr>
          <p:grpSpPr bwMode="gray">
            <a:xfrm>
              <a:off x="1571370" y="1600657"/>
              <a:ext cx="1320688" cy="3111033"/>
              <a:chOff x="-1916113" y="3406775"/>
              <a:chExt cx="576263" cy="1304925"/>
            </a:xfrm>
          </p:grpSpPr>
          <p:sp>
            <p:nvSpPr>
              <p:cNvPr id="104" name="Freeform 28"/>
              <p:cNvSpPr>
                <a:spLocks/>
              </p:cNvSpPr>
              <p:nvPr/>
            </p:nvSpPr>
            <p:spPr bwMode="gray">
              <a:xfrm>
                <a:off x="-1716088" y="3406775"/>
                <a:ext cx="147638" cy="249238"/>
              </a:xfrm>
              <a:custGeom>
                <a:avLst/>
                <a:gdLst/>
                <a:ahLst/>
                <a:cxnLst>
                  <a:cxn ang="0">
                    <a:pos x="23" y="132"/>
                  </a:cxn>
                  <a:cxn ang="0">
                    <a:pos x="25" y="125"/>
                  </a:cxn>
                  <a:cxn ang="0">
                    <a:pos x="11" y="117"/>
                  </a:cxn>
                  <a:cxn ang="0">
                    <a:pos x="2" y="95"/>
                  </a:cxn>
                  <a:cxn ang="0">
                    <a:pos x="1" y="75"/>
                  </a:cxn>
                  <a:cxn ang="0">
                    <a:pos x="1" y="51"/>
                  </a:cxn>
                  <a:cxn ang="0">
                    <a:pos x="4" y="28"/>
                  </a:cxn>
                  <a:cxn ang="0">
                    <a:pos x="9" y="7"/>
                  </a:cxn>
                  <a:cxn ang="0">
                    <a:pos x="37" y="1"/>
                  </a:cxn>
                  <a:cxn ang="0">
                    <a:pos x="66" y="4"/>
                  </a:cxn>
                  <a:cxn ang="0">
                    <a:pos x="95" y="30"/>
                  </a:cxn>
                  <a:cxn ang="0">
                    <a:pos x="96" y="74"/>
                  </a:cxn>
                  <a:cxn ang="0">
                    <a:pos x="85" y="100"/>
                  </a:cxn>
                  <a:cxn ang="0">
                    <a:pos x="85" y="113"/>
                  </a:cxn>
                  <a:cxn ang="0">
                    <a:pos x="72" y="149"/>
                  </a:cxn>
                  <a:cxn ang="0">
                    <a:pos x="57" y="168"/>
                  </a:cxn>
                  <a:cxn ang="0">
                    <a:pos x="39" y="159"/>
                  </a:cxn>
                  <a:cxn ang="0">
                    <a:pos x="23" y="132"/>
                  </a:cxn>
                </a:cxnLst>
                <a:rect l="0" t="0" r="r" b="b"/>
                <a:pathLst>
                  <a:path w="99" h="168">
                    <a:moveTo>
                      <a:pt x="23" y="132"/>
                    </a:moveTo>
                    <a:cubicBezTo>
                      <a:pt x="25" y="125"/>
                      <a:pt x="25" y="125"/>
                      <a:pt x="25" y="125"/>
                    </a:cubicBezTo>
                    <a:cubicBezTo>
                      <a:pt x="25" y="125"/>
                      <a:pt x="18" y="122"/>
                      <a:pt x="11" y="117"/>
                    </a:cubicBezTo>
                    <a:cubicBezTo>
                      <a:pt x="6" y="112"/>
                      <a:pt x="3" y="99"/>
                      <a:pt x="2" y="95"/>
                    </a:cubicBezTo>
                    <a:cubicBezTo>
                      <a:pt x="1" y="89"/>
                      <a:pt x="1" y="84"/>
                      <a:pt x="1" y="75"/>
                    </a:cubicBezTo>
                    <a:cubicBezTo>
                      <a:pt x="1" y="75"/>
                      <a:pt x="0" y="58"/>
                      <a:pt x="1" y="51"/>
                    </a:cubicBezTo>
                    <a:cubicBezTo>
                      <a:pt x="4" y="39"/>
                      <a:pt x="5" y="32"/>
                      <a:pt x="4" y="28"/>
                    </a:cubicBezTo>
                    <a:cubicBezTo>
                      <a:pt x="4" y="24"/>
                      <a:pt x="1" y="9"/>
                      <a:pt x="9" y="7"/>
                    </a:cubicBezTo>
                    <a:cubicBezTo>
                      <a:pt x="17" y="5"/>
                      <a:pt x="30" y="1"/>
                      <a:pt x="37" y="1"/>
                    </a:cubicBezTo>
                    <a:cubicBezTo>
                      <a:pt x="43" y="1"/>
                      <a:pt x="51" y="0"/>
                      <a:pt x="66" y="4"/>
                    </a:cubicBezTo>
                    <a:cubicBezTo>
                      <a:pt x="71" y="5"/>
                      <a:pt x="93" y="19"/>
                      <a:pt x="95" y="30"/>
                    </a:cubicBezTo>
                    <a:cubicBezTo>
                      <a:pt x="98" y="42"/>
                      <a:pt x="99" y="63"/>
                      <a:pt x="96" y="74"/>
                    </a:cubicBezTo>
                    <a:cubicBezTo>
                      <a:pt x="93" y="85"/>
                      <a:pt x="88" y="96"/>
                      <a:pt x="85" y="100"/>
                    </a:cubicBezTo>
                    <a:cubicBezTo>
                      <a:pt x="82" y="104"/>
                      <a:pt x="85" y="109"/>
                      <a:pt x="85" y="113"/>
                    </a:cubicBezTo>
                    <a:cubicBezTo>
                      <a:pt x="84" y="119"/>
                      <a:pt x="72" y="149"/>
                      <a:pt x="72" y="149"/>
                    </a:cubicBezTo>
                    <a:cubicBezTo>
                      <a:pt x="57" y="168"/>
                      <a:pt x="57" y="168"/>
                      <a:pt x="57" y="168"/>
                    </a:cubicBezTo>
                    <a:cubicBezTo>
                      <a:pt x="39" y="159"/>
                      <a:pt x="39" y="159"/>
                      <a:pt x="39" y="159"/>
                    </a:cubicBezTo>
                    <a:lnTo>
                      <a:pt x="23" y="13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9"/>
              <p:cNvSpPr>
                <a:spLocks/>
              </p:cNvSpPr>
              <p:nvPr/>
            </p:nvSpPr>
            <p:spPr bwMode="gray">
              <a:xfrm>
                <a:off x="-1854200" y="3570288"/>
                <a:ext cx="461963" cy="447675"/>
              </a:xfrm>
              <a:custGeom>
                <a:avLst/>
                <a:gdLst/>
                <a:ahLst/>
                <a:cxnLst>
                  <a:cxn ang="0">
                    <a:pos x="103" y="16"/>
                  </a:cxn>
                  <a:cxn ang="0">
                    <a:pos x="111" y="14"/>
                  </a:cxn>
                  <a:cxn ang="0">
                    <a:pos x="121" y="14"/>
                  </a:cxn>
                  <a:cxn ang="0">
                    <a:pos x="124" y="24"/>
                  </a:cxn>
                  <a:cxn ang="0">
                    <a:pos x="139" y="45"/>
                  </a:cxn>
                  <a:cxn ang="0">
                    <a:pos x="163" y="32"/>
                  </a:cxn>
                  <a:cxn ang="0">
                    <a:pos x="179" y="2"/>
                  </a:cxn>
                  <a:cxn ang="0">
                    <a:pos x="191" y="12"/>
                  </a:cxn>
                  <a:cxn ang="0">
                    <a:pos x="235" y="33"/>
                  </a:cxn>
                  <a:cxn ang="0">
                    <a:pos x="267" y="64"/>
                  </a:cxn>
                  <a:cxn ang="0">
                    <a:pos x="310" y="172"/>
                  </a:cxn>
                  <a:cxn ang="0">
                    <a:pos x="310" y="221"/>
                  </a:cxn>
                  <a:cxn ang="0">
                    <a:pos x="265" y="193"/>
                  </a:cxn>
                  <a:cxn ang="0">
                    <a:pos x="255" y="214"/>
                  </a:cxn>
                  <a:cxn ang="0">
                    <a:pos x="232" y="187"/>
                  </a:cxn>
                  <a:cxn ang="0">
                    <a:pos x="239" y="257"/>
                  </a:cxn>
                  <a:cxn ang="0">
                    <a:pos x="227" y="278"/>
                  </a:cxn>
                  <a:cxn ang="0">
                    <a:pos x="172" y="301"/>
                  </a:cxn>
                  <a:cxn ang="0">
                    <a:pos x="110" y="298"/>
                  </a:cxn>
                  <a:cxn ang="0">
                    <a:pos x="58" y="291"/>
                  </a:cxn>
                  <a:cxn ang="0">
                    <a:pos x="36" y="249"/>
                  </a:cxn>
                  <a:cxn ang="0">
                    <a:pos x="1" y="191"/>
                  </a:cxn>
                  <a:cxn ang="0">
                    <a:pos x="0" y="140"/>
                  </a:cxn>
                  <a:cxn ang="0">
                    <a:pos x="23" y="94"/>
                  </a:cxn>
                  <a:cxn ang="0">
                    <a:pos x="50" y="26"/>
                  </a:cxn>
                  <a:cxn ang="0">
                    <a:pos x="103" y="16"/>
                  </a:cxn>
                </a:cxnLst>
                <a:rect l="0" t="0" r="r" b="b"/>
                <a:pathLst>
                  <a:path w="313" h="301">
                    <a:moveTo>
                      <a:pt x="103" y="16"/>
                    </a:moveTo>
                    <a:cubicBezTo>
                      <a:pt x="103" y="16"/>
                      <a:pt x="109" y="14"/>
                      <a:pt x="111" y="14"/>
                    </a:cubicBezTo>
                    <a:cubicBezTo>
                      <a:pt x="114" y="14"/>
                      <a:pt x="121" y="14"/>
                      <a:pt x="121" y="14"/>
                    </a:cubicBezTo>
                    <a:cubicBezTo>
                      <a:pt x="121" y="14"/>
                      <a:pt x="123" y="21"/>
                      <a:pt x="124" y="24"/>
                    </a:cubicBezTo>
                    <a:cubicBezTo>
                      <a:pt x="125" y="28"/>
                      <a:pt x="133" y="42"/>
                      <a:pt x="139" y="45"/>
                    </a:cubicBezTo>
                    <a:cubicBezTo>
                      <a:pt x="144" y="47"/>
                      <a:pt x="158" y="39"/>
                      <a:pt x="163" y="32"/>
                    </a:cubicBezTo>
                    <a:cubicBezTo>
                      <a:pt x="167" y="27"/>
                      <a:pt x="179" y="4"/>
                      <a:pt x="179" y="2"/>
                    </a:cubicBezTo>
                    <a:cubicBezTo>
                      <a:pt x="179" y="0"/>
                      <a:pt x="187" y="11"/>
                      <a:pt x="191" y="12"/>
                    </a:cubicBezTo>
                    <a:cubicBezTo>
                      <a:pt x="194" y="13"/>
                      <a:pt x="230" y="31"/>
                      <a:pt x="235" y="33"/>
                    </a:cubicBezTo>
                    <a:cubicBezTo>
                      <a:pt x="235" y="33"/>
                      <a:pt x="262" y="46"/>
                      <a:pt x="267" y="64"/>
                    </a:cubicBezTo>
                    <a:cubicBezTo>
                      <a:pt x="273" y="82"/>
                      <a:pt x="308" y="162"/>
                      <a:pt x="310" y="172"/>
                    </a:cubicBezTo>
                    <a:cubicBezTo>
                      <a:pt x="313" y="182"/>
                      <a:pt x="310" y="221"/>
                      <a:pt x="310" y="221"/>
                    </a:cubicBezTo>
                    <a:cubicBezTo>
                      <a:pt x="265" y="193"/>
                      <a:pt x="265" y="193"/>
                      <a:pt x="265" y="193"/>
                    </a:cubicBezTo>
                    <a:cubicBezTo>
                      <a:pt x="255" y="214"/>
                      <a:pt x="255" y="214"/>
                      <a:pt x="255" y="214"/>
                    </a:cubicBezTo>
                    <a:cubicBezTo>
                      <a:pt x="255" y="214"/>
                      <a:pt x="232" y="184"/>
                      <a:pt x="232" y="187"/>
                    </a:cubicBezTo>
                    <a:cubicBezTo>
                      <a:pt x="232" y="189"/>
                      <a:pt x="240" y="252"/>
                      <a:pt x="239" y="257"/>
                    </a:cubicBezTo>
                    <a:cubicBezTo>
                      <a:pt x="238" y="262"/>
                      <a:pt x="227" y="278"/>
                      <a:pt x="227" y="278"/>
                    </a:cubicBezTo>
                    <a:cubicBezTo>
                      <a:pt x="172" y="301"/>
                      <a:pt x="172" y="301"/>
                      <a:pt x="172" y="301"/>
                    </a:cubicBezTo>
                    <a:cubicBezTo>
                      <a:pt x="110" y="298"/>
                      <a:pt x="110" y="298"/>
                      <a:pt x="110" y="298"/>
                    </a:cubicBezTo>
                    <a:cubicBezTo>
                      <a:pt x="58" y="291"/>
                      <a:pt x="58" y="291"/>
                      <a:pt x="58" y="291"/>
                    </a:cubicBezTo>
                    <a:cubicBezTo>
                      <a:pt x="36" y="249"/>
                      <a:pt x="36" y="249"/>
                      <a:pt x="36" y="249"/>
                    </a:cubicBezTo>
                    <a:cubicBezTo>
                      <a:pt x="1" y="191"/>
                      <a:pt x="1" y="191"/>
                      <a:pt x="1" y="191"/>
                    </a:cubicBezTo>
                    <a:cubicBezTo>
                      <a:pt x="0" y="140"/>
                      <a:pt x="0" y="140"/>
                      <a:pt x="0" y="140"/>
                    </a:cubicBezTo>
                    <a:cubicBezTo>
                      <a:pt x="23" y="94"/>
                      <a:pt x="23" y="94"/>
                      <a:pt x="23" y="94"/>
                    </a:cubicBezTo>
                    <a:cubicBezTo>
                      <a:pt x="50" y="26"/>
                      <a:pt x="50" y="26"/>
                      <a:pt x="50" y="26"/>
                    </a:cubicBezTo>
                    <a:lnTo>
                      <a:pt x="103" y="1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30"/>
              <p:cNvSpPr>
                <a:spLocks/>
              </p:cNvSpPr>
              <p:nvPr/>
            </p:nvSpPr>
            <p:spPr bwMode="gray">
              <a:xfrm>
                <a:off x="-1916113" y="3587750"/>
                <a:ext cx="423863" cy="1123950"/>
              </a:xfrm>
              <a:custGeom>
                <a:avLst/>
                <a:gdLst/>
                <a:ahLst/>
                <a:cxnLst>
                  <a:cxn ang="0">
                    <a:pos x="192" y="431"/>
                  </a:cxn>
                  <a:cxn ang="0">
                    <a:pos x="191" y="479"/>
                  </a:cxn>
                  <a:cxn ang="0">
                    <a:pos x="187" y="511"/>
                  </a:cxn>
                  <a:cxn ang="0">
                    <a:pos x="191" y="543"/>
                  </a:cxn>
                  <a:cxn ang="0">
                    <a:pos x="194" y="591"/>
                  </a:cxn>
                  <a:cxn ang="0">
                    <a:pos x="190" y="625"/>
                  </a:cxn>
                  <a:cxn ang="0">
                    <a:pos x="195" y="676"/>
                  </a:cxn>
                  <a:cxn ang="0">
                    <a:pos x="198" y="706"/>
                  </a:cxn>
                  <a:cxn ang="0">
                    <a:pos x="194" y="717"/>
                  </a:cxn>
                  <a:cxn ang="0">
                    <a:pos x="199" y="738"/>
                  </a:cxn>
                  <a:cxn ang="0">
                    <a:pos x="193" y="754"/>
                  </a:cxn>
                  <a:cxn ang="0">
                    <a:pos x="156" y="758"/>
                  </a:cxn>
                  <a:cxn ang="0">
                    <a:pos x="144" y="754"/>
                  </a:cxn>
                  <a:cxn ang="0">
                    <a:pos x="152" y="732"/>
                  </a:cxn>
                  <a:cxn ang="0">
                    <a:pos x="157" y="716"/>
                  </a:cxn>
                  <a:cxn ang="0">
                    <a:pos x="146" y="712"/>
                  </a:cxn>
                  <a:cxn ang="0">
                    <a:pos x="129" y="668"/>
                  </a:cxn>
                  <a:cxn ang="0">
                    <a:pos x="116" y="570"/>
                  </a:cxn>
                  <a:cxn ang="0">
                    <a:pos x="101" y="422"/>
                  </a:cxn>
                  <a:cxn ang="0">
                    <a:pos x="105" y="364"/>
                  </a:cxn>
                  <a:cxn ang="0">
                    <a:pos x="99" y="322"/>
                  </a:cxn>
                  <a:cxn ang="0">
                    <a:pos x="71" y="322"/>
                  </a:cxn>
                  <a:cxn ang="0">
                    <a:pos x="27" y="346"/>
                  </a:cxn>
                  <a:cxn ang="0">
                    <a:pos x="5" y="355"/>
                  </a:cxn>
                  <a:cxn ang="0">
                    <a:pos x="5" y="298"/>
                  </a:cxn>
                  <a:cxn ang="0">
                    <a:pos x="37" y="218"/>
                  </a:cxn>
                  <a:cxn ang="0">
                    <a:pos x="27" y="149"/>
                  </a:cxn>
                  <a:cxn ang="0">
                    <a:pos x="47" y="99"/>
                  </a:cxn>
                  <a:cxn ang="0">
                    <a:pos x="60" y="33"/>
                  </a:cxn>
                  <a:cxn ang="0">
                    <a:pos x="82" y="7"/>
                  </a:cxn>
                  <a:cxn ang="0">
                    <a:pos x="122" y="1"/>
                  </a:cxn>
                  <a:cxn ang="0">
                    <a:pos x="150" y="4"/>
                  </a:cxn>
                  <a:cxn ang="0">
                    <a:pos x="145" y="17"/>
                  </a:cxn>
                  <a:cxn ang="0">
                    <a:pos x="123" y="19"/>
                  </a:cxn>
                  <a:cxn ang="0">
                    <a:pos x="92" y="44"/>
                  </a:cxn>
                  <a:cxn ang="0">
                    <a:pos x="80" y="75"/>
                  </a:cxn>
                  <a:cxn ang="0">
                    <a:pos x="70" y="98"/>
                  </a:cxn>
                  <a:cxn ang="0">
                    <a:pos x="48" y="139"/>
                  </a:cxn>
                  <a:cxn ang="0">
                    <a:pos x="58" y="186"/>
                  </a:cxn>
                  <a:cxn ang="0">
                    <a:pos x="95" y="183"/>
                  </a:cxn>
                  <a:cxn ang="0">
                    <a:pos x="103" y="204"/>
                  </a:cxn>
                  <a:cxn ang="0">
                    <a:pos x="106" y="254"/>
                  </a:cxn>
                  <a:cxn ang="0">
                    <a:pos x="162" y="267"/>
                  </a:cxn>
                  <a:cxn ang="0">
                    <a:pos x="235" y="265"/>
                  </a:cxn>
                  <a:cxn ang="0">
                    <a:pos x="277" y="248"/>
                  </a:cxn>
                  <a:cxn ang="0">
                    <a:pos x="283" y="279"/>
                  </a:cxn>
                  <a:cxn ang="0">
                    <a:pos x="284" y="379"/>
                  </a:cxn>
                  <a:cxn ang="0">
                    <a:pos x="268" y="496"/>
                  </a:cxn>
                  <a:cxn ang="0">
                    <a:pos x="263" y="637"/>
                  </a:cxn>
                  <a:cxn ang="0">
                    <a:pos x="253" y="713"/>
                  </a:cxn>
                  <a:cxn ang="0">
                    <a:pos x="259" y="728"/>
                  </a:cxn>
                  <a:cxn ang="0">
                    <a:pos x="277" y="743"/>
                  </a:cxn>
                  <a:cxn ang="0">
                    <a:pos x="254" y="754"/>
                  </a:cxn>
                  <a:cxn ang="0">
                    <a:pos x="223" y="756"/>
                  </a:cxn>
                  <a:cxn ang="0">
                    <a:pos x="204" y="746"/>
                  </a:cxn>
                  <a:cxn ang="0">
                    <a:pos x="208" y="717"/>
                  </a:cxn>
                  <a:cxn ang="0">
                    <a:pos x="201" y="700"/>
                  </a:cxn>
                  <a:cxn ang="0">
                    <a:pos x="203" y="547"/>
                  </a:cxn>
                  <a:cxn ang="0">
                    <a:pos x="208" y="433"/>
                  </a:cxn>
                  <a:cxn ang="0">
                    <a:pos x="198" y="409"/>
                  </a:cxn>
                </a:cxnLst>
                <a:rect l="0" t="0" r="r" b="b"/>
                <a:pathLst>
                  <a:path w="287" h="758">
                    <a:moveTo>
                      <a:pt x="198" y="409"/>
                    </a:moveTo>
                    <a:cubicBezTo>
                      <a:pt x="197" y="411"/>
                      <a:pt x="192" y="426"/>
                      <a:pt x="192" y="431"/>
                    </a:cubicBezTo>
                    <a:cubicBezTo>
                      <a:pt x="192" y="436"/>
                      <a:pt x="193" y="444"/>
                      <a:pt x="192" y="452"/>
                    </a:cubicBezTo>
                    <a:cubicBezTo>
                      <a:pt x="191" y="459"/>
                      <a:pt x="191" y="476"/>
                      <a:pt x="191" y="479"/>
                    </a:cubicBezTo>
                    <a:cubicBezTo>
                      <a:pt x="191" y="482"/>
                      <a:pt x="192" y="498"/>
                      <a:pt x="191" y="501"/>
                    </a:cubicBezTo>
                    <a:cubicBezTo>
                      <a:pt x="190" y="503"/>
                      <a:pt x="188" y="507"/>
                      <a:pt x="187" y="511"/>
                    </a:cubicBezTo>
                    <a:cubicBezTo>
                      <a:pt x="187" y="516"/>
                      <a:pt x="185" y="522"/>
                      <a:pt x="186" y="524"/>
                    </a:cubicBezTo>
                    <a:cubicBezTo>
                      <a:pt x="186" y="527"/>
                      <a:pt x="191" y="539"/>
                      <a:pt x="191" y="543"/>
                    </a:cubicBezTo>
                    <a:cubicBezTo>
                      <a:pt x="191" y="546"/>
                      <a:pt x="190" y="570"/>
                      <a:pt x="190" y="574"/>
                    </a:cubicBezTo>
                    <a:cubicBezTo>
                      <a:pt x="191" y="578"/>
                      <a:pt x="194" y="587"/>
                      <a:pt x="194" y="591"/>
                    </a:cubicBezTo>
                    <a:cubicBezTo>
                      <a:pt x="194" y="596"/>
                      <a:pt x="195" y="606"/>
                      <a:pt x="194" y="610"/>
                    </a:cubicBezTo>
                    <a:cubicBezTo>
                      <a:pt x="193" y="614"/>
                      <a:pt x="190" y="619"/>
                      <a:pt x="190" y="625"/>
                    </a:cubicBezTo>
                    <a:cubicBezTo>
                      <a:pt x="190" y="630"/>
                      <a:pt x="190" y="654"/>
                      <a:pt x="191" y="660"/>
                    </a:cubicBezTo>
                    <a:cubicBezTo>
                      <a:pt x="191" y="666"/>
                      <a:pt x="194" y="668"/>
                      <a:pt x="195" y="676"/>
                    </a:cubicBezTo>
                    <a:cubicBezTo>
                      <a:pt x="196" y="683"/>
                      <a:pt x="199" y="691"/>
                      <a:pt x="199" y="694"/>
                    </a:cubicBezTo>
                    <a:cubicBezTo>
                      <a:pt x="199" y="697"/>
                      <a:pt x="198" y="703"/>
                      <a:pt x="198" y="706"/>
                    </a:cubicBezTo>
                    <a:cubicBezTo>
                      <a:pt x="198" y="708"/>
                      <a:pt x="196" y="711"/>
                      <a:pt x="196" y="711"/>
                    </a:cubicBezTo>
                    <a:cubicBezTo>
                      <a:pt x="196" y="711"/>
                      <a:pt x="194" y="715"/>
                      <a:pt x="194" y="717"/>
                    </a:cubicBezTo>
                    <a:cubicBezTo>
                      <a:pt x="194" y="720"/>
                      <a:pt x="197" y="727"/>
                      <a:pt x="197" y="730"/>
                    </a:cubicBezTo>
                    <a:cubicBezTo>
                      <a:pt x="198" y="733"/>
                      <a:pt x="199" y="736"/>
                      <a:pt x="199" y="738"/>
                    </a:cubicBezTo>
                    <a:cubicBezTo>
                      <a:pt x="199" y="740"/>
                      <a:pt x="200" y="743"/>
                      <a:pt x="199" y="745"/>
                    </a:cubicBezTo>
                    <a:cubicBezTo>
                      <a:pt x="197" y="747"/>
                      <a:pt x="195" y="752"/>
                      <a:pt x="193" y="754"/>
                    </a:cubicBezTo>
                    <a:cubicBezTo>
                      <a:pt x="190" y="757"/>
                      <a:pt x="180" y="758"/>
                      <a:pt x="177" y="758"/>
                    </a:cubicBezTo>
                    <a:cubicBezTo>
                      <a:pt x="174" y="758"/>
                      <a:pt x="160" y="758"/>
                      <a:pt x="156" y="758"/>
                    </a:cubicBezTo>
                    <a:cubicBezTo>
                      <a:pt x="152" y="758"/>
                      <a:pt x="149" y="758"/>
                      <a:pt x="147" y="758"/>
                    </a:cubicBezTo>
                    <a:cubicBezTo>
                      <a:pt x="146" y="758"/>
                      <a:pt x="144" y="754"/>
                      <a:pt x="144" y="754"/>
                    </a:cubicBezTo>
                    <a:cubicBezTo>
                      <a:pt x="144" y="754"/>
                      <a:pt x="143" y="754"/>
                      <a:pt x="144" y="749"/>
                    </a:cubicBezTo>
                    <a:cubicBezTo>
                      <a:pt x="145" y="744"/>
                      <a:pt x="150" y="734"/>
                      <a:pt x="152" y="732"/>
                    </a:cubicBezTo>
                    <a:cubicBezTo>
                      <a:pt x="155" y="729"/>
                      <a:pt x="158" y="723"/>
                      <a:pt x="159" y="721"/>
                    </a:cubicBezTo>
                    <a:cubicBezTo>
                      <a:pt x="159" y="719"/>
                      <a:pt x="157" y="716"/>
                      <a:pt x="157" y="716"/>
                    </a:cubicBezTo>
                    <a:cubicBezTo>
                      <a:pt x="153" y="719"/>
                      <a:pt x="153" y="719"/>
                      <a:pt x="153" y="719"/>
                    </a:cubicBezTo>
                    <a:cubicBezTo>
                      <a:pt x="153" y="719"/>
                      <a:pt x="147" y="717"/>
                      <a:pt x="146" y="712"/>
                    </a:cubicBezTo>
                    <a:cubicBezTo>
                      <a:pt x="144" y="706"/>
                      <a:pt x="137" y="689"/>
                      <a:pt x="135" y="684"/>
                    </a:cubicBezTo>
                    <a:cubicBezTo>
                      <a:pt x="132" y="679"/>
                      <a:pt x="129" y="672"/>
                      <a:pt x="129" y="668"/>
                    </a:cubicBezTo>
                    <a:cubicBezTo>
                      <a:pt x="129" y="663"/>
                      <a:pt x="125" y="629"/>
                      <a:pt x="124" y="618"/>
                    </a:cubicBezTo>
                    <a:cubicBezTo>
                      <a:pt x="123" y="607"/>
                      <a:pt x="116" y="572"/>
                      <a:pt x="116" y="570"/>
                    </a:cubicBezTo>
                    <a:cubicBezTo>
                      <a:pt x="116" y="567"/>
                      <a:pt x="108" y="508"/>
                      <a:pt x="108" y="504"/>
                    </a:cubicBezTo>
                    <a:cubicBezTo>
                      <a:pt x="108" y="499"/>
                      <a:pt x="100" y="435"/>
                      <a:pt x="101" y="422"/>
                    </a:cubicBezTo>
                    <a:cubicBezTo>
                      <a:pt x="102" y="408"/>
                      <a:pt x="105" y="385"/>
                      <a:pt x="105" y="381"/>
                    </a:cubicBezTo>
                    <a:cubicBezTo>
                      <a:pt x="105" y="378"/>
                      <a:pt x="106" y="368"/>
                      <a:pt x="105" y="364"/>
                    </a:cubicBezTo>
                    <a:cubicBezTo>
                      <a:pt x="103" y="360"/>
                      <a:pt x="100" y="359"/>
                      <a:pt x="100" y="356"/>
                    </a:cubicBezTo>
                    <a:cubicBezTo>
                      <a:pt x="100" y="354"/>
                      <a:pt x="102" y="323"/>
                      <a:pt x="99" y="322"/>
                    </a:cubicBezTo>
                    <a:cubicBezTo>
                      <a:pt x="96" y="321"/>
                      <a:pt x="89" y="321"/>
                      <a:pt x="84" y="321"/>
                    </a:cubicBezTo>
                    <a:cubicBezTo>
                      <a:pt x="79" y="321"/>
                      <a:pt x="74" y="319"/>
                      <a:pt x="71" y="322"/>
                    </a:cubicBezTo>
                    <a:cubicBezTo>
                      <a:pt x="67" y="324"/>
                      <a:pt x="58" y="331"/>
                      <a:pt x="58" y="331"/>
                    </a:cubicBezTo>
                    <a:cubicBezTo>
                      <a:pt x="58" y="331"/>
                      <a:pt x="28" y="345"/>
                      <a:pt x="27" y="346"/>
                    </a:cubicBezTo>
                    <a:cubicBezTo>
                      <a:pt x="25" y="348"/>
                      <a:pt x="17" y="354"/>
                      <a:pt x="15" y="355"/>
                    </a:cubicBezTo>
                    <a:cubicBezTo>
                      <a:pt x="14" y="355"/>
                      <a:pt x="7" y="355"/>
                      <a:pt x="5" y="355"/>
                    </a:cubicBezTo>
                    <a:cubicBezTo>
                      <a:pt x="2" y="355"/>
                      <a:pt x="0" y="352"/>
                      <a:pt x="0" y="349"/>
                    </a:cubicBezTo>
                    <a:cubicBezTo>
                      <a:pt x="0" y="346"/>
                      <a:pt x="4" y="305"/>
                      <a:pt x="5" y="298"/>
                    </a:cubicBezTo>
                    <a:cubicBezTo>
                      <a:pt x="7" y="292"/>
                      <a:pt x="8" y="286"/>
                      <a:pt x="11" y="277"/>
                    </a:cubicBezTo>
                    <a:cubicBezTo>
                      <a:pt x="15" y="267"/>
                      <a:pt x="37" y="223"/>
                      <a:pt x="37" y="218"/>
                    </a:cubicBezTo>
                    <a:cubicBezTo>
                      <a:pt x="37" y="213"/>
                      <a:pt x="38" y="188"/>
                      <a:pt x="37" y="180"/>
                    </a:cubicBezTo>
                    <a:cubicBezTo>
                      <a:pt x="36" y="172"/>
                      <a:pt x="28" y="154"/>
                      <a:pt x="27" y="149"/>
                    </a:cubicBezTo>
                    <a:cubicBezTo>
                      <a:pt x="27" y="143"/>
                      <a:pt x="27" y="128"/>
                      <a:pt x="29" y="123"/>
                    </a:cubicBezTo>
                    <a:cubicBezTo>
                      <a:pt x="31" y="119"/>
                      <a:pt x="42" y="102"/>
                      <a:pt x="47" y="99"/>
                    </a:cubicBezTo>
                    <a:cubicBezTo>
                      <a:pt x="51" y="96"/>
                      <a:pt x="54" y="86"/>
                      <a:pt x="55" y="82"/>
                    </a:cubicBezTo>
                    <a:cubicBezTo>
                      <a:pt x="56" y="78"/>
                      <a:pt x="59" y="38"/>
                      <a:pt x="60" y="33"/>
                    </a:cubicBezTo>
                    <a:cubicBezTo>
                      <a:pt x="61" y="28"/>
                      <a:pt x="61" y="24"/>
                      <a:pt x="68" y="19"/>
                    </a:cubicBezTo>
                    <a:cubicBezTo>
                      <a:pt x="74" y="14"/>
                      <a:pt x="74" y="10"/>
                      <a:pt x="82" y="7"/>
                    </a:cubicBezTo>
                    <a:cubicBezTo>
                      <a:pt x="91" y="5"/>
                      <a:pt x="100" y="1"/>
                      <a:pt x="103" y="1"/>
                    </a:cubicBezTo>
                    <a:cubicBezTo>
                      <a:pt x="107" y="1"/>
                      <a:pt x="119" y="1"/>
                      <a:pt x="122" y="1"/>
                    </a:cubicBezTo>
                    <a:cubicBezTo>
                      <a:pt x="125" y="1"/>
                      <a:pt x="139" y="0"/>
                      <a:pt x="142" y="0"/>
                    </a:cubicBezTo>
                    <a:cubicBezTo>
                      <a:pt x="145" y="1"/>
                      <a:pt x="149" y="2"/>
                      <a:pt x="150" y="4"/>
                    </a:cubicBezTo>
                    <a:cubicBezTo>
                      <a:pt x="150" y="7"/>
                      <a:pt x="150" y="8"/>
                      <a:pt x="149" y="10"/>
                    </a:cubicBezTo>
                    <a:cubicBezTo>
                      <a:pt x="148" y="12"/>
                      <a:pt x="149" y="15"/>
                      <a:pt x="145" y="17"/>
                    </a:cubicBezTo>
                    <a:cubicBezTo>
                      <a:pt x="140" y="20"/>
                      <a:pt x="134" y="21"/>
                      <a:pt x="134" y="21"/>
                    </a:cubicBezTo>
                    <a:cubicBezTo>
                      <a:pt x="134" y="21"/>
                      <a:pt x="126" y="19"/>
                      <a:pt x="123" y="19"/>
                    </a:cubicBezTo>
                    <a:cubicBezTo>
                      <a:pt x="121" y="19"/>
                      <a:pt x="103" y="27"/>
                      <a:pt x="102" y="30"/>
                    </a:cubicBezTo>
                    <a:cubicBezTo>
                      <a:pt x="100" y="32"/>
                      <a:pt x="95" y="39"/>
                      <a:pt x="92" y="44"/>
                    </a:cubicBezTo>
                    <a:cubicBezTo>
                      <a:pt x="88" y="49"/>
                      <a:pt x="86" y="55"/>
                      <a:pt x="84" y="60"/>
                    </a:cubicBezTo>
                    <a:cubicBezTo>
                      <a:pt x="82" y="65"/>
                      <a:pt x="80" y="71"/>
                      <a:pt x="80" y="75"/>
                    </a:cubicBezTo>
                    <a:cubicBezTo>
                      <a:pt x="80" y="79"/>
                      <a:pt x="79" y="82"/>
                      <a:pt x="78" y="87"/>
                    </a:cubicBezTo>
                    <a:cubicBezTo>
                      <a:pt x="76" y="92"/>
                      <a:pt x="74" y="90"/>
                      <a:pt x="70" y="98"/>
                    </a:cubicBezTo>
                    <a:cubicBezTo>
                      <a:pt x="66" y="105"/>
                      <a:pt x="61" y="112"/>
                      <a:pt x="59" y="115"/>
                    </a:cubicBezTo>
                    <a:cubicBezTo>
                      <a:pt x="58" y="118"/>
                      <a:pt x="48" y="135"/>
                      <a:pt x="48" y="139"/>
                    </a:cubicBezTo>
                    <a:cubicBezTo>
                      <a:pt x="47" y="143"/>
                      <a:pt x="46" y="166"/>
                      <a:pt x="47" y="170"/>
                    </a:cubicBezTo>
                    <a:cubicBezTo>
                      <a:pt x="48" y="175"/>
                      <a:pt x="55" y="183"/>
                      <a:pt x="58" y="186"/>
                    </a:cubicBezTo>
                    <a:cubicBezTo>
                      <a:pt x="62" y="189"/>
                      <a:pt x="69" y="194"/>
                      <a:pt x="72" y="194"/>
                    </a:cubicBezTo>
                    <a:cubicBezTo>
                      <a:pt x="75" y="194"/>
                      <a:pt x="93" y="186"/>
                      <a:pt x="95" y="183"/>
                    </a:cubicBezTo>
                    <a:cubicBezTo>
                      <a:pt x="95" y="183"/>
                      <a:pt x="100" y="172"/>
                      <a:pt x="103" y="174"/>
                    </a:cubicBezTo>
                    <a:cubicBezTo>
                      <a:pt x="106" y="176"/>
                      <a:pt x="105" y="199"/>
                      <a:pt x="103" y="204"/>
                    </a:cubicBezTo>
                    <a:cubicBezTo>
                      <a:pt x="102" y="209"/>
                      <a:pt x="100" y="217"/>
                      <a:pt x="100" y="221"/>
                    </a:cubicBezTo>
                    <a:cubicBezTo>
                      <a:pt x="100" y="221"/>
                      <a:pt x="105" y="248"/>
                      <a:pt x="106" y="254"/>
                    </a:cubicBezTo>
                    <a:cubicBezTo>
                      <a:pt x="108" y="260"/>
                      <a:pt x="117" y="264"/>
                      <a:pt x="126" y="265"/>
                    </a:cubicBezTo>
                    <a:cubicBezTo>
                      <a:pt x="135" y="266"/>
                      <a:pt x="152" y="267"/>
                      <a:pt x="162" y="267"/>
                    </a:cubicBezTo>
                    <a:cubicBezTo>
                      <a:pt x="172" y="267"/>
                      <a:pt x="185" y="266"/>
                      <a:pt x="191" y="266"/>
                    </a:cubicBezTo>
                    <a:cubicBezTo>
                      <a:pt x="198" y="266"/>
                      <a:pt x="226" y="267"/>
                      <a:pt x="235" y="265"/>
                    </a:cubicBezTo>
                    <a:cubicBezTo>
                      <a:pt x="244" y="264"/>
                      <a:pt x="255" y="261"/>
                      <a:pt x="259" y="260"/>
                    </a:cubicBezTo>
                    <a:cubicBezTo>
                      <a:pt x="263" y="258"/>
                      <a:pt x="277" y="248"/>
                      <a:pt x="277" y="248"/>
                    </a:cubicBezTo>
                    <a:cubicBezTo>
                      <a:pt x="277" y="248"/>
                      <a:pt x="281" y="244"/>
                      <a:pt x="281" y="246"/>
                    </a:cubicBezTo>
                    <a:cubicBezTo>
                      <a:pt x="281" y="248"/>
                      <a:pt x="283" y="274"/>
                      <a:pt x="283" y="279"/>
                    </a:cubicBezTo>
                    <a:cubicBezTo>
                      <a:pt x="283" y="284"/>
                      <a:pt x="287" y="314"/>
                      <a:pt x="287" y="322"/>
                    </a:cubicBezTo>
                    <a:cubicBezTo>
                      <a:pt x="287" y="331"/>
                      <a:pt x="285" y="365"/>
                      <a:pt x="284" y="379"/>
                    </a:cubicBezTo>
                    <a:cubicBezTo>
                      <a:pt x="282" y="393"/>
                      <a:pt x="274" y="430"/>
                      <a:pt x="274" y="436"/>
                    </a:cubicBezTo>
                    <a:cubicBezTo>
                      <a:pt x="273" y="442"/>
                      <a:pt x="267" y="491"/>
                      <a:pt x="268" y="496"/>
                    </a:cubicBezTo>
                    <a:cubicBezTo>
                      <a:pt x="269" y="501"/>
                      <a:pt x="272" y="530"/>
                      <a:pt x="272" y="536"/>
                    </a:cubicBezTo>
                    <a:cubicBezTo>
                      <a:pt x="272" y="542"/>
                      <a:pt x="264" y="631"/>
                      <a:pt x="263" y="637"/>
                    </a:cubicBezTo>
                    <a:cubicBezTo>
                      <a:pt x="263" y="643"/>
                      <a:pt x="258" y="703"/>
                      <a:pt x="256" y="705"/>
                    </a:cubicBezTo>
                    <a:cubicBezTo>
                      <a:pt x="254" y="706"/>
                      <a:pt x="253" y="713"/>
                      <a:pt x="253" y="713"/>
                    </a:cubicBezTo>
                    <a:cubicBezTo>
                      <a:pt x="253" y="713"/>
                      <a:pt x="250" y="716"/>
                      <a:pt x="250" y="717"/>
                    </a:cubicBezTo>
                    <a:cubicBezTo>
                      <a:pt x="250" y="719"/>
                      <a:pt x="255" y="727"/>
                      <a:pt x="259" y="728"/>
                    </a:cubicBezTo>
                    <a:cubicBezTo>
                      <a:pt x="263" y="729"/>
                      <a:pt x="275" y="730"/>
                      <a:pt x="275" y="733"/>
                    </a:cubicBezTo>
                    <a:cubicBezTo>
                      <a:pt x="276" y="736"/>
                      <a:pt x="277" y="743"/>
                      <a:pt x="277" y="743"/>
                    </a:cubicBezTo>
                    <a:cubicBezTo>
                      <a:pt x="277" y="743"/>
                      <a:pt x="277" y="750"/>
                      <a:pt x="274" y="750"/>
                    </a:cubicBezTo>
                    <a:cubicBezTo>
                      <a:pt x="271" y="750"/>
                      <a:pt x="254" y="754"/>
                      <a:pt x="254" y="754"/>
                    </a:cubicBezTo>
                    <a:cubicBezTo>
                      <a:pt x="254" y="754"/>
                      <a:pt x="246" y="756"/>
                      <a:pt x="243" y="756"/>
                    </a:cubicBezTo>
                    <a:cubicBezTo>
                      <a:pt x="239" y="756"/>
                      <a:pt x="227" y="756"/>
                      <a:pt x="223" y="756"/>
                    </a:cubicBezTo>
                    <a:cubicBezTo>
                      <a:pt x="220" y="756"/>
                      <a:pt x="210" y="757"/>
                      <a:pt x="207" y="756"/>
                    </a:cubicBezTo>
                    <a:cubicBezTo>
                      <a:pt x="205" y="754"/>
                      <a:pt x="204" y="749"/>
                      <a:pt x="204" y="746"/>
                    </a:cubicBezTo>
                    <a:cubicBezTo>
                      <a:pt x="205" y="743"/>
                      <a:pt x="207" y="733"/>
                      <a:pt x="207" y="730"/>
                    </a:cubicBezTo>
                    <a:cubicBezTo>
                      <a:pt x="207" y="727"/>
                      <a:pt x="208" y="717"/>
                      <a:pt x="208" y="717"/>
                    </a:cubicBezTo>
                    <a:cubicBezTo>
                      <a:pt x="208" y="717"/>
                      <a:pt x="208" y="716"/>
                      <a:pt x="207" y="714"/>
                    </a:cubicBezTo>
                    <a:cubicBezTo>
                      <a:pt x="205" y="712"/>
                      <a:pt x="201" y="702"/>
                      <a:pt x="201" y="700"/>
                    </a:cubicBezTo>
                    <a:cubicBezTo>
                      <a:pt x="201" y="699"/>
                      <a:pt x="200" y="619"/>
                      <a:pt x="200" y="612"/>
                    </a:cubicBezTo>
                    <a:cubicBezTo>
                      <a:pt x="200" y="604"/>
                      <a:pt x="201" y="554"/>
                      <a:pt x="203" y="547"/>
                    </a:cubicBezTo>
                    <a:cubicBezTo>
                      <a:pt x="206" y="540"/>
                      <a:pt x="208" y="523"/>
                      <a:pt x="208" y="514"/>
                    </a:cubicBezTo>
                    <a:cubicBezTo>
                      <a:pt x="208" y="508"/>
                      <a:pt x="210" y="445"/>
                      <a:pt x="208" y="433"/>
                    </a:cubicBezTo>
                    <a:cubicBezTo>
                      <a:pt x="206" y="425"/>
                      <a:pt x="201" y="409"/>
                      <a:pt x="201" y="409"/>
                    </a:cubicBezTo>
                    <a:lnTo>
                      <a:pt x="198" y="40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31"/>
              <p:cNvSpPr>
                <a:spLocks/>
              </p:cNvSpPr>
              <p:nvPr/>
            </p:nvSpPr>
            <p:spPr bwMode="gray">
              <a:xfrm>
                <a:off x="-1536700" y="3846513"/>
                <a:ext cx="196850" cy="266700"/>
              </a:xfrm>
              <a:custGeom>
                <a:avLst/>
                <a:gdLst/>
                <a:ahLst/>
                <a:cxnLst>
                  <a:cxn ang="0">
                    <a:pos x="42" y="0"/>
                  </a:cxn>
                  <a:cxn ang="0">
                    <a:pos x="124" y="62"/>
                  </a:cxn>
                  <a:cxn ang="0">
                    <a:pos x="78" y="168"/>
                  </a:cxn>
                  <a:cxn ang="0">
                    <a:pos x="0" y="98"/>
                  </a:cxn>
                  <a:cxn ang="0">
                    <a:pos x="42" y="0"/>
                  </a:cxn>
                </a:cxnLst>
                <a:rect l="0" t="0" r="r" b="b"/>
                <a:pathLst>
                  <a:path w="124" h="168">
                    <a:moveTo>
                      <a:pt x="42" y="0"/>
                    </a:moveTo>
                    <a:lnTo>
                      <a:pt x="124" y="62"/>
                    </a:lnTo>
                    <a:lnTo>
                      <a:pt x="78" y="168"/>
                    </a:lnTo>
                    <a:lnTo>
                      <a:pt x="0" y="98"/>
                    </a:lnTo>
                    <a:lnTo>
                      <a:pt x="4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108" name="Freeform 32"/>
              <p:cNvSpPr>
                <a:spLocks/>
              </p:cNvSpPr>
              <p:nvPr/>
            </p:nvSpPr>
            <p:spPr bwMode="gray">
              <a:xfrm>
                <a:off x="-1484313" y="4030663"/>
                <a:ext cx="46038" cy="66675"/>
              </a:xfrm>
              <a:custGeom>
                <a:avLst/>
                <a:gdLst/>
                <a:ahLst/>
                <a:cxnLst>
                  <a:cxn ang="0">
                    <a:pos x="31" y="40"/>
                  </a:cxn>
                  <a:cxn ang="0">
                    <a:pos x="14" y="43"/>
                  </a:cxn>
                  <a:cxn ang="0">
                    <a:pos x="0" y="26"/>
                  </a:cxn>
                  <a:cxn ang="0">
                    <a:pos x="8" y="7"/>
                  </a:cxn>
                  <a:cxn ang="0">
                    <a:pos x="18" y="7"/>
                  </a:cxn>
                  <a:cxn ang="0">
                    <a:pos x="26" y="30"/>
                  </a:cxn>
                  <a:cxn ang="0">
                    <a:pos x="31" y="40"/>
                  </a:cxn>
                </a:cxnLst>
                <a:rect l="0" t="0" r="r" b="b"/>
                <a:pathLst>
                  <a:path w="31" h="45">
                    <a:moveTo>
                      <a:pt x="31" y="40"/>
                    </a:moveTo>
                    <a:cubicBezTo>
                      <a:pt x="31" y="40"/>
                      <a:pt x="17" y="45"/>
                      <a:pt x="14" y="43"/>
                    </a:cubicBezTo>
                    <a:cubicBezTo>
                      <a:pt x="11" y="42"/>
                      <a:pt x="0" y="29"/>
                      <a:pt x="0" y="26"/>
                    </a:cubicBezTo>
                    <a:cubicBezTo>
                      <a:pt x="1" y="23"/>
                      <a:pt x="5" y="9"/>
                      <a:pt x="8" y="7"/>
                    </a:cubicBezTo>
                    <a:cubicBezTo>
                      <a:pt x="10" y="5"/>
                      <a:pt x="15" y="0"/>
                      <a:pt x="18" y="7"/>
                    </a:cubicBezTo>
                    <a:cubicBezTo>
                      <a:pt x="21" y="14"/>
                      <a:pt x="26" y="27"/>
                      <a:pt x="26" y="30"/>
                    </a:cubicBezTo>
                    <a:cubicBezTo>
                      <a:pt x="26" y="33"/>
                      <a:pt x="31" y="40"/>
                      <a:pt x="31" y="4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33"/>
              <p:cNvSpPr>
                <a:spLocks/>
              </p:cNvSpPr>
              <p:nvPr/>
            </p:nvSpPr>
            <p:spPr bwMode="gray">
              <a:xfrm>
                <a:off x="-1749425" y="3613150"/>
                <a:ext cx="76200" cy="150813"/>
              </a:xfrm>
              <a:custGeom>
                <a:avLst/>
                <a:gdLst/>
                <a:ahLst/>
                <a:cxnLst>
                  <a:cxn ang="0">
                    <a:pos x="0" y="78"/>
                  </a:cxn>
                  <a:cxn ang="0">
                    <a:pos x="6" y="93"/>
                  </a:cxn>
                  <a:cxn ang="0">
                    <a:pos x="23" y="99"/>
                  </a:cxn>
                  <a:cxn ang="0">
                    <a:pos x="37" y="74"/>
                  </a:cxn>
                  <a:cxn ang="0">
                    <a:pos x="50" y="47"/>
                  </a:cxn>
                  <a:cxn ang="0">
                    <a:pos x="50" y="20"/>
                  </a:cxn>
                  <a:cxn ang="0">
                    <a:pos x="43" y="8"/>
                  </a:cxn>
                  <a:cxn ang="0">
                    <a:pos x="33" y="7"/>
                  </a:cxn>
                  <a:cxn ang="0">
                    <a:pos x="25" y="4"/>
                  </a:cxn>
                  <a:cxn ang="0">
                    <a:pos x="20" y="0"/>
                  </a:cxn>
                  <a:cxn ang="0">
                    <a:pos x="11" y="5"/>
                  </a:cxn>
                  <a:cxn ang="0">
                    <a:pos x="16" y="34"/>
                  </a:cxn>
                  <a:cxn ang="0">
                    <a:pos x="16" y="58"/>
                  </a:cxn>
                  <a:cxn ang="0">
                    <a:pos x="0" y="78"/>
                  </a:cxn>
                </a:cxnLst>
                <a:rect l="0" t="0" r="r" b="b"/>
                <a:pathLst>
                  <a:path w="52" h="102">
                    <a:moveTo>
                      <a:pt x="0" y="78"/>
                    </a:moveTo>
                    <a:cubicBezTo>
                      <a:pt x="0" y="78"/>
                      <a:pt x="3" y="89"/>
                      <a:pt x="6" y="93"/>
                    </a:cubicBezTo>
                    <a:cubicBezTo>
                      <a:pt x="9" y="98"/>
                      <a:pt x="23" y="102"/>
                      <a:pt x="23" y="99"/>
                    </a:cubicBezTo>
                    <a:cubicBezTo>
                      <a:pt x="23" y="96"/>
                      <a:pt x="33" y="78"/>
                      <a:pt x="37" y="74"/>
                    </a:cubicBezTo>
                    <a:cubicBezTo>
                      <a:pt x="40" y="69"/>
                      <a:pt x="50" y="52"/>
                      <a:pt x="50" y="47"/>
                    </a:cubicBezTo>
                    <a:cubicBezTo>
                      <a:pt x="49" y="42"/>
                      <a:pt x="52" y="24"/>
                      <a:pt x="50" y="20"/>
                    </a:cubicBezTo>
                    <a:cubicBezTo>
                      <a:pt x="47" y="17"/>
                      <a:pt x="47" y="9"/>
                      <a:pt x="43" y="8"/>
                    </a:cubicBezTo>
                    <a:cubicBezTo>
                      <a:pt x="40" y="8"/>
                      <a:pt x="35" y="8"/>
                      <a:pt x="33" y="7"/>
                    </a:cubicBezTo>
                    <a:cubicBezTo>
                      <a:pt x="30" y="6"/>
                      <a:pt x="25" y="4"/>
                      <a:pt x="25" y="4"/>
                    </a:cubicBezTo>
                    <a:cubicBezTo>
                      <a:pt x="25" y="4"/>
                      <a:pt x="22" y="1"/>
                      <a:pt x="20" y="0"/>
                    </a:cubicBezTo>
                    <a:cubicBezTo>
                      <a:pt x="18" y="0"/>
                      <a:pt x="10" y="2"/>
                      <a:pt x="11" y="5"/>
                    </a:cubicBezTo>
                    <a:cubicBezTo>
                      <a:pt x="12" y="9"/>
                      <a:pt x="13" y="30"/>
                      <a:pt x="16" y="34"/>
                    </a:cubicBezTo>
                    <a:cubicBezTo>
                      <a:pt x="18" y="39"/>
                      <a:pt x="19" y="55"/>
                      <a:pt x="16" y="58"/>
                    </a:cubicBezTo>
                    <a:cubicBezTo>
                      <a:pt x="13" y="62"/>
                      <a:pt x="0" y="78"/>
                      <a:pt x="0" y="78"/>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103"/>
            <p:cNvGrpSpPr/>
            <p:nvPr/>
          </p:nvGrpSpPr>
          <p:grpSpPr bwMode="gray">
            <a:xfrm>
              <a:off x="-180749" y="1587403"/>
              <a:ext cx="1037633" cy="3124302"/>
              <a:chOff x="-2994025" y="3411538"/>
              <a:chExt cx="433388" cy="1304925"/>
            </a:xfrm>
          </p:grpSpPr>
          <p:sp>
            <p:nvSpPr>
              <p:cNvPr id="95" name="Freeform 45"/>
              <p:cNvSpPr>
                <a:spLocks/>
              </p:cNvSpPr>
              <p:nvPr/>
            </p:nvSpPr>
            <p:spPr bwMode="gray">
              <a:xfrm>
                <a:off x="-2852738" y="3411538"/>
                <a:ext cx="136525" cy="144463"/>
              </a:xfrm>
              <a:custGeom>
                <a:avLst/>
                <a:gdLst/>
                <a:ahLst/>
                <a:cxnLst>
                  <a:cxn ang="0">
                    <a:pos x="10" y="96"/>
                  </a:cxn>
                  <a:cxn ang="0">
                    <a:pos x="0" y="63"/>
                  </a:cxn>
                  <a:cxn ang="0">
                    <a:pos x="12" y="14"/>
                  </a:cxn>
                  <a:cxn ang="0">
                    <a:pos x="53" y="3"/>
                  </a:cxn>
                  <a:cxn ang="0">
                    <a:pos x="85" y="23"/>
                  </a:cxn>
                  <a:cxn ang="0">
                    <a:pos x="91" y="50"/>
                  </a:cxn>
                  <a:cxn ang="0">
                    <a:pos x="79" y="59"/>
                  </a:cxn>
                  <a:cxn ang="0">
                    <a:pos x="55" y="67"/>
                  </a:cxn>
                  <a:cxn ang="0">
                    <a:pos x="20" y="88"/>
                  </a:cxn>
                  <a:cxn ang="0">
                    <a:pos x="10" y="96"/>
                  </a:cxn>
                </a:cxnLst>
                <a:rect l="0" t="0" r="r" b="b"/>
                <a:pathLst>
                  <a:path w="93" h="98">
                    <a:moveTo>
                      <a:pt x="10" y="96"/>
                    </a:moveTo>
                    <a:cubicBezTo>
                      <a:pt x="0" y="93"/>
                      <a:pt x="0" y="75"/>
                      <a:pt x="0" y="63"/>
                    </a:cubicBezTo>
                    <a:cubicBezTo>
                      <a:pt x="0" y="51"/>
                      <a:pt x="4" y="21"/>
                      <a:pt x="12" y="14"/>
                    </a:cubicBezTo>
                    <a:cubicBezTo>
                      <a:pt x="20" y="6"/>
                      <a:pt x="40" y="0"/>
                      <a:pt x="53" y="3"/>
                    </a:cubicBezTo>
                    <a:cubicBezTo>
                      <a:pt x="66" y="6"/>
                      <a:pt x="78" y="13"/>
                      <a:pt x="85" y="23"/>
                    </a:cubicBezTo>
                    <a:cubicBezTo>
                      <a:pt x="90" y="29"/>
                      <a:pt x="91" y="42"/>
                      <a:pt x="91" y="50"/>
                    </a:cubicBezTo>
                    <a:cubicBezTo>
                      <a:pt x="93" y="98"/>
                      <a:pt x="79" y="59"/>
                      <a:pt x="79" y="59"/>
                    </a:cubicBezTo>
                    <a:cubicBezTo>
                      <a:pt x="55" y="67"/>
                      <a:pt x="55" y="67"/>
                      <a:pt x="55" y="67"/>
                    </a:cubicBezTo>
                    <a:cubicBezTo>
                      <a:pt x="20" y="88"/>
                      <a:pt x="20" y="88"/>
                      <a:pt x="20" y="88"/>
                    </a:cubicBezTo>
                    <a:lnTo>
                      <a:pt x="10" y="9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6"/>
              <p:cNvSpPr>
                <a:spLocks/>
              </p:cNvSpPr>
              <p:nvPr/>
            </p:nvSpPr>
            <p:spPr bwMode="gray">
              <a:xfrm>
                <a:off x="-2873375" y="3468688"/>
                <a:ext cx="155575" cy="260350"/>
              </a:xfrm>
              <a:custGeom>
                <a:avLst/>
                <a:gdLst/>
                <a:ahLst/>
                <a:cxnLst>
                  <a:cxn ang="0">
                    <a:pos x="0" y="118"/>
                  </a:cxn>
                  <a:cxn ang="0">
                    <a:pos x="12" y="95"/>
                  </a:cxn>
                  <a:cxn ang="0">
                    <a:pos x="22" y="67"/>
                  </a:cxn>
                  <a:cxn ang="0">
                    <a:pos x="21" y="55"/>
                  </a:cxn>
                  <a:cxn ang="0">
                    <a:pos x="30" y="28"/>
                  </a:cxn>
                  <a:cxn ang="0">
                    <a:pos x="46" y="17"/>
                  </a:cxn>
                  <a:cxn ang="0">
                    <a:pos x="70" y="3"/>
                  </a:cxn>
                  <a:cxn ang="0">
                    <a:pos x="96" y="5"/>
                  </a:cxn>
                  <a:cxn ang="0">
                    <a:pos x="102" y="19"/>
                  </a:cxn>
                  <a:cxn ang="0">
                    <a:pos x="101" y="46"/>
                  </a:cxn>
                  <a:cxn ang="0">
                    <a:pos x="94" y="66"/>
                  </a:cxn>
                  <a:cxn ang="0">
                    <a:pos x="88" y="82"/>
                  </a:cxn>
                  <a:cxn ang="0">
                    <a:pos x="87" y="120"/>
                  </a:cxn>
                  <a:cxn ang="0">
                    <a:pos x="68" y="166"/>
                  </a:cxn>
                  <a:cxn ang="0">
                    <a:pos x="44" y="175"/>
                  </a:cxn>
                  <a:cxn ang="0">
                    <a:pos x="0" y="118"/>
                  </a:cxn>
                </a:cxnLst>
                <a:rect l="0" t="0" r="r" b="b"/>
                <a:pathLst>
                  <a:path w="105" h="175">
                    <a:moveTo>
                      <a:pt x="0" y="118"/>
                    </a:moveTo>
                    <a:cubicBezTo>
                      <a:pt x="0" y="111"/>
                      <a:pt x="6" y="100"/>
                      <a:pt x="12" y="95"/>
                    </a:cubicBezTo>
                    <a:cubicBezTo>
                      <a:pt x="19" y="90"/>
                      <a:pt x="22" y="77"/>
                      <a:pt x="22" y="67"/>
                    </a:cubicBezTo>
                    <a:cubicBezTo>
                      <a:pt x="22" y="58"/>
                      <a:pt x="21" y="55"/>
                      <a:pt x="21" y="55"/>
                    </a:cubicBezTo>
                    <a:cubicBezTo>
                      <a:pt x="21" y="55"/>
                      <a:pt x="20" y="27"/>
                      <a:pt x="30" y="28"/>
                    </a:cubicBezTo>
                    <a:cubicBezTo>
                      <a:pt x="35" y="28"/>
                      <a:pt x="36" y="69"/>
                      <a:pt x="46" y="17"/>
                    </a:cubicBezTo>
                    <a:cubicBezTo>
                      <a:pt x="49" y="0"/>
                      <a:pt x="62" y="1"/>
                      <a:pt x="70" y="3"/>
                    </a:cubicBezTo>
                    <a:cubicBezTo>
                      <a:pt x="79" y="5"/>
                      <a:pt x="90" y="2"/>
                      <a:pt x="96" y="5"/>
                    </a:cubicBezTo>
                    <a:cubicBezTo>
                      <a:pt x="102" y="8"/>
                      <a:pt x="101" y="14"/>
                      <a:pt x="102" y="19"/>
                    </a:cubicBezTo>
                    <a:cubicBezTo>
                      <a:pt x="102" y="23"/>
                      <a:pt x="105" y="35"/>
                      <a:pt x="101" y="46"/>
                    </a:cubicBezTo>
                    <a:cubicBezTo>
                      <a:pt x="98" y="54"/>
                      <a:pt x="95" y="60"/>
                      <a:pt x="94" y="66"/>
                    </a:cubicBezTo>
                    <a:cubicBezTo>
                      <a:pt x="93" y="80"/>
                      <a:pt x="87" y="75"/>
                      <a:pt x="88" y="82"/>
                    </a:cubicBezTo>
                    <a:cubicBezTo>
                      <a:pt x="89" y="90"/>
                      <a:pt x="87" y="120"/>
                      <a:pt x="87" y="120"/>
                    </a:cubicBezTo>
                    <a:cubicBezTo>
                      <a:pt x="68" y="166"/>
                      <a:pt x="68" y="166"/>
                      <a:pt x="68" y="166"/>
                    </a:cubicBezTo>
                    <a:cubicBezTo>
                      <a:pt x="44" y="175"/>
                      <a:pt x="44" y="175"/>
                      <a:pt x="44" y="175"/>
                    </a:cubicBezTo>
                    <a:lnTo>
                      <a:pt x="0" y="1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47"/>
              <p:cNvSpPr>
                <a:spLocks/>
              </p:cNvSpPr>
              <p:nvPr/>
            </p:nvSpPr>
            <p:spPr bwMode="gray">
              <a:xfrm>
                <a:off x="-2678113" y="4000500"/>
                <a:ext cx="95250" cy="104775"/>
              </a:xfrm>
              <a:custGeom>
                <a:avLst/>
                <a:gdLst/>
                <a:ahLst/>
                <a:cxnLst>
                  <a:cxn ang="0">
                    <a:pos x="48" y="0"/>
                  </a:cxn>
                  <a:cxn ang="0">
                    <a:pos x="33" y="7"/>
                  </a:cxn>
                  <a:cxn ang="0">
                    <a:pos x="7" y="7"/>
                  </a:cxn>
                  <a:cxn ang="0">
                    <a:pos x="0" y="32"/>
                  </a:cxn>
                  <a:cxn ang="0">
                    <a:pos x="9" y="70"/>
                  </a:cxn>
                  <a:cxn ang="0">
                    <a:pos x="18" y="65"/>
                  </a:cxn>
                  <a:cxn ang="0">
                    <a:pos x="30" y="63"/>
                  </a:cxn>
                  <a:cxn ang="0">
                    <a:pos x="50" y="43"/>
                  </a:cxn>
                  <a:cxn ang="0">
                    <a:pos x="62" y="24"/>
                  </a:cxn>
                  <a:cxn ang="0">
                    <a:pos x="59" y="7"/>
                  </a:cxn>
                  <a:cxn ang="0">
                    <a:pos x="48" y="0"/>
                  </a:cxn>
                </a:cxnLst>
                <a:rect l="0" t="0" r="r" b="b"/>
                <a:pathLst>
                  <a:path w="65" h="70">
                    <a:moveTo>
                      <a:pt x="48" y="0"/>
                    </a:moveTo>
                    <a:cubicBezTo>
                      <a:pt x="45" y="6"/>
                      <a:pt x="38" y="5"/>
                      <a:pt x="33" y="7"/>
                    </a:cubicBezTo>
                    <a:cubicBezTo>
                      <a:pt x="27" y="8"/>
                      <a:pt x="14" y="4"/>
                      <a:pt x="7" y="7"/>
                    </a:cubicBezTo>
                    <a:cubicBezTo>
                      <a:pt x="0" y="10"/>
                      <a:pt x="0" y="32"/>
                      <a:pt x="0" y="32"/>
                    </a:cubicBezTo>
                    <a:cubicBezTo>
                      <a:pt x="9" y="70"/>
                      <a:pt x="9" y="70"/>
                      <a:pt x="9" y="70"/>
                    </a:cubicBezTo>
                    <a:cubicBezTo>
                      <a:pt x="9" y="70"/>
                      <a:pt x="14" y="65"/>
                      <a:pt x="18" y="65"/>
                    </a:cubicBezTo>
                    <a:cubicBezTo>
                      <a:pt x="22" y="65"/>
                      <a:pt x="26" y="67"/>
                      <a:pt x="30" y="63"/>
                    </a:cubicBezTo>
                    <a:cubicBezTo>
                      <a:pt x="35" y="59"/>
                      <a:pt x="46" y="50"/>
                      <a:pt x="50" y="43"/>
                    </a:cubicBezTo>
                    <a:cubicBezTo>
                      <a:pt x="55" y="37"/>
                      <a:pt x="65" y="29"/>
                      <a:pt x="62" y="24"/>
                    </a:cubicBezTo>
                    <a:cubicBezTo>
                      <a:pt x="60" y="19"/>
                      <a:pt x="59" y="7"/>
                      <a:pt x="59" y="7"/>
                    </a:cubicBezTo>
                    <a:lnTo>
                      <a:pt x="4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48"/>
              <p:cNvSpPr>
                <a:spLocks/>
              </p:cNvSpPr>
              <p:nvPr/>
            </p:nvSpPr>
            <p:spPr bwMode="gray">
              <a:xfrm>
                <a:off x="-2987675" y="4044950"/>
                <a:ext cx="68263" cy="119063"/>
              </a:xfrm>
              <a:custGeom>
                <a:avLst/>
                <a:gdLst/>
                <a:ahLst/>
                <a:cxnLst>
                  <a:cxn ang="0">
                    <a:pos x="13" y="0"/>
                  </a:cxn>
                  <a:cxn ang="0">
                    <a:pos x="33" y="20"/>
                  </a:cxn>
                  <a:cxn ang="0">
                    <a:pos x="38" y="52"/>
                  </a:cxn>
                  <a:cxn ang="0">
                    <a:pos x="43" y="64"/>
                  </a:cxn>
                  <a:cxn ang="0">
                    <a:pos x="40" y="76"/>
                  </a:cxn>
                  <a:cxn ang="0">
                    <a:pos x="22" y="78"/>
                  </a:cxn>
                  <a:cxn ang="0">
                    <a:pos x="9" y="68"/>
                  </a:cxn>
                  <a:cxn ang="0">
                    <a:pos x="1" y="45"/>
                  </a:cxn>
                  <a:cxn ang="0">
                    <a:pos x="2" y="23"/>
                  </a:cxn>
                  <a:cxn ang="0">
                    <a:pos x="13" y="0"/>
                  </a:cxn>
                </a:cxnLst>
                <a:rect l="0" t="0" r="r" b="b"/>
                <a:pathLst>
                  <a:path w="46" h="80">
                    <a:moveTo>
                      <a:pt x="13" y="0"/>
                    </a:moveTo>
                    <a:cubicBezTo>
                      <a:pt x="19" y="10"/>
                      <a:pt x="28" y="14"/>
                      <a:pt x="33" y="20"/>
                    </a:cubicBezTo>
                    <a:cubicBezTo>
                      <a:pt x="37" y="26"/>
                      <a:pt x="39" y="48"/>
                      <a:pt x="38" y="52"/>
                    </a:cubicBezTo>
                    <a:cubicBezTo>
                      <a:pt x="37" y="57"/>
                      <a:pt x="40" y="63"/>
                      <a:pt x="43" y="64"/>
                    </a:cubicBezTo>
                    <a:cubicBezTo>
                      <a:pt x="45" y="66"/>
                      <a:pt x="46" y="73"/>
                      <a:pt x="40" y="76"/>
                    </a:cubicBezTo>
                    <a:cubicBezTo>
                      <a:pt x="33" y="79"/>
                      <a:pt x="27" y="80"/>
                      <a:pt x="22" y="78"/>
                    </a:cubicBezTo>
                    <a:cubicBezTo>
                      <a:pt x="15" y="76"/>
                      <a:pt x="13" y="77"/>
                      <a:pt x="9" y="68"/>
                    </a:cubicBezTo>
                    <a:cubicBezTo>
                      <a:pt x="4" y="59"/>
                      <a:pt x="1" y="51"/>
                      <a:pt x="1" y="45"/>
                    </a:cubicBezTo>
                    <a:cubicBezTo>
                      <a:pt x="0" y="35"/>
                      <a:pt x="2" y="28"/>
                      <a:pt x="2" y="23"/>
                    </a:cubicBezTo>
                    <a:cubicBezTo>
                      <a:pt x="2" y="18"/>
                      <a:pt x="13" y="0"/>
                      <a:pt x="13" y="0"/>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49"/>
              <p:cNvSpPr>
                <a:spLocks/>
              </p:cNvSpPr>
              <p:nvPr/>
            </p:nvSpPr>
            <p:spPr bwMode="gray">
              <a:xfrm>
                <a:off x="-2994025" y="3582988"/>
                <a:ext cx="433388" cy="508000"/>
              </a:xfrm>
              <a:custGeom>
                <a:avLst/>
                <a:gdLst/>
                <a:ahLst/>
                <a:cxnLst>
                  <a:cxn ang="0">
                    <a:pos x="84" y="266"/>
                  </a:cxn>
                  <a:cxn ang="0">
                    <a:pos x="74" y="251"/>
                  </a:cxn>
                  <a:cxn ang="0">
                    <a:pos x="64" y="236"/>
                  </a:cxn>
                  <a:cxn ang="0">
                    <a:pos x="66" y="209"/>
                  </a:cxn>
                  <a:cxn ang="0">
                    <a:pos x="63" y="185"/>
                  </a:cxn>
                  <a:cxn ang="0">
                    <a:pos x="61" y="162"/>
                  </a:cxn>
                  <a:cxn ang="0">
                    <a:pos x="61" y="135"/>
                  </a:cxn>
                  <a:cxn ang="0">
                    <a:pos x="56" y="147"/>
                  </a:cxn>
                  <a:cxn ang="0">
                    <a:pos x="52" y="203"/>
                  </a:cxn>
                  <a:cxn ang="0">
                    <a:pos x="46" y="251"/>
                  </a:cxn>
                  <a:cxn ang="0">
                    <a:pos x="38" y="290"/>
                  </a:cxn>
                  <a:cxn ang="0">
                    <a:pos x="36" y="331"/>
                  </a:cxn>
                  <a:cxn ang="0">
                    <a:pos x="15" y="333"/>
                  </a:cxn>
                  <a:cxn ang="0">
                    <a:pos x="2" y="336"/>
                  </a:cxn>
                  <a:cxn ang="0">
                    <a:pos x="2" y="295"/>
                  </a:cxn>
                  <a:cxn ang="0">
                    <a:pos x="0" y="246"/>
                  </a:cxn>
                  <a:cxn ang="0">
                    <a:pos x="6" y="183"/>
                  </a:cxn>
                  <a:cxn ang="0">
                    <a:pos x="19" y="93"/>
                  </a:cxn>
                  <a:cxn ang="0">
                    <a:pos x="31" y="53"/>
                  </a:cxn>
                  <a:cxn ang="0">
                    <a:pos x="62" y="34"/>
                  </a:cxn>
                  <a:cxn ang="0">
                    <a:pos x="89" y="21"/>
                  </a:cxn>
                  <a:cxn ang="0">
                    <a:pos x="95" y="6"/>
                  </a:cxn>
                  <a:cxn ang="0">
                    <a:pos x="102" y="8"/>
                  </a:cxn>
                  <a:cxn ang="0">
                    <a:pos x="102" y="30"/>
                  </a:cxn>
                  <a:cxn ang="0">
                    <a:pos x="110" y="40"/>
                  </a:cxn>
                  <a:cxn ang="0">
                    <a:pos x="123" y="55"/>
                  </a:cxn>
                  <a:cxn ang="0">
                    <a:pos x="134" y="63"/>
                  </a:cxn>
                  <a:cxn ang="0">
                    <a:pos x="146" y="42"/>
                  </a:cxn>
                  <a:cxn ang="0">
                    <a:pos x="159" y="31"/>
                  </a:cxn>
                  <a:cxn ang="0">
                    <a:pos x="163" y="15"/>
                  </a:cxn>
                  <a:cxn ang="0">
                    <a:pos x="173" y="8"/>
                  </a:cxn>
                  <a:cxn ang="0">
                    <a:pos x="201" y="20"/>
                  </a:cxn>
                  <a:cxn ang="0">
                    <a:pos x="236" y="35"/>
                  </a:cxn>
                  <a:cxn ang="0">
                    <a:pos x="261" y="94"/>
                  </a:cxn>
                  <a:cxn ang="0">
                    <a:pos x="277" y="146"/>
                  </a:cxn>
                  <a:cxn ang="0">
                    <a:pos x="291" y="206"/>
                  </a:cxn>
                  <a:cxn ang="0">
                    <a:pos x="288" y="260"/>
                  </a:cxn>
                  <a:cxn ang="0">
                    <a:pos x="279" y="297"/>
                  </a:cxn>
                  <a:cxn ang="0">
                    <a:pos x="275" y="306"/>
                  </a:cxn>
                  <a:cxn ang="0">
                    <a:pos x="249" y="295"/>
                  </a:cxn>
                  <a:cxn ang="0">
                    <a:pos x="249" y="270"/>
                  </a:cxn>
                  <a:cxn ang="0">
                    <a:pos x="252" y="236"/>
                  </a:cxn>
                  <a:cxn ang="0">
                    <a:pos x="246" y="197"/>
                  </a:cxn>
                  <a:cxn ang="0">
                    <a:pos x="235" y="170"/>
                  </a:cxn>
                  <a:cxn ang="0">
                    <a:pos x="222" y="144"/>
                  </a:cxn>
                  <a:cxn ang="0">
                    <a:pos x="216" y="149"/>
                  </a:cxn>
                  <a:cxn ang="0">
                    <a:pos x="216" y="199"/>
                  </a:cxn>
                  <a:cxn ang="0">
                    <a:pos x="215" y="233"/>
                  </a:cxn>
                  <a:cxn ang="0">
                    <a:pos x="199" y="267"/>
                  </a:cxn>
                  <a:cxn ang="0">
                    <a:pos x="146" y="285"/>
                  </a:cxn>
                  <a:cxn ang="0">
                    <a:pos x="84" y="266"/>
                  </a:cxn>
                </a:cxnLst>
                <a:rect l="0" t="0" r="r" b="b"/>
                <a:pathLst>
                  <a:path w="293" h="342">
                    <a:moveTo>
                      <a:pt x="84" y="266"/>
                    </a:moveTo>
                    <a:cubicBezTo>
                      <a:pt x="84" y="266"/>
                      <a:pt x="79" y="257"/>
                      <a:pt x="74" y="251"/>
                    </a:cubicBezTo>
                    <a:cubicBezTo>
                      <a:pt x="69" y="245"/>
                      <a:pt x="64" y="243"/>
                      <a:pt x="64" y="236"/>
                    </a:cubicBezTo>
                    <a:cubicBezTo>
                      <a:pt x="64" y="228"/>
                      <a:pt x="66" y="221"/>
                      <a:pt x="66" y="209"/>
                    </a:cubicBezTo>
                    <a:cubicBezTo>
                      <a:pt x="66" y="198"/>
                      <a:pt x="63" y="194"/>
                      <a:pt x="63" y="185"/>
                    </a:cubicBezTo>
                    <a:cubicBezTo>
                      <a:pt x="62" y="176"/>
                      <a:pt x="61" y="169"/>
                      <a:pt x="61" y="162"/>
                    </a:cubicBezTo>
                    <a:cubicBezTo>
                      <a:pt x="61" y="155"/>
                      <a:pt x="61" y="139"/>
                      <a:pt x="61" y="135"/>
                    </a:cubicBezTo>
                    <a:cubicBezTo>
                      <a:pt x="61" y="131"/>
                      <a:pt x="57" y="139"/>
                      <a:pt x="56" y="147"/>
                    </a:cubicBezTo>
                    <a:cubicBezTo>
                      <a:pt x="54" y="155"/>
                      <a:pt x="52" y="193"/>
                      <a:pt x="52" y="203"/>
                    </a:cubicBezTo>
                    <a:cubicBezTo>
                      <a:pt x="52" y="212"/>
                      <a:pt x="49" y="243"/>
                      <a:pt x="46" y="251"/>
                    </a:cubicBezTo>
                    <a:cubicBezTo>
                      <a:pt x="43" y="259"/>
                      <a:pt x="38" y="282"/>
                      <a:pt x="38" y="290"/>
                    </a:cubicBezTo>
                    <a:cubicBezTo>
                      <a:pt x="38" y="298"/>
                      <a:pt x="40" y="329"/>
                      <a:pt x="36" y="331"/>
                    </a:cubicBezTo>
                    <a:cubicBezTo>
                      <a:pt x="33" y="334"/>
                      <a:pt x="18" y="332"/>
                      <a:pt x="15" y="333"/>
                    </a:cubicBezTo>
                    <a:cubicBezTo>
                      <a:pt x="12" y="334"/>
                      <a:pt x="3" y="342"/>
                      <a:pt x="2" y="336"/>
                    </a:cubicBezTo>
                    <a:cubicBezTo>
                      <a:pt x="1" y="330"/>
                      <a:pt x="3" y="306"/>
                      <a:pt x="2" y="295"/>
                    </a:cubicBezTo>
                    <a:cubicBezTo>
                      <a:pt x="1" y="285"/>
                      <a:pt x="0" y="263"/>
                      <a:pt x="0" y="246"/>
                    </a:cubicBezTo>
                    <a:cubicBezTo>
                      <a:pt x="0" y="229"/>
                      <a:pt x="3" y="202"/>
                      <a:pt x="6" y="183"/>
                    </a:cubicBezTo>
                    <a:cubicBezTo>
                      <a:pt x="10" y="164"/>
                      <a:pt x="18" y="106"/>
                      <a:pt x="19" y="93"/>
                    </a:cubicBezTo>
                    <a:cubicBezTo>
                      <a:pt x="20" y="80"/>
                      <a:pt x="25" y="61"/>
                      <a:pt x="31" y="53"/>
                    </a:cubicBezTo>
                    <a:cubicBezTo>
                      <a:pt x="37" y="46"/>
                      <a:pt x="57" y="35"/>
                      <a:pt x="62" y="34"/>
                    </a:cubicBezTo>
                    <a:cubicBezTo>
                      <a:pt x="67" y="32"/>
                      <a:pt x="89" y="21"/>
                      <a:pt x="89" y="21"/>
                    </a:cubicBezTo>
                    <a:cubicBezTo>
                      <a:pt x="95" y="6"/>
                      <a:pt x="95" y="6"/>
                      <a:pt x="95" y="6"/>
                    </a:cubicBezTo>
                    <a:cubicBezTo>
                      <a:pt x="95" y="6"/>
                      <a:pt x="102" y="0"/>
                      <a:pt x="102" y="8"/>
                    </a:cubicBezTo>
                    <a:cubicBezTo>
                      <a:pt x="102" y="15"/>
                      <a:pt x="101" y="22"/>
                      <a:pt x="102" y="30"/>
                    </a:cubicBezTo>
                    <a:cubicBezTo>
                      <a:pt x="103" y="33"/>
                      <a:pt x="107" y="38"/>
                      <a:pt x="110" y="40"/>
                    </a:cubicBezTo>
                    <a:cubicBezTo>
                      <a:pt x="113" y="42"/>
                      <a:pt x="121" y="52"/>
                      <a:pt x="123" y="55"/>
                    </a:cubicBezTo>
                    <a:cubicBezTo>
                      <a:pt x="124" y="58"/>
                      <a:pt x="128" y="75"/>
                      <a:pt x="134" y="63"/>
                    </a:cubicBezTo>
                    <a:cubicBezTo>
                      <a:pt x="140" y="51"/>
                      <a:pt x="142" y="45"/>
                      <a:pt x="146" y="42"/>
                    </a:cubicBezTo>
                    <a:cubicBezTo>
                      <a:pt x="150" y="39"/>
                      <a:pt x="159" y="31"/>
                      <a:pt x="159" y="31"/>
                    </a:cubicBezTo>
                    <a:cubicBezTo>
                      <a:pt x="159" y="31"/>
                      <a:pt x="162" y="19"/>
                      <a:pt x="163" y="15"/>
                    </a:cubicBezTo>
                    <a:cubicBezTo>
                      <a:pt x="164" y="11"/>
                      <a:pt x="167" y="4"/>
                      <a:pt x="173" y="8"/>
                    </a:cubicBezTo>
                    <a:cubicBezTo>
                      <a:pt x="179" y="12"/>
                      <a:pt x="192" y="19"/>
                      <a:pt x="201" y="20"/>
                    </a:cubicBezTo>
                    <a:cubicBezTo>
                      <a:pt x="209" y="22"/>
                      <a:pt x="228" y="22"/>
                      <a:pt x="236" y="35"/>
                    </a:cubicBezTo>
                    <a:cubicBezTo>
                      <a:pt x="244" y="47"/>
                      <a:pt x="259" y="81"/>
                      <a:pt x="261" y="94"/>
                    </a:cubicBezTo>
                    <a:cubicBezTo>
                      <a:pt x="263" y="107"/>
                      <a:pt x="272" y="133"/>
                      <a:pt x="277" y="146"/>
                    </a:cubicBezTo>
                    <a:cubicBezTo>
                      <a:pt x="281" y="158"/>
                      <a:pt x="292" y="190"/>
                      <a:pt x="291" y="206"/>
                    </a:cubicBezTo>
                    <a:cubicBezTo>
                      <a:pt x="290" y="223"/>
                      <a:pt x="293" y="241"/>
                      <a:pt x="288" y="260"/>
                    </a:cubicBezTo>
                    <a:cubicBezTo>
                      <a:pt x="286" y="268"/>
                      <a:pt x="279" y="291"/>
                      <a:pt x="279" y="297"/>
                    </a:cubicBezTo>
                    <a:cubicBezTo>
                      <a:pt x="279" y="303"/>
                      <a:pt x="284" y="309"/>
                      <a:pt x="275" y="306"/>
                    </a:cubicBezTo>
                    <a:cubicBezTo>
                      <a:pt x="267" y="303"/>
                      <a:pt x="255" y="298"/>
                      <a:pt x="249" y="295"/>
                    </a:cubicBezTo>
                    <a:cubicBezTo>
                      <a:pt x="239" y="291"/>
                      <a:pt x="246" y="281"/>
                      <a:pt x="249" y="270"/>
                    </a:cubicBezTo>
                    <a:cubicBezTo>
                      <a:pt x="252" y="259"/>
                      <a:pt x="253" y="245"/>
                      <a:pt x="252" y="236"/>
                    </a:cubicBezTo>
                    <a:cubicBezTo>
                      <a:pt x="250" y="227"/>
                      <a:pt x="247" y="209"/>
                      <a:pt x="246" y="197"/>
                    </a:cubicBezTo>
                    <a:cubicBezTo>
                      <a:pt x="244" y="186"/>
                      <a:pt x="239" y="178"/>
                      <a:pt x="235" y="170"/>
                    </a:cubicBezTo>
                    <a:cubicBezTo>
                      <a:pt x="231" y="161"/>
                      <a:pt x="225" y="152"/>
                      <a:pt x="222" y="144"/>
                    </a:cubicBezTo>
                    <a:cubicBezTo>
                      <a:pt x="219" y="137"/>
                      <a:pt x="219" y="128"/>
                      <a:pt x="216" y="149"/>
                    </a:cubicBezTo>
                    <a:cubicBezTo>
                      <a:pt x="214" y="170"/>
                      <a:pt x="216" y="188"/>
                      <a:pt x="216" y="199"/>
                    </a:cubicBezTo>
                    <a:cubicBezTo>
                      <a:pt x="215" y="210"/>
                      <a:pt x="218" y="222"/>
                      <a:pt x="215" y="233"/>
                    </a:cubicBezTo>
                    <a:cubicBezTo>
                      <a:pt x="219" y="246"/>
                      <a:pt x="199" y="267"/>
                      <a:pt x="199" y="267"/>
                    </a:cubicBezTo>
                    <a:cubicBezTo>
                      <a:pt x="146" y="285"/>
                      <a:pt x="146" y="285"/>
                      <a:pt x="146" y="285"/>
                    </a:cubicBezTo>
                    <a:lnTo>
                      <a:pt x="84" y="266"/>
                    </a:lnTo>
                    <a:close/>
                  </a:path>
                </a:pathLst>
              </a:custGeom>
              <a:solidFill>
                <a:srgbClr val="FFFFFF"/>
              </a:solidFill>
              <a:ln w="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50"/>
              <p:cNvSpPr>
                <a:spLocks/>
              </p:cNvSpPr>
              <p:nvPr/>
            </p:nvSpPr>
            <p:spPr bwMode="gray">
              <a:xfrm>
                <a:off x="-2924175" y="3929063"/>
                <a:ext cx="334963" cy="787400"/>
              </a:xfrm>
              <a:custGeom>
                <a:avLst/>
                <a:gdLst/>
                <a:ahLst/>
                <a:cxnLst>
                  <a:cxn ang="0">
                    <a:pos x="168" y="2"/>
                  </a:cxn>
                  <a:cxn ang="0">
                    <a:pos x="180" y="66"/>
                  </a:cxn>
                  <a:cxn ang="0">
                    <a:pos x="185" y="137"/>
                  </a:cxn>
                  <a:cxn ang="0">
                    <a:pos x="190" y="211"/>
                  </a:cxn>
                  <a:cxn ang="0">
                    <a:pos x="188" y="268"/>
                  </a:cxn>
                  <a:cxn ang="0">
                    <a:pos x="193" y="318"/>
                  </a:cxn>
                  <a:cxn ang="0">
                    <a:pos x="196" y="367"/>
                  </a:cxn>
                  <a:cxn ang="0">
                    <a:pos x="190" y="418"/>
                  </a:cxn>
                  <a:cxn ang="0">
                    <a:pos x="186" y="471"/>
                  </a:cxn>
                  <a:cxn ang="0">
                    <a:pos x="181" y="486"/>
                  </a:cxn>
                  <a:cxn ang="0">
                    <a:pos x="182" y="493"/>
                  </a:cxn>
                  <a:cxn ang="0">
                    <a:pos x="213" y="514"/>
                  </a:cxn>
                  <a:cxn ang="0">
                    <a:pos x="204" y="527"/>
                  </a:cxn>
                  <a:cxn ang="0">
                    <a:pos x="148" y="506"/>
                  </a:cxn>
                  <a:cxn ang="0">
                    <a:pos x="131" y="496"/>
                  </a:cxn>
                  <a:cxn ang="0">
                    <a:pos x="128" y="483"/>
                  </a:cxn>
                  <a:cxn ang="0">
                    <a:pos x="121" y="436"/>
                  </a:cxn>
                  <a:cxn ang="0">
                    <a:pos x="123" y="335"/>
                  </a:cxn>
                  <a:cxn ang="0">
                    <a:pos x="115" y="246"/>
                  </a:cxn>
                  <a:cxn ang="0">
                    <a:pos x="107" y="176"/>
                  </a:cxn>
                  <a:cxn ang="0">
                    <a:pos x="105" y="140"/>
                  </a:cxn>
                  <a:cxn ang="0">
                    <a:pos x="97" y="125"/>
                  </a:cxn>
                  <a:cxn ang="0">
                    <a:pos x="95" y="180"/>
                  </a:cxn>
                  <a:cxn ang="0">
                    <a:pos x="93" y="210"/>
                  </a:cxn>
                  <a:cxn ang="0">
                    <a:pos x="91" y="260"/>
                  </a:cxn>
                  <a:cxn ang="0">
                    <a:pos x="100" y="314"/>
                  </a:cxn>
                  <a:cxn ang="0">
                    <a:pos x="106" y="373"/>
                  </a:cxn>
                  <a:cxn ang="0">
                    <a:pos x="115" y="420"/>
                  </a:cxn>
                  <a:cxn ang="0">
                    <a:pos x="115" y="453"/>
                  </a:cxn>
                  <a:cxn ang="0">
                    <a:pos x="113" y="486"/>
                  </a:cxn>
                  <a:cxn ang="0">
                    <a:pos x="97" y="491"/>
                  </a:cxn>
                  <a:cxn ang="0">
                    <a:pos x="86" y="492"/>
                  </a:cxn>
                  <a:cxn ang="0">
                    <a:pos x="54" y="502"/>
                  </a:cxn>
                  <a:cxn ang="0">
                    <a:pos x="26" y="505"/>
                  </a:cxn>
                  <a:cxn ang="0">
                    <a:pos x="14" y="490"/>
                  </a:cxn>
                  <a:cxn ang="0">
                    <a:pos x="48" y="478"/>
                  </a:cxn>
                  <a:cxn ang="0">
                    <a:pos x="53" y="451"/>
                  </a:cxn>
                  <a:cxn ang="0">
                    <a:pos x="42" y="390"/>
                  </a:cxn>
                  <a:cxn ang="0">
                    <a:pos x="25" y="257"/>
                  </a:cxn>
                  <a:cxn ang="0">
                    <a:pos x="7" y="134"/>
                  </a:cxn>
                  <a:cxn ang="0">
                    <a:pos x="5" y="64"/>
                  </a:cxn>
                  <a:cxn ang="0">
                    <a:pos x="16" y="17"/>
                  </a:cxn>
                  <a:cxn ang="0">
                    <a:pos x="22" y="5"/>
                  </a:cxn>
                  <a:cxn ang="0">
                    <a:pos x="74" y="18"/>
                  </a:cxn>
                  <a:cxn ang="0">
                    <a:pos x="117" y="18"/>
                  </a:cxn>
                  <a:cxn ang="0">
                    <a:pos x="149" y="9"/>
                  </a:cxn>
                  <a:cxn ang="0">
                    <a:pos x="168" y="2"/>
                  </a:cxn>
                </a:cxnLst>
                <a:rect l="0" t="0" r="r" b="b"/>
                <a:pathLst>
                  <a:path w="226" h="531">
                    <a:moveTo>
                      <a:pt x="168" y="2"/>
                    </a:moveTo>
                    <a:cubicBezTo>
                      <a:pt x="170" y="11"/>
                      <a:pt x="179" y="49"/>
                      <a:pt x="180" y="66"/>
                    </a:cubicBezTo>
                    <a:cubicBezTo>
                      <a:pt x="181" y="83"/>
                      <a:pt x="184" y="122"/>
                      <a:pt x="185" y="137"/>
                    </a:cubicBezTo>
                    <a:cubicBezTo>
                      <a:pt x="186" y="151"/>
                      <a:pt x="190" y="201"/>
                      <a:pt x="190" y="211"/>
                    </a:cubicBezTo>
                    <a:cubicBezTo>
                      <a:pt x="190" y="221"/>
                      <a:pt x="187" y="260"/>
                      <a:pt x="188" y="268"/>
                    </a:cubicBezTo>
                    <a:cubicBezTo>
                      <a:pt x="189" y="276"/>
                      <a:pt x="192" y="309"/>
                      <a:pt x="193" y="318"/>
                    </a:cubicBezTo>
                    <a:cubicBezTo>
                      <a:pt x="195" y="327"/>
                      <a:pt x="197" y="361"/>
                      <a:pt x="196" y="367"/>
                    </a:cubicBezTo>
                    <a:cubicBezTo>
                      <a:pt x="196" y="372"/>
                      <a:pt x="192" y="406"/>
                      <a:pt x="190" y="418"/>
                    </a:cubicBezTo>
                    <a:cubicBezTo>
                      <a:pt x="187" y="429"/>
                      <a:pt x="186" y="466"/>
                      <a:pt x="186" y="471"/>
                    </a:cubicBezTo>
                    <a:cubicBezTo>
                      <a:pt x="186" y="475"/>
                      <a:pt x="187" y="486"/>
                      <a:pt x="181" y="486"/>
                    </a:cubicBezTo>
                    <a:cubicBezTo>
                      <a:pt x="177" y="486"/>
                      <a:pt x="179" y="488"/>
                      <a:pt x="182" y="493"/>
                    </a:cubicBezTo>
                    <a:cubicBezTo>
                      <a:pt x="185" y="497"/>
                      <a:pt x="213" y="514"/>
                      <a:pt x="213" y="514"/>
                    </a:cubicBezTo>
                    <a:cubicBezTo>
                      <a:pt x="213" y="514"/>
                      <a:pt x="226" y="518"/>
                      <a:pt x="204" y="527"/>
                    </a:cubicBezTo>
                    <a:cubicBezTo>
                      <a:pt x="196" y="531"/>
                      <a:pt x="166" y="517"/>
                      <a:pt x="148" y="506"/>
                    </a:cubicBezTo>
                    <a:cubicBezTo>
                      <a:pt x="131" y="503"/>
                      <a:pt x="132" y="500"/>
                      <a:pt x="131" y="496"/>
                    </a:cubicBezTo>
                    <a:cubicBezTo>
                      <a:pt x="130" y="491"/>
                      <a:pt x="130" y="486"/>
                      <a:pt x="128" y="483"/>
                    </a:cubicBezTo>
                    <a:cubicBezTo>
                      <a:pt x="126" y="480"/>
                      <a:pt x="119" y="457"/>
                      <a:pt x="121" y="436"/>
                    </a:cubicBezTo>
                    <a:cubicBezTo>
                      <a:pt x="124" y="416"/>
                      <a:pt x="122" y="357"/>
                      <a:pt x="123" y="335"/>
                    </a:cubicBezTo>
                    <a:cubicBezTo>
                      <a:pt x="124" y="314"/>
                      <a:pt x="115" y="262"/>
                      <a:pt x="115" y="246"/>
                    </a:cubicBezTo>
                    <a:cubicBezTo>
                      <a:pt x="114" y="230"/>
                      <a:pt x="107" y="182"/>
                      <a:pt x="107" y="176"/>
                    </a:cubicBezTo>
                    <a:cubicBezTo>
                      <a:pt x="107" y="169"/>
                      <a:pt x="105" y="143"/>
                      <a:pt x="105" y="140"/>
                    </a:cubicBezTo>
                    <a:cubicBezTo>
                      <a:pt x="105" y="136"/>
                      <a:pt x="100" y="120"/>
                      <a:pt x="97" y="125"/>
                    </a:cubicBezTo>
                    <a:cubicBezTo>
                      <a:pt x="95" y="131"/>
                      <a:pt x="96" y="175"/>
                      <a:pt x="95" y="180"/>
                    </a:cubicBezTo>
                    <a:cubicBezTo>
                      <a:pt x="94" y="185"/>
                      <a:pt x="93" y="204"/>
                      <a:pt x="93" y="210"/>
                    </a:cubicBezTo>
                    <a:cubicBezTo>
                      <a:pt x="93" y="216"/>
                      <a:pt x="91" y="250"/>
                      <a:pt x="91" y="260"/>
                    </a:cubicBezTo>
                    <a:cubicBezTo>
                      <a:pt x="91" y="271"/>
                      <a:pt x="99" y="304"/>
                      <a:pt x="100" y="314"/>
                    </a:cubicBezTo>
                    <a:cubicBezTo>
                      <a:pt x="100" y="325"/>
                      <a:pt x="103" y="358"/>
                      <a:pt x="106" y="373"/>
                    </a:cubicBezTo>
                    <a:cubicBezTo>
                      <a:pt x="110" y="387"/>
                      <a:pt x="115" y="412"/>
                      <a:pt x="115" y="420"/>
                    </a:cubicBezTo>
                    <a:cubicBezTo>
                      <a:pt x="115" y="427"/>
                      <a:pt x="115" y="446"/>
                      <a:pt x="115" y="453"/>
                    </a:cubicBezTo>
                    <a:cubicBezTo>
                      <a:pt x="115" y="460"/>
                      <a:pt x="118" y="482"/>
                      <a:pt x="113" y="486"/>
                    </a:cubicBezTo>
                    <a:cubicBezTo>
                      <a:pt x="109" y="490"/>
                      <a:pt x="99" y="493"/>
                      <a:pt x="97" y="491"/>
                    </a:cubicBezTo>
                    <a:cubicBezTo>
                      <a:pt x="94" y="490"/>
                      <a:pt x="91" y="487"/>
                      <a:pt x="86" y="492"/>
                    </a:cubicBezTo>
                    <a:cubicBezTo>
                      <a:pt x="81" y="496"/>
                      <a:pt x="64" y="500"/>
                      <a:pt x="54" y="502"/>
                    </a:cubicBezTo>
                    <a:cubicBezTo>
                      <a:pt x="42" y="504"/>
                      <a:pt x="29" y="505"/>
                      <a:pt x="26" y="505"/>
                    </a:cubicBezTo>
                    <a:cubicBezTo>
                      <a:pt x="19" y="503"/>
                      <a:pt x="0" y="494"/>
                      <a:pt x="14" y="490"/>
                    </a:cubicBezTo>
                    <a:cubicBezTo>
                      <a:pt x="21" y="488"/>
                      <a:pt x="46" y="484"/>
                      <a:pt x="48" y="478"/>
                    </a:cubicBezTo>
                    <a:cubicBezTo>
                      <a:pt x="50" y="473"/>
                      <a:pt x="53" y="458"/>
                      <a:pt x="53" y="451"/>
                    </a:cubicBezTo>
                    <a:cubicBezTo>
                      <a:pt x="53" y="443"/>
                      <a:pt x="49" y="423"/>
                      <a:pt x="42" y="390"/>
                    </a:cubicBezTo>
                    <a:cubicBezTo>
                      <a:pt x="35" y="357"/>
                      <a:pt x="27" y="276"/>
                      <a:pt x="25" y="257"/>
                    </a:cubicBezTo>
                    <a:cubicBezTo>
                      <a:pt x="22" y="237"/>
                      <a:pt x="10" y="145"/>
                      <a:pt x="7" y="134"/>
                    </a:cubicBezTo>
                    <a:cubicBezTo>
                      <a:pt x="5" y="122"/>
                      <a:pt x="4" y="75"/>
                      <a:pt x="5" y="64"/>
                    </a:cubicBezTo>
                    <a:cubicBezTo>
                      <a:pt x="6" y="53"/>
                      <a:pt x="16" y="24"/>
                      <a:pt x="16" y="17"/>
                    </a:cubicBezTo>
                    <a:cubicBezTo>
                      <a:pt x="17" y="11"/>
                      <a:pt x="14" y="0"/>
                      <a:pt x="22" y="5"/>
                    </a:cubicBezTo>
                    <a:cubicBezTo>
                      <a:pt x="29" y="9"/>
                      <a:pt x="64" y="18"/>
                      <a:pt x="74" y="18"/>
                    </a:cubicBezTo>
                    <a:cubicBezTo>
                      <a:pt x="85" y="19"/>
                      <a:pt x="101" y="20"/>
                      <a:pt x="117" y="18"/>
                    </a:cubicBezTo>
                    <a:cubicBezTo>
                      <a:pt x="131" y="14"/>
                      <a:pt x="138" y="13"/>
                      <a:pt x="149" y="9"/>
                    </a:cubicBezTo>
                    <a:cubicBezTo>
                      <a:pt x="156" y="5"/>
                      <a:pt x="168" y="2"/>
                      <a:pt x="168" y="2"/>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51"/>
              <p:cNvSpPr>
                <a:spLocks/>
              </p:cNvSpPr>
              <p:nvPr/>
            </p:nvSpPr>
            <p:spPr bwMode="gray">
              <a:xfrm>
                <a:off x="-2901950" y="3932238"/>
                <a:ext cx="231775" cy="42863"/>
              </a:xfrm>
              <a:custGeom>
                <a:avLst/>
                <a:gdLst/>
                <a:ahLst/>
                <a:cxnLst>
                  <a:cxn ang="0">
                    <a:pos x="2" y="1"/>
                  </a:cxn>
                  <a:cxn ang="0">
                    <a:pos x="1" y="10"/>
                  </a:cxn>
                  <a:cxn ang="0">
                    <a:pos x="4" y="16"/>
                  </a:cxn>
                  <a:cxn ang="0">
                    <a:pos x="33" y="25"/>
                  </a:cxn>
                  <a:cxn ang="0">
                    <a:pos x="65" y="29"/>
                  </a:cxn>
                  <a:cxn ang="0">
                    <a:pos x="101" y="28"/>
                  </a:cxn>
                  <a:cxn ang="0">
                    <a:pos x="133" y="20"/>
                  </a:cxn>
                  <a:cxn ang="0">
                    <a:pos x="151" y="12"/>
                  </a:cxn>
                  <a:cxn ang="0">
                    <a:pos x="155" y="8"/>
                  </a:cxn>
                  <a:cxn ang="0">
                    <a:pos x="153" y="0"/>
                  </a:cxn>
                  <a:cxn ang="0">
                    <a:pos x="138" y="4"/>
                  </a:cxn>
                  <a:cxn ang="0">
                    <a:pos x="117" y="10"/>
                  </a:cxn>
                  <a:cxn ang="0">
                    <a:pos x="86" y="16"/>
                  </a:cxn>
                  <a:cxn ang="0">
                    <a:pos x="56" y="15"/>
                  </a:cxn>
                  <a:cxn ang="0">
                    <a:pos x="27" y="9"/>
                  </a:cxn>
                  <a:cxn ang="0">
                    <a:pos x="10" y="3"/>
                  </a:cxn>
                  <a:cxn ang="0">
                    <a:pos x="2" y="1"/>
                  </a:cxn>
                </a:cxnLst>
                <a:rect l="0" t="0" r="r" b="b"/>
                <a:pathLst>
                  <a:path w="157" h="29">
                    <a:moveTo>
                      <a:pt x="2" y="1"/>
                    </a:moveTo>
                    <a:cubicBezTo>
                      <a:pt x="2" y="2"/>
                      <a:pt x="1" y="6"/>
                      <a:pt x="1" y="10"/>
                    </a:cubicBezTo>
                    <a:cubicBezTo>
                      <a:pt x="1" y="14"/>
                      <a:pt x="0" y="15"/>
                      <a:pt x="4" y="16"/>
                    </a:cubicBezTo>
                    <a:cubicBezTo>
                      <a:pt x="8" y="18"/>
                      <a:pt x="26" y="24"/>
                      <a:pt x="33" y="25"/>
                    </a:cubicBezTo>
                    <a:cubicBezTo>
                      <a:pt x="39" y="27"/>
                      <a:pt x="54" y="29"/>
                      <a:pt x="65" y="29"/>
                    </a:cubicBezTo>
                    <a:cubicBezTo>
                      <a:pt x="77" y="29"/>
                      <a:pt x="94" y="29"/>
                      <a:pt x="101" y="28"/>
                    </a:cubicBezTo>
                    <a:cubicBezTo>
                      <a:pt x="109" y="26"/>
                      <a:pt x="128" y="22"/>
                      <a:pt x="133" y="20"/>
                    </a:cubicBezTo>
                    <a:cubicBezTo>
                      <a:pt x="138" y="18"/>
                      <a:pt x="148" y="13"/>
                      <a:pt x="151" y="12"/>
                    </a:cubicBezTo>
                    <a:cubicBezTo>
                      <a:pt x="153" y="11"/>
                      <a:pt x="157" y="11"/>
                      <a:pt x="155" y="8"/>
                    </a:cubicBezTo>
                    <a:cubicBezTo>
                      <a:pt x="155" y="5"/>
                      <a:pt x="155" y="1"/>
                      <a:pt x="153" y="0"/>
                    </a:cubicBezTo>
                    <a:cubicBezTo>
                      <a:pt x="150" y="1"/>
                      <a:pt x="142" y="2"/>
                      <a:pt x="138" y="4"/>
                    </a:cubicBezTo>
                    <a:cubicBezTo>
                      <a:pt x="134" y="6"/>
                      <a:pt x="126" y="8"/>
                      <a:pt x="117" y="10"/>
                    </a:cubicBezTo>
                    <a:cubicBezTo>
                      <a:pt x="108" y="13"/>
                      <a:pt x="95" y="17"/>
                      <a:pt x="86" y="16"/>
                    </a:cubicBezTo>
                    <a:cubicBezTo>
                      <a:pt x="77" y="16"/>
                      <a:pt x="68" y="17"/>
                      <a:pt x="56" y="15"/>
                    </a:cubicBezTo>
                    <a:cubicBezTo>
                      <a:pt x="44" y="12"/>
                      <a:pt x="35" y="11"/>
                      <a:pt x="27" y="9"/>
                    </a:cubicBezTo>
                    <a:cubicBezTo>
                      <a:pt x="19" y="6"/>
                      <a:pt x="13" y="5"/>
                      <a:pt x="10" y="3"/>
                    </a:cubicBezTo>
                    <a:cubicBezTo>
                      <a:pt x="6" y="1"/>
                      <a:pt x="2" y="1"/>
                      <a:pt x="2" y="1"/>
                    </a:cubicBezTo>
                    <a:close/>
                  </a:path>
                </a:pathLst>
              </a:cu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Rectangle 52"/>
              <p:cNvSpPr>
                <a:spLocks noChangeArrowheads="1"/>
              </p:cNvSpPr>
              <p:nvPr/>
            </p:nvSpPr>
            <p:spPr bwMode="gray">
              <a:xfrm>
                <a:off x="-2805113" y="3954463"/>
                <a:ext cx="39688" cy="22225"/>
              </a:xfrm>
              <a:prstGeom prst="rect">
                <a:avLst/>
              </a:prstGeom>
              <a:solidFill>
                <a:srgbClr val="FFFFFF"/>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53"/>
              <p:cNvSpPr>
                <a:spLocks/>
              </p:cNvSpPr>
              <p:nvPr/>
            </p:nvSpPr>
            <p:spPr bwMode="gray">
              <a:xfrm>
                <a:off x="-2801938" y="3683000"/>
                <a:ext cx="17463" cy="269875"/>
              </a:xfrm>
              <a:custGeom>
                <a:avLst/>
                <a:gdLst/>
                <a:ahLst/>
                <a:cxnLst>
                  <a:cxn ang="0">
                    <a:pos x="0" y="0"/>
                  </a:cxn>
                  <a:cxn ang="0">
                    <a:pos x="2" y="0"/>
                  </a:cxn>
                  <a:cxn ang="0">
                    <a:pos x="11" y="170"/>
                  </a:cxn>
                  <a:cxn ang="0">
                    <a:pos x="8" y="170"/>
                  </a:cxn>
                  <a:cxn ang="0">
                    <a:pos x="0" y="0"/>
                  </a:cxn>
                  <a:cxn ang="0">
                    <a:pos x="0" y="0"/>
                  </a:cxn>
                </a:cxnLst>
                <a:rect l="0" t="0" r="r" b="b"/>
                <a:pathLst>
                  <a:path w="11" h="170">
                    <a:moveTo>
                      <a:pt x="0" y="0"/>
                    </a:moveTo>
                    <a:lnTo>
                      <a:pt x="2" y="0"/>
                    </a:lnTo>
                    <a:lnTo>
                      <a:pt x="11" y="170"/>
                    </a:lnTo>
                    <a:lnTo>
                      <a:pt x="8" y="170"/>
                    </a:lnTo>
                    <a:lnTo>
                      <a:pt x="0" y="0"/>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21" name="Rounded Rectangle 120"/>
          <p:cNvSpPr/>
          <p:nvPr/>
        </p:nvSpPr>
        <p:spPr>
          <a:xfrm>
            <a:off x="377115" y="4379961"/>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context</a:t>
            </a:r>
            <a:endParaRPr lang="en-US" sz="1600" b="1" cap="all" dirty="0">
              <a:solidFill>
                <a:schemeClr val="bg1"/>
              </a:solidFill>
            </a:endParaRPr>
          </a:p>
        </p:txBody>
      </p:sp>
      <p:sp>
        <p:nvSpPr>
          <p:cNvPr id="122" name="Rounded Rectangle 121"/>
          <p:cNvSpPr/>
          <p:nvPr/>
        </p:nvSpPr>
        <p:spPr>
          <a:xfrm>
            <a:off x="811111" y="2243281"/>
            <a:ext cx="1446654" cy="50800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121899" tIns="60949" rIns="121899" bIns="60949" rtlCol="0" anchor="ctr"/>
          <a:lstStyle/>
          <a:p>
            <a:pPr algn="ctr"/>
            <a:r>
              <a:rPr lang="en-US" sz="1600" b="1" cap="all" dirty="0" smtClean="0">
                <a:solidFill>
                  <a:schemeClr val="bg1"/>
                </a:solidFill>
              </a:rPr>
              <a:t>CLOUD</a:t>
            </a:r>
            <a:endParaRPr lang="en-US" sz="1600" b="1" cap="all" dirty="0">
              <a:solidFill>
                <a:schemeClr val="bg1"/>
              </a:solidFill>
            </a:endParaRPr>
          </a:p>
        </p:txBody>
      </p:sp>
      <p:sp>
        <p:nvSpPr>
          <p:cNvPr id="2" name="Title 1"/>
          <p:cNvSpPr>
            <a:spLocks noGrp="1"/>
          </p:cNvSpPr>
          <p:nvPr>
            <p:ph type="title"/>
          </p:nvPr>
        </p:nvSpPr>
        <p:spPr>
          <a:xfrm>
            <a:off x="531812" y="406400"/>
            <a:ext cx="11125200" cy="889000"/>
          </a:xfrm>
        </p:spPr>
        <p:txBody>
          <a:bodyPr/>
          <a:lstStyle/>
          <a:p>
            <a:r>
              <a:rPr lang="en-US" dirty="0"/>
              <a:t>Re-Think Enterprise Mobility</a:t>
            </a:r>
          </a:p>
        </p:txBody>
      </p:sp>
      <p:sp>
        <p:nvSpPr>
          <p:cNvPr id="57"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21</a:t>
            </a:fld>
            <a:endParaRPr dirty="0"/>
          </a:p>
        </p:txBody>
      </p:sp>
    </p:spTree>
    <p:extLst>
      <p:ext uri="{BB962C8B-B14F-4D97-AF65-F5344CB8AC3E}">
        <p14:creationId xmlns:p14="http://schemas.microsoft.com/office/powerpoint/2010/main" val="278874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heel(4)">
                                      <p:cBhvr>
                                        <p:cTn id="7" dur="1000"/>
                                        <p:tgtEl>
                                          <p:spTgt spid="87"/>
                                        </p:tgtEl>
                                      </p:cBhvr>
                                    </p:animEffect>
                                  </p:childTnLst>
                                </p:cTn>
                              </p:par>
                            </p:childTnLst>
                          </p:cTn>
                        </p:par>
                        <p:par>
                          <p:cTn id="8" fill="hold">
                            <p:stCondLst>
                              <p:cond delay="1000"/>
                            </p:stCondLst>
                            <p:childTnLst>
                              <p:par>
                                <p:cTn id="9" presetID="55" presetClass="entr" presetSubtype="0" fill="hold" grpId="0"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p:cTn id="11" dur="500" fill="hold"/>
                                        <p:tgtEl>
                                          <p:spTgt spid="89"/>
                                        </p:tgtEl>
                                        <p:attrNameLst>
                                          <p:attrName>ppt_w</p:attrName>
                                        </p:attrNameLst>
                                      </p:cBhvr>
                                      <p:tavLst>
                                        <p:tav tm="0">
                                          <p:val>
                                            <p:strVal val="#ppt_w*0.70"/>
                                          </p:val>
                                        </p:tav>
                                        <p:tav tm="100000">
                                          <p:val>
                                            <p:strVal val="#ppt_w"/>
                                          </p:val>
                                        </p:tav>
                                      </p:tavLst>
                                    </p:anim>
                                    <p:anim calcmode="lin" valueType="num">
                                      <p:cBhvr>
                                        <p:cTn id="12" dur="500" fill="hold"/>
                                        <p:tgtEl>
                                          <p:spTgt spid="89"/>
                                        </p:tgtEl>
                                        <p:attrNameLst>
                                          <p:attrName>ppt_h</p:attrName>
                                        </p:attrNameLst>
                                      </p:cBhvr>
                                      <p:tavLst>
                                        <p:tav tm="0">
                                          <p:val>
                                            <p:strVal val="#ppt_h"/>
                                          </p:val>
                                        </p:tav>
                                        <p:tav tm="100000">
                                          <p:val>
                                            <p:strVal val="#ppt_h"/>
                                          </p:val>
                                        </p:tav>
                                      </p:tavLst>
                                    </p:anim>
                                    <p:animEffect transition="in" filter="fade">
                                      <p:cBhvr>
                                        <p:cTn id="13" dur="500"/>
                                        <p:tgtEl>
                                          <p:spTgt spid="89"/>
                                        </p:tgtEl>
                                      </p:cBhvr>
                                    </p:animEffect>
                                  </p:childTnLst>
                                </p:cTn>
                              </p:par>
                            </p:childTnLst>
                          </p:cTn>
                        </p:par>
                        <p:par>
                          <p:cTn id="14" fill="hold">
                            <p:stCondLst>
                              <p:cond delay="1500"/>
                            </p:stCondLst>
                            <p:childTnLst>
                              <p:par>
                                <p:cTn id="15" presetID="55" presetClass="entr" presetSubtype="0"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 calcmode="lin" valueType="num">
                                      <p:cBhvr>
                                        <p:cTn id="17" dur="500" fill="hold"/>
                                        <p:tgtEl>
                                          <p:spTgt spid="88"/>
                                        </p:tgtEl>
                                        <p:attrNameLst>
                                          <p:attrName>ppt_w</p:attrName>
                                        </p:attrNameLst>
                                      </p:cBhvr>
                                      <p:tavLst>
                                        <p:tav tm="0">
                                          <p:val>
                                            <p:strVal val="#ppt_w*0.70"/>
                                          </p:val>
                                        </p:tav>
                                        <p:tav tm="100000">
                                          <p:val>
                                            <p:strVal val="#ppt_w"/>
                                          </p:val>
                                        </p:tav>
                                      </p:tavLst>
                                    </p:anim>
                                    <p:anim calcmode="lin" valueType="num">
                                      <p:cBhvr>
                                        <p:cTn id="18" dur="500" fill="hold"/>
                                        <p:tgtEl>
                                          <p:spTgt spid="88"/>
                                        </p:tgtEl>
                                        <p:attrNameLst>
                                          <p:attrName>ppt_h</p:attrName>
                                        </p:attrNameLst>
                                      </p:cBhvr>
                                      <p:tavLst>
                                        <p:tav tm="0">
                                          <p:val>
                                            <p:strVal val="#ppt_h"/>
                                          </p:val>
                                        </p:tav>
                                        <p:tav tm="100000">
                                          <p:val>
                                            <p:strVal val="#ppt_h"/>
                                          </p:val>
                                        </p:tav>
                                      </p:tavLst>
                                    </p:anim>
                                    <p:animEffect transition="in" filter="fade">
                                      <p:cBhvr>
                                        <p:cTn id="19" dur="500"/>
                                        <p:tgtEl>
                                          <p:spTgt spid="88"/>
                                        </p:tgtEl>
                                      </p:cBhvr>
                                    </p:animEffect>
                                  </p:childTnLst>
                                </p:cTn>
                              </p:par>
                            </p:childTnLst>
                          </p:cTn>
                        </p:par>
                        <p:par>
                          <p:cTn id="20" fill="hold">
                            <p:stCondLst>
                              <p:cond delay="2000"/>
                            </p:stCondLst>
                            <p:childTnLst>
                              <p:par>
                                <p:cTn id="21" presetID="55" presetClass="entr" presetSubtype="0" fill="hold" grpId="0" nodeType="afterEffect">
                                  <p:stCondLst>
                                    <p:cond delay="0"/>
                                  </p:stCondLst>
                                  <p:childTnLst>
                                    <p:set>
                                      <p:cBhvr>
                                        <p:cTn id="22" dur="1" fill="hold">
                                          <p:stCondLst>
                                            <p:cond delay="0"/>
                                          </p:stCondLst>
                                        </p:cTn>
                                        <p:tgtEl>
                                          <p:spTgt spid="121"/>
                                        </p:tgtEl>
                                        <p:attrNameLst>
                                          <p:attrName>style.visibility</p:attrName>
                                        </p:attrNameLst>
                                      </p:cBhvr>
                                      <p:to>
                                        <p:strVal val="visible"/>
                                      </p:to>
                                    </p:set>
                                    <p:anim calcmode="lin" valueType="num">
                                      <p:cBhvr>
                                        <p:cTn id="23" dur="500" fill="hold"/>
                                        <p:tgtEl>
                                          <p:spTgt spid="121"/>
                                        </p:tgtEl>
                                        <p:attrNameLst>
                                          <p:attrName>ppt_w</p:attrName>
                                        </p:attrNameLst>
                                      </p:cBhvr>
                                      <p:tavLst>
                                        <p:tav tm="0">
                                          <p:val>
                                            <p:strVal val="#ppt_w*0.70"/>
                                          </p:val>
                                        </p:tav>
                                        <p:tav tm="100000">
                                          <p:val>
                                            <p:strVal val="#ppt_w"/>
                                          </p:val>
                                        </p:tav>
                                      </p:tavLst>
                                    </p:anim>
                                    <p:anim calcmode="lin" valueType="num">
                                      <p:cBhvr>
                                        <p:cTn id="24" dur="500" fill="hold"/>
                                        <p:tgtEl>
                                          <p:spTgt spid="121"/>
                                        </p:tgtEl>
                                        <p:attrNameLst>
                                          <p:attrName>ppt_h</p:attrName>
                                        </p:attrNameLst>
                                      </p:cBhvr>
                                      <p:tavLst>
                                        <p:tav tm="0">
                                          <p:val>
                                            <p:strVal val="#ppt_h"/>
                                          </p:val>
                                        </p:tav>
                                        <p:tav tm="100000">
                                          <p:val>
                                            <p:strVal val="#ppt_h"/>
                                          </p:val>
                                        </p:tav>
                                      </p:tavLst>
                                    </p:anim>
                                    <p:animEffect transition="in" filter="fade">
                                      <p:cBhvr>
                                        <p:cTn id="25" dur="500"/>
                                        <p:tgtEl>
                                          <p:spTgt spid="121"/>
                                        </p:tgtEl>
                                      </p:cBhvr>
                                    </p:animEffect>
                                  </p:childTnLst>
                                </p:cTn>
                              </p:par>
                            </p:childTnLst>
                          </p:cTn>
                        </p:par>
                        <p:par>
                          <p:cTn id="26" fill="hold">
                            <p:stCondLst>
                              <p:cond delay="2500"/>
                            </p:stCondLst>
                            <p:childTnLst>
                              <p:par>
                                <p:cTn id="27" presetID="55" presetClass="entr" presetSubtype="0" fill="hold" grpId="0" nodeType="after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p:cTn id="29" dur="500" fill="hold"/>
                                        <p:tgtEl>
                                          <p:spTgt spid="122"/>
                                        </p:tgtEl>
                                        <p:attrNameLst>
                                          <p:attrName>ppt_w</p:attrName>
                                        </p:attrNameLst>
                                      </p:cBhvr>
                                      <p:tavLst>
                                        <p:tav tm="0">
                                          <p:val>
                                            <p:strVal val="#ppt_w*0.70"/>
                                          </p:val>
                                        </p:tav>
                                        <p:tav tm="100000">
                                          <p:val>
                                            <p:strVal val="#ppt_w"/>
                                          </p:val>
                                        </p:tav>
                                      </p:tavLst>
                                    </p:anim>
                                    <p:anim calcmode="lin" valueType="num">
                                      <p:cBhvr>
                                        <p:cTn id="30" dur="500" fill="hold"/>
                                        <p:tgtEl>
                                          <p:spTgt spid="122"/>
                                        </p:tgtEl>
                                        <p:attrNameLst>
                                          <p:attrName>ppt_h</p:attrName>
                                        </p:attrNameLst>
                                      </p:cBhvr>
                                      <p:tavLst>
                                        <p:tav tm="0">
                                          <p:val>
                                            <p:strVal val="#ppt_h"/>
                                          </p:val>
                                        </p:tav>
                                        <p:tav tm="100000">
                                          <p:val>
                                            <p:strVal val="#ppt_h"/>
                                          </p:val>
                                        </p:tav>
                                      </p:tavLst>
                                    </p:anim>
                                    <p:animEffect transition="in" filter="fade">
                                      <p:cBhvr>
                                        <p:cTn id="3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121" grpId="0" animBg="1"/>
      <p:bldP spid="1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393700"/>
            <a:ext cx="11342688" cy="889000"/>
          </a:xfrm>
        </p:spPr>
        <p:txBody>
          <a:bodyPr/>
          <a:lstStyle/>
          <a:p>
            <a:r>
              <a:rPr lang="en-US" dirty="0" smtClean="0"/>
              <a:t>Enterprise Mobility begins with a “Mobile Plus” Architecture</a:t>
            </a:r>
            <a:endParaRPr lang="en-US" dirty="0"/>
          </a:p>
        </p:txBody>
      </p:sp>
      <p:sp>
        <p:nvSpPr>
          <p:cNvPr id="5" name="Slide Number Placeholder 4"/>
          <p:cNvSpPr>
            <a:spLocks noGrp="1"/>
          </p:cNvSpPr>
          <p:nvPr>
            <p:ph type="sldNum" sz="quarter" idx="12"/>
          </p:nvPr>
        </p:nvSpPr>
        <p:spPr>
          <a:xfrm>
            <a:off x="11149011" y="6035548"/>
            <a:ext cx="381661" cy="182880"/>
          </a:xfrm>
        </p:spPr>
        <p:txBody>
          <a:bodyPr/>
          <a:lstStyle/>
          <a:p>
            <a:fld id="{C51EAA63-D034-42AE-91FA-B13B9518C7BE}" type="slidenum">
              <a:rPr lang="en-US" smtClean="0">
                <a:solidFill>
                  <a:srgbClr val="5F5F5F">
                    <a:lumMod val="60000"/>
                    <a:lumOff val="40000"/>
                  </a:srgbClr>
                </a:solidFill>
              </a:rPr>
              <a:pPr/>
              <a:t>22</a:t>
            </a:fld>
            <a:endParaRPr lang="en-US" dirty="0">
              <a:solidFill>
                <a:srgbClr val="5F5F5F">
                  <a:lumMod val="60000"/>
                  <a:lumOff val="40000"/>
                </a:srgbClr>
              </a:solidFill>
            </a:endParaRPr>
          </a:p>
        </p:txBody>
      </p:sp>
      <p:grpSp>
        <p:nvGrpSpPr>
          <p:cNvPr id="39" name="Group 38"/>
          <p:cNvGrpSpPr/>
          <p:nvPr/>
        </p:nvGrpSpPr>
        <p:grpSpPr>
          <a:xfrm>
            <a:off x="469900" y="2681528"/>
            <a:ext cx="11343476" cy="2655854"/>
            <a:chOff x="469900" y="2681528"/>
            <a:chExt cx="11343476" cy="2655854"/>
          </a:xfrm>
        </p:grpSpPr>
        <p:pic>
          <p:nvPicPr>
            <p:cNvPr id="12" name="Picture 40" descr="https://encrypted-tbn1.gstatic.com/images?q=tbn:ANd9GcSQakmt2wN3HyDYecWM0Xf1QGfUelVg9X2RIysFKLzUtm52ojyalg"/>
            <p:cNvPicPr>
              <a:picLocks noChangeAspect="1" noChangeArrowheads="1"/>
            </p:cNvPicPr>
            <p:nvPr/>
          </p:nvPicPr>
          <p:blipFill>
            <a:blip r:embed="rId3" cstate="print"/>
            <a:srcRect/>
            <a:stretch>
              <a:fillRect/>
            </a:stretch>
          </p:blipFill>
          <p:spPr bwMode="auto">
            <a:xfrm>
              <a:off x="469900" y="2993948"/>
              <a:ext cx="2019622" cy="1783330"/>
            </a:xfrm>
            <a:prstGeom prst="rect">
              <a:avLst/>
            </a:prstGeom>
            <a:noFill/>
            <a:ln w="9525">
              <a:noFill/>
              <a:miter lim="800000"/>
              <a:headEnd/>
              <a:tailEnd/>
            </a:ln>
          </p:spPr>
        </p:pic>
        <p:grpSp>
          <p:nvGrpSpPr>
            <p:cNvPr id="3" name="Group 18"/>
            <p:cNvGrpSpPr/>
            <p:nvPr/>
          </p:nvGrpSpPr>
          <p:grpSpPr>
            <a:xfrm>
              <a:off x="3274790" y="3022600"/>
              <a:ext cx="3773710" cy="1866900"/>
              <a:chOff x="479020" y="1621631"/>
              <a:chExt cx="3932303" cy="1686320"/>
            </a:xfrm>
          </p:grpSpPr>
          <p:pic>
            <p:nvPicPr>
              <p:cNvPr id="14" name="Picture 190"/>
              <p:cNvPicPr>
                <a:picLocks noChangeAspect="1"/>
              </p:cNvPicPr>
              <p:nvPr/>
            </p:nvPicPr>
            <p:blipFill rotWithShape="1">
              <a:blip r:embed="rId4"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9"/>
              <p:cNvGrpSpPr/>
              <p:nvPr/>
            </p:nvGrpSpPr>
            <p:grpSpPr>
              <a:xfrm>
                <a:off x="1072576" y="2064869"/>
                <a:ext cx="2596803" cy="974162"/>
                <a:chOff x="1240481" y="1691035"/>
                <a:chExt cx="2501016" cy="936382"/>
              </a:xfrm>
            </p:grpSpPr>
            <p:sp>
              <p:nvSpPr>
                <p:cNvPr id="21" name="Rounded Rectangle 20"/>
                <p:cNvSpPr/>
                <p:nvPr/>
              </p:nvSpPr>
              <p:spPr>
                <a:xfrm>
                  <a:off x="1240481" y="1691035"/>
                  <a:ext cx="2501016" cy="936382"/>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sp>
              <p:nvSpPr>
                <p:cNvPr id="22" name="Rounded Rectangle 21"/>
                <p:cNvSpPr/>
                <p:nvPr/>
              </p:nvSpPr>
              <p:spPr>
                <a:xfrm>
                  <a:off x="1732545" y="2316310"/>
                  <a:ext cx="1510897" cy="221686"/>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Secure</a:t>
                  </a:r>
                </a:p>
              </p:txBody>
            </p:sp>
            <p:sp>
              <p:nvSpPr>
                <p:cNvPr id="23" name="Rounded Rectangle 22"/>
                <p:cNvSpPr/>
                <p:nvPr/>
              </p:nvSpPr>
              <p:spPr>
                <a:xfrm>
                  <a:off x="1730194" y="1778998"/>
                  <a:ext cx="1510897" cy="232259"/>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Develop</a:t>
                  </a:r>
                </a:p>
              </p:txBody>
            </p:sp>
            <p:sp>
              <p:nvSpPr>
                <p:cNvPr id="24" name="Rounded Rectangle 23"/>
                <p:cNvSpPr/>
                <p:nvPr/>
              </p:nvSpPr>
              <p:spPr>
                <a:xfrm rot="16200000" flipH="1">
                  <a:off x="1184827" y="2043873"/>
                  <a:ext cx="753786" cy="231089"/>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endParaRPr lang="en-US" sz="1300" b="1" cap="all" dirty="0">
                    <a:solidFill>
                      <a:prstClr val="white"/>
                    </a:solidFill>
                    <a:effectLst>
                      <a:outerShdw blurRad="38100" dist="38100" dir="2700000" algn="tl">
                        <a:srgbClr val="000000">
                          <a:alpha val="43137"/>
                        </a:srgbClr>
                      </a:outerShdw>
                    </a:effectLst>
                  </a:endParaRPr>
                </a:p>
              </p:txBody>
            </p:sp>
            <p:sp>
              <p:nvSpPr>
                <p:cNvPr id="25" name="Rounded Rectangle 24"/>
                <p:cNvSpPr/>
                <p:nvPr/>
              </p:nvSpPr>
              <p:spPr>
                <a:xfrm>
                  <a:off x="1734781" y="2054478"/>
                  <a:ext cx="1510897" cy="217858"/>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200" b="1" cap="all" dirty="0">
                      <a:solidFill>
                        <a:prstClr val="white"/>
                      </a:solidFill>
                      <a:effectLst>
                        <a:outerShdw blurRad="38100" dist="38100" dir="2700000" algn="tl">
                          <a:srgbClr val="000000">
                            <a:alpha val="43137"/>
                          </a:srgbClr>
                        </a:outerShdw>
                      </a:effectLst>
                    </a:rPr>
                    <a:t>Integrate</a:t>
                  </a:r>
                </a:p>
              </p:txBody>
            </p:sp>
            <p:sp>
              <p:nvSpPr>
                <p:cNvPr id="26" name="TextBox 25"/>
                <p:cNvSpPr txBox="1"/>
                <p:nvPr/>
              </p:nvSpPr>
              <p:spPr>
                <a:xfrm rot="16200000">
                  <a:off x="1231024" y="2053683"/>
                  <a:ext cx="688857" cy="278126"/>
                </a:xfrm>
                <a:prstGeom prst="rect">
                  <a:avLst/>
                </a:prstGeom>
                <a:noFill/>
              </p:spPr>
              <p:txBody>
                <a:bodyPr wrap="square" rtlCol="0">
                  <a:spAutoFit/>
                </a:bodyPr>
                <a:lstStyle/>
                <a:p>
                  <a:pPr algn="ctr" defTabSz="1218459"/>
                  <a:r>
                    <a:rPr lang="en-US" sz="1000" b="1" cap="all" dirty="0" smtClean="0">
                      <a:solidFill>
                        <a:prstClr val="white"/>
                      </a:solidFill>
                      <a:effectLst>
                        <a:outerShdw blurRad="38100" dist="38100" dir="2700000" algn="tl">
                          <a:srgbClr val="000000">
                            <a:alpha val="43137"/>
                          </a:srgbClr>
                        </a:outerShdw>
                      </a:effectLst>
                      <a:ea typeface="ＭＳ Ｐゴシック" pitchFamily="34" charset="-128"/>
                      <a:cs typeface="Arial" pitchFamily="34" charset="0"/>
                    </a:rPr>
                    <a:t>DEPLOY</a:t>
                  </a:r>
                  <a:endParaRPr lang="en-US" sz="10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endParaRPr>
                </a:p>
              </p:txBody>
            </p:sp>
          </p:grpSp>
          <p:sp>
            <p:nvSpPr>
              <p:cNvPr id="19" name="Rounded Rectangle 18"/>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sp>
            <p:nvSpPr>
              <p:cNvPr id="20" name="TextBox 19"/>
              <p:cNvSpPr txBox="1"/>
              <p:nvPr/>
            </p:nvSpPr>
            <p:spPr>
              <a:xfrm>
                <a:off x="971548" y="1846164"/>
                <a:ext cx="2775309" cy="205031"/>
              </a:xfrm>
              <a:prstGeom prst="rect">
                <a:avLst/>
              </a:prstGeom>
              <a:noFill/>
              <a:ln w="12700" cap="flat" cmpd="sng">
                <a:noFill/>
                <a:bevel/>
              </a:ln>
              <a:effectLst>
                <a:glow rad="228600">
                  <a:schemeClr val="accent2">
                    <a:satMod val="175000"/>
                    <a:alpha val="40000"/>
                  </a:schemeClr>
                </a:glow>
                <a:outerShdw blurRad="50800" dist="38100" dir="2700000" algn="tl" rotWithShape="0">
                  <a:schemeClr val="bg1">
                    <a:alpha val="40000"/>
                  </a:schemeClr>
                </a:outerShdw>
                <a:softEdge rad="12700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1218459"/>
                <a:r>
                  <a:rPr lang="en-US" sz="1200" b="1" cap="all" dirty="0" smtClean="0">
                    <a:solidFill>
                      <a:srgbClr val="000000"/>
                    </a:solidFill>
                  </a:rPr>
                  <a:t>Mobile  Capabilities</a:t>
                </a:r>
              </a:p>
            </p:txBody>
          </p:sp>
        </p:grpSp>
        <p:sp>
          <p:nvSpPr>
            <p:cNvPr id="27" name="Can 26"/>
            <p:cNvSpPr/>
            <p:nvPr/>
          </p:nvSpPr>
          <p:spPr>
            <a:xfrm>
              <a:off x="7953826" y="27305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OLTP</a:t>
              </a:r>
              <a:endParaRPr lang="en-US" sz="1200" dirty="0">
                <a:solidFill>
                  <a:srgbClr val="FFFFFF"/>
                </a:solidFill>
              </a:endParaRPr>
            </a:p>
          </p:txBody>
        </p:sp>
        <p:sp>
          <p:nvSpPr>
            <p:cNvPr id="28" name="Can 27"/>
            <p:cNvSpPr/>
            <p:nvPr/>
          </p:nvSpPr>
          <p:spPr>
            <a:xfrm>
              <a:off x="7953826" y="32803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Big Data</a:t>
              </a:r>
              <a:endParaRPr lang="en-US" sz="1200" dirty="0">
                <a:solidFill>
                  <a:srgbClr val="FFFFFF"/>
                </a:solidFill>
              </a:endParaRPr>
            </a:p>
          </p:txBody>
        </p:sp>
        <p:sp>
          <p:nvSpPr>
            <p:cNvPr id="29" name="Can 28"/>
            <p:cNvSpPr/>
            <p:nvPr/>
          </p:nvSpPr>
          <p:spPr>
            <a:xfrm>
              <a:off x="7941126" y="3812900"/>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DW / Analytics</a:t>
              </a:r>
              <a:endParaRPr lang="en-US" sz="1200" dirty="0">
                <a:solidFill>
                  <a:srgbClr val="FFFFFF"/>
                </a:solidFill>
              </a:endParaRPr>
            </a:p>
          </p:txBody>
        </p:sp>
        <p:sp>
          <p:nvSpPr>
            <p:cNvPr id="30" name="Can 29"/>
            <p:cNvSpPr/>
            <p:nvPr/>
          </p:nvSpPr>
          <p:spPr>
            <a:xfrm>
              <a:off x="7941126" y="4361575"/>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rgbClr val="FFFFFF"/>
                  </a:solidFill>
                </a:rPr>
                <a:t>IoT</a:t>
              </a:r>
              <a:endParaRPr lang="en-US" sz="1200" dirty="0">
                <a:solidFill>
                  <a:srgbClr val="FFFFFF"/>
                </a:solidFill>
              </a:endParaRPr>
            </a:p>
          </p:txBody>
        </p:sp>
        <p:sp>
          <p:nvSpPr>
            <p:cNvPr id="31" name="Rounded Rectangle 30"/>
            <p:cNvSpPr/>
            <p:nvPr/>
          </p:nvSpPr>
          <p:spPr>
            <a:xfrm rot="16200000" flipH="1">
              <a:off x="5609737" y="3922958"/>
              <a:ext cx="891321" cy="259004"/>
            </a:xfrm>
            <a:prstGeom prst="roundRect">
              <a:avLst/>
            </a:prstGeom>
            <a:solidFill>
              <a:srgbClr val="FF0000"/>
            </a:solidFill>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a:r>
                <a:rPr lang="en-US" sz="1000" b="1" cap="all" dirty="0" smtClean="0">
                  <a:solidFill>
                    <a:prstClr val="white"/>
                  </a:solidFill>
                  <a:effectLst>
                    <a:outerShdw blurRad="38100" dist="38100" dir="2700000" algn="tl">
                      <a:srgbClr val="000000">
                        <a:alpha val="43137"/>
                      </a:srgbClr>
                    </a:outerShdw>
                  </a:effectLst>
                  <a:ea typeface="ＭＳ Ｐゴシック" pitchFamily="34" charset="-128"/>
                  <a:cs typeface="Arial" pitchFamily="34" charset="0"/>
                </a:rPr>
                <a:t>MANAGE</a:t>
              </a:r>
              <a:endParaRPr lang="en-US" sz="10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endParaRPr>
            </a:p>
          </p:txBody>
        </p:sp>
        <p:sp>
          <p:nvSpPr>
            <p:cNvPr id="32" name="Cross 31"/>
            <p:cNvSpPr/>
            <p:nvPr/>
          </p:nvSpPr>
          <p:spPr>
            <a:xfrm>
              <a:off x="7180944" y="3696686"/>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3" name="Cross 32"/>
            <p:cNvSpPr/>
            <p:nvPr/>
          </p:nvSpPr>
          <p:spPr>
            <a:xfrm>
              <a:off x="2627088" y="3716161"/>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Can 33"/>
            <p:cNvSpPr/>
            <p:nvPr/>
          </p:nvSpPr>
          <p:spPr>
            <a:xfrm>
              <a:off x="7928426" y="4907675"/>
              <a:ext cx="1152074" cy="42970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rgbClr val="FFFFFF"/>
                  </a:solidFill>
                </a:rPr>
                <a:t>General Content</a:t>
              </a:r>
              <a:endParaRPr lang="en-US" sz="1200" dirty="0">
                <a:solidFill>
                  <a:srgbClr val="FFFFFF"/>
                </a:solidFill>
              </a:endParaRPr>
            </a:p>
          </p:txBody>
        </p:sp>
        <p:sp>
          <p:nvSpPr>
            <p:cNvPr id="35" name="Cross 34"/>
            <p:cNvSpPr/>
            <p:nvPr/>
          </p:nvSpPr>
          <p:spPr>
            <a:xfrm>
              <a:off x="9301844" y="3734786"/>
              <a:ext cx="457200" cy="4572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6" name="Picture 29" descr="Exadata Front.png"/>
            <p:cNvPicPr>
              <a:picLocks noChangeAspect="1"/>
            </p:cNvPicPr>
            <p:nvPr/>
          </p:nvPicPr>
          <p:blipFill>
            <a:blip r:embed="rId5" cstate="print"/>
            <a:srcRect/>
            <a:stretch>
              <a:fillRect/>
            </a:stretch>
          </p:blipFill>
          <p:spPr bwMode="auto">
            <a:xfrm>
              <a:off x="9931400" y="2681528"/>
              <a:ext cx="945320" cy="2424463"/>
            </a:xfrm>
            <a:prstGeom prst="rect">
              <a:avLst/>
            </a:prstGeom>
            <a:noFill/>
            <a:ln w="9525">
              <a:noFill/>
              <a:miter lim="800000"/>
              <a:headEnd/>
              <a:tailEnd/>
            </a:ln>
          </p:spPr>
        </p:pic>
        <p:pic>
          <p:nvPicPr>
            <p:cNvPr id="37" name="Picture 30" descr="Exalogic Front.png"/>
            <p:cNvPicPr>
              <a:picLocks noChangeAspect="1"/>
            </p:cNvPicPr>
            <p:nvPr/>
          </p:nvPicPr>
          <p:blipFill>
            <a:blip r:embed="rId6" cstate="print"/>
            <a:srcRect/>
            <a:stretch>
              <a:fillRect/>
            </a:stretch>
          </p:blipFill>
          <p:spPr bwMode="auto">
            <a:xfrm>
              <a:off x="10862044" y="2688570"/>
              <a:ext cx="951332" cy="2424463"/>
            </a:xfrm>
            <a:prstGeom prst="rect">
              <a:avLst/>
            </a:prstGeom>
            <a:noFill/>
            <a:ln w="9525">
              <a:noFill/>
              <a:miter lim="800000"/>
              <a:headEnd/>
              <a:tailEnd/>
            </a:ln>
          </p:spPr>
        </p:pic>
      </p:grpSp>
      <p:sp>
        <p:nvSpPr>
          <p:cNvPr id="38" name="TextBox 37"/>
          <p:cNvSpPr txBox="1"/>
          <p:nvPr/>
        </p:nvSpPr>
        <p:spPr>
          <a:xfrm>
            <a:off x="3467100" y="1625600"/>
            <a:ext cx="5727700" cy="673100"/>
          </a:xfrm>
          <a:prstGeom prst="rect">
            <a:avLst/>
          </a:prstGeom>
          <a:noFill/>
        </p:spPr>
        <p:txBody>
          <a:bodyPr wrap="none" lIns="0" tIns="0" rIns="0" bIns="0" rtlCol="0">
            <a:noAutofit/>
          </a:bodyPr>
          <a:lstStyle/>
          <a:p>
            <a:pPr>
              <a:lnSpc>
                <a:spcPct val="90000"/>
              </a:lnSpc>
            </a:pPr>
            <a:r>
              <a:rPr lang="en-US" sz="4400" b="1" dirty="0" smtClean="0"/>
              <a:t>“Device 2 Data Center”</a:t>
            </a:r>
            <a:endParaRPr lang="en-US" sz="4400" b="1"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solidFill>
                  <a:srgbClr val="FF0000"/>
                </a:solidFill>
              </a:rPr>
              <a:t>Simplify </a:t>
            </a:r>
            <a:r>
              <a:rPr lang="en-US" sz="6000" dirty="0" smtClean="0"/>
              <a:t>Enterprise </a:t>
            </a:r>
            <a:r>
              <a:rPr lang="en-US" dirty="0" smtClean="0"/>
              <a:t/>
            </a:r>
            <a:br>
              <a:rPr lang="en-US" dirty="0" smtClean="0"/>
            </a:br>
            <a:r>
              <a:rPr lang="en-US" b="0" dirty="0" smtClean="0"/>
              <a:t>Mobility</a:t>
            </a:r>
            <a:endParaRPr lang="en-US" b="0" dirty="0"/>
          </a:p>
        </p:txBody>
      </p:sp>
      <p:sp>
        <p:nvSpPr>
          <p:cNvPr id="6" name="TextBox 5"/>
          <p:cNvSpPr txBox="1"/>
          <p:nvPr/>
        </p:nvSpPr>
        <p:spPr>
          <a:xfrm>
            <a:off x="8487255" y="-430161"/>
            <a:ext cx="2050038" cy="21313503"/>
          </a:xfrm>
          <a:prstGeom prst="rect">
            <a:avLst/>
          </a:prstGeom>
          <a:noFill/>
        </p:spPr>
        <p:txBody>
          <a:bodyPr wrap="square" lIns="121899" tIns="60949" rIns="121899" bIns="60949" rtlCol="0">
            <a:spAutoFit/>
          </a:bodyPr>
          <a:lstStyle/>
          <a:p>
            <a:r>
              <a:rPr lang="en-US" sz="45900" b="1" dirty="0" smtClean="0">
                <a:solidFill>
                  <a:srgbClr val="FFFFFF"/>
                </a:solidFill>
                <a:latin typeface="Arial Narrow" panose="020B0606020202030204" pitchFamily="34" charset="0"/>
              </a:rPr>
              <a:t>32</a:t>
            </a:r>
          </a:p>
        </p:txBody>
      </p:sp>
      <p:grpSp>
        <p:nvGrpSpPr>
          <p:cNvPr id="2" name="Group 17"/>
          <p:cNvGrpSpPr/>
          <p:nvPr/>
        </p:nvGrpSpPr>
        <p:grpSpPr>
          <a:xfrm>
            <a:off x="1005200" y="3594099"/>
            <a:ext cx="456674" cy="456793"/>
            <a:chOff x="6956486" y="4541695"/>
            <a:chExt cx="457200" cy="457200"/>
          </a:xfrm>
        </p:grpSpPr>
        <p:sp>
          <p:nvSpPr>
            <p:cNvPr id="17" name="Rectangle 16"/>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8" name="Picture 1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956486" y="4541695"/>
              <a:ext cx="457200" cy="457200"/>
            </a:xfrm>
            <a:prstGeom prst="rect">
              <a:avLst/>
            </a:prstGeom>
          </p:spPr>
        </p:pic>
      </p:grpSp>
      <p:sp>
        <p:nvSpPr>
          <p:cNvPr id="19" name="TextBox 18"/>
          <p:cNvSpPr txBox="1"/>
          <p:nvPr/>
        </p:nvSpPr>
        <p:spPr>
          <a:xfrm>
            <a:off x="1384300" y="35080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0" name="Picture 19"/>
          <p:cNvPicPr>
            <a:picLocks noChangeAspect="1"/>
          </p:cNvPicPr>
          <p:nvPr/>
        </p:nvPicPr>
        <p:blipFill>
          <a:blip r:embed="rId4" cstate="print">
            <a:alphaModFix amt="30000"/>
            <a:extLst>
              <a:ext uri="{28A0092B-C50C-407E-A947-70E740481C1C}">
                <a14:useLocalDpi xmlns:a14="http://schemas.microsoft.com/office/drawing/2010/main" val="0"/>
              </a:ext>
            </a:extLst>
          </a:blip>
          <a:stretch>
            <a:fillRect/>
          </a:stretch>
        </p:blipFill>
        <p:spPr>
          <a:xfrm>
            <a:off x="7150446" y="2074334"/>
            <a:ext cx="5535406" cy="3911600"/>
          </a:xfrm>
          <a:prstGeom prst="rect">
            <a:avLst/>
          </a:prstGeom>
        </p:spPr>
      </p:pic>
    </p:spTree>
    <p:extLst>
      <p:ext uri="{BB962C8B-B14F-4D97-AF65-F5344CB8AC3E}">
        <p14:creationId xmlns:p14="http://schemas.microsoft.com/office/powerpoint/2010/main" val="375860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Simplify Enterprise Mobility</a:t>
            </a:r>
          </a:p>
        </p:txBody>
      </p:sp>
      <p:grpSp>
        <p:nvGrpSpPr>
          <p:cNvPr id="60" name="Group 18"/>
          <p:cNvGrpSpPr/>
          <p:nvPr/>
        </p:nvGrpSpPr>
        <p:grpSpPr>
          <a:xfrm>
            <a:off x="1990062" y="2972147"/>
            <a:ext cx="8677938" cy="3335846"/>
            <a:chOff x="479020" y="1621631"/>
            <a:chExt cx="3932303" cy="1686320"/>
          </a:xfrm>
        </p:grpSpPr>
        <p:pic>
          <p:nvPicPr>
            <p:cNvPr id="61" name="Picture 190"/>
            <p:cNvPicPr>
              <a:picLocks noChangeAspect="1"/>
            </p:cNvPicPr>
            <p:nvPr/>
          </p:nvPicPr>
          <p:blipFill rotWithShape="1">
            <a:blip r:embed="rId3"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sp>
          <p:nvSpPr>
            <p:cNvPr id="62" name="Rounded Rectangle 61"/>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grpSp>
      <p:grpSp>
        <p:nvGrpSpPr>
          <p:cNvPr id="63" name="Group 37"/>
          <p:cNvGrpSpPr/>
          <p:nvPr/>
        </p:nvGrpSpPr>
        <p:grpSpPr>
          <a:xfrm>
            <a:off x="3043172" y="1596251"/>
            <a:ext cx="6367611" cy="2295393"/>
            <a:chOff x="2282974" y="669637"/>
            <a:chExt cx="4776952" cy="1721545"/>
          </a:xfrm>
        </p:grpSpPr>
        <p:sp>
          <p:nvSpPr>
            <p:cNvPr id="64" name="Trapezoid 63"/>
            <p:cNvSpPr/>
            <p:nvPr/>
          </p:nvSpPr>
          <p:spPr>
            <a:xfrm flipV="1">
              <a:off x="2282974" y="669637"/>
              <a:ext cx="4776952" cy="1721545"/>
            </a:xfrm>
            <a:prstGeom prst="trapezoid">
              <a:avLst>
                <a:gd name="adj" fmla="val 31425"/>
              </a:avLst>
            </a:prstGeom>
            <a:gradFill>
              <a:gsLst>
                <a:gs pos="28000">
                  <a:schemeClr val="accent4">
                    <a:alpha val="0"/>
                  </a:schemeClr>
                </a:gs>
                <a:gs pos="97000">
                  <a:schemeClr val="accent4">
                    <a:alpha val="58000"/>
                  </a:schemeClr>
                </a:gs>
              </a:gsLst>
            </a:gra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900" dirty="0">
                <a:solidFill>
                  <a:prstClr val="white"/>
                </a:solidFill>
              </a:endParaRPr>
            </a:p>
          </p:txBody>
        </p:sp>
        <p:sp>
          <p:nvSpPr>
            <p:cNvPr id="65" name="TextBox 64"/>
            <p:cNvSpPr txBox="1"/>
            <p:nvPr/>
          </p:nvSpPr>
          <p:spPr>
            <a:xfrm>
              <a:off x="2805544" y="2050827"/>
              <a:ext cx="3763819" cy="311624"/>
            </a:xfrm>
            <a:prstGeom prst="rect">
              <a:avLst/>
            </a:prstGeom>
            <a:solidFill>
              <a:schemeClr val="bg2">
                <a:lumMod val="40000"/>
                <a:lumOff val="60000"/>
                <a:alpha val="16000"/>
              </a:schemeClr>
            </a:solidFill>
          </p:spPr>
          <p:txBody>
            <a:bodyPr wrap="square" rtlCol="0" anchor="ctr">
              <a:spAutoFit/>
            </a:bodyPr>
            <a:lstStyle/>
            <a:p>
              <a:pPr algn="ctr"/>
              <a:r>
                <a:rPr lang="en-US" sz="2100" b="1" cap="all" dirty="0" smtClean="0">
                  <a:solidFill>
                    <a:schemeClr val="accent1"/>
                  </a:solidFill>
                </a:rPr>
                <a:t>Mobile Security</a:t>
              </a:r>
            </a:p>
          </p:txBody>
        </p:sp>
      </p:grpSp>
      <p:grpSp>
        <p:nvGrpSpPr>
          <p:cNvPr id="66" name="Group 119"/>
          <p:cNvGrpSpPr/>
          <p:nvPr/>
        </p:nvGrpSpPr>
        <p:grpSpPr>
          <a:xfrm>
            <a:off x="454527" y="2226856"/>
            <a:ext cx="3736429" cy="1246495"/>
            <a:chOff x="1439619" y="1120318"/>
            <a:chExt cx="2803067" cy="934871"/>
          </a:xfrm>
        </p:grpSpPr>
        <p:cxnSp>
          <p:nvCxnSpPr>
            <p:cNvPr id="67" name="Elbow Connector 66"/>
            <p:cNvCxnSpPr/>
            <p:nvPr/>
          </p:nvCxnSpPr>
          <p:spPr>
            <a:xfrm rot="10800000" flipV="1">
              <a:off x="3326568" y="1583776"/>
              <a:ext cx="916118" cy="3977"/>
            </a:xfrm>
            <a:prstGeom prst="bentConnector3">
              <a:avLst>
                <a:gd name="adj1" fmla="val 50000"/>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3" name="Rectangle 122"/>
            <p:cNvSpPr/>
            <p:nvPr/>
          </p:nvSpPr>
          <p:spPr>
            <a:xfrm>
              <a:off x="1439619" y="1120318"/>
              <a:ext cx="1720640" cy="934871"/>
            </a:xfrm>
            <a:prstGeom prst="rect">
              <a:avLst/>
            </a:prstGeom>
            <a:ln>
              <a:noFill/>
            </a:ln>
            <a:effectLst/>
          </p:spPr>
          <p:txBody>
            <a:bodyPr wrap="none" lIns="0" tIns="0" rIns="0" bIns="0" anchor="ctr" anchorCtr="0">
              <a:spAutoFit/>
            </a:bodyPr>
            <a:lstStyle/>
            <a:p>
              <a:pPr algn="r"/>
              <a:r>
                <a:rPr lang="en-US" sz="2700" dirty="0" smtClean="0">
                  <a:solidFill>
                    <a:srgbClr val="000000"/>
                  </a:solidFill>
                  <a:cs typeface="HelveticaNeueLT Std Lt"/>
                </a:rPr>
                <a:t>Oracle’s </a:t>
              </a:r>
              <a:br>
                <a:rPr lang="en-US" sz="2700" dirty="0" smtClean="0">
                  <a:solidFill>
                    <a:srgbClr val="000000"/>
                  </a:solidFill>
                  <a:cs typeface="HelveticaNeueLT Std Lt"/>
                </a:rPr>
              </a:br>
              <a:r>
                <a:rPr lang="en-US" sz="2700" dirty="0" smtClean="0">
                  <a:solidFill>
                    <a:srgbClr val="000000"/>
                  </a:solidFill>
                  <a:cs typeface="HelveticaNeueLT Std Lt"/>
                </a:rPr>
                <a:t>Mobile Apps</a:t>
              </a:r>
            </a:p>
            <a:p>
              <a:pPr algn="r"/>
              <a:r>
                <a:rPr lang="en-US" sz="2700" dirty="0" smtClean="0">
                  <a:solidFill>
                    <a:srgbClr val="000000"/>
                  </a:solidFill>
                  <a:cs typeface="HelveticaNeueLT Std Lt"/>
                </a:rPr>
                <a:t>(Out of The Box)</a:t>
              </a:r>
            </a:p>
          </p:txBody>
        </p:sp>
      </p:grpSp>
      <p:grpSp>
        <p:nvGrpSpPr>
          <p:cNvPr id="124" name="Group 122"/>
          <p:cNvGrpSpPr/>
          <p:nvPr/>
        </p:nvGrpSpPr>
        <p:grpSpPr>
          <a:xfrm>
            <a:off x="8280401" y="2345705"/>
            <a:ext cx="2775758" cy="830997"/>
            <a:chOff x="5254406" y="1238030"/>
            <a:chExt cx="2082360" cy="623248"/>
          </a:xfrm>
        </p:grpSpPr>
        <p:cxnSp>
          <p:nvCxnSpPr>
            <p:cNvPr id="125" name="Elbow Connector 124"/>
            <p:cNvCxnSpPr/>
            <p:nvPr/>
          </p:nvCxnSpPr>
          <p:spPr>
            <a:xfrm>
              <a:off x="5254406" y="1583776"/>
              <a:ext cx="802959" cy="3977"/>
            </a:xfrm>
            <a:prstGeom prst="bentConnector3">
              <a:avLst>
                <a:gd name="adj1" fmla="val 50000"/>
              </a:avLst>
            </a:prstGeom>
            <a:noFill/>
            <a:ln w="22225" cap="rnd">
              <a:gradFill flip="none" rotWithShape="1">
                <a:gsLst>
                  <a:gs pos="0">
                    <a:schemeClr val="bg2">
                      <a:lumMod val="60000"/>
                      <a:lumOff val="40000"/>
                    </a:schemeClr>
                  </a:gs>
                  <a:gs pos="100000">
                    <a:schemeClr val="accent1"/>
                  </a:gs>
                </a:gsLst>
                <a:lin ang="0" scaled="1"/>
                <a:tileRect/>
              </a:gradFill>
              <a:prstDash val="sysDot"/>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26" name="Rectangle 125"/>
            <p:cNvSpPr/>
            <p:nvPr/>
          </p:nvSpPr>
          <p:spPr>
            <a:xfrm>
              <a:off x="6216120" y="1238030"/>
              <a:ext cx="1120646" cy="623248"/>
            </a:xfrm>
            <a:prstGeom prst="rect">
              <a:avLst/>
            </a:prstGeom>
            <a:ln>
              <a:noFill/>
            </a:ln>
            <a:effectLst/>
          </p:spPr>
          <p:txBody>
            <a:bodyPr wrap="none" lIns="0" tIns="0" rIns="0" bIns="0" anchor="ctr" anchorCtr="0">
              <a:spAutoFit/>
            </a:bodyPr>
            <a:lstStyle/>
            <a:p>
              <a:pPr algn="r"/>
              <a:r>
                <a:rPr lang="en-US" sz="2700" dirty="0" smtClean="0">
                  <a:solidFill>
                    <a:srgbClr val="000000"/>
                  </a:solidFill>
                  <a:cs typeface="HelveticaNeueLT Std Lt"/>
                </a:rPr>
                <a:t>Build Your </a:t>
              </a:r>
              <a:br>
                <a:rPr lang="en-US" sz="2700" dirty="0" smtClean="0">
                  <a:solidFill>
                    <a:srgbClr val="000000"/>
                  </a:solidFill>
                  <a:cs typeface="HelveticaNeueLT Std Lt"/>
                </a:rPr>
              </a:br>
              <a:r>
                <a:rPr lang="en-US" sz="2700" dirty="0" smtClean="0">
                  <a:solidFill>
                    <a:srgbClr val="000000"/>
                  </a:solidFill>
                  <a:cs typeface="HelveticaNeueLT Std Lt"/>
                </a:rPr>
                <a:t>Own Apps</a:t>
              </a:r>
              <a:endParaRPr lang="en-US" sz="2700" dirty="0">
                <a:solidFill>
                  <a:srgbClr val="000000"/>
                </a:solidFill>
                <a:cs typeface="HelveticaNeueLT Std Lt"/>
              </a:endParaRPr>
            </a:p>
          </p:txBody>
        </p:sp>
      </p:grpSp>
      <p:sp>
        <p:nvSpPr>
          <p:cNvPr id="127" name="experience"/>
          <p:cNvSpPr/>
          <p:nvPr/>
        </p:nvSpPr>
        <p:spPr>
          <a:xfrm>
            <a:off x="3502504" y="5222013"/>
            <a:ext cx="5183829" cy="547029"/>
          </a:xfrm>
          <a:prstGeom prst="rect">
            <a:avLst/>
          </a:prstGeom>
        </p:spPr>
        <p:txBody>
          <a:bodyPr wrap="none" lIns="121899" tIns="60949" rIns="121899" bIns="60949">
            <a:spAutoFit/>
          </a:bodyPr>
          <a:lstStyle/>
          <a:p>
            <a:pPr algn="ctr">
              <a:lnSpc>
                <a:spcPts val="3199"/>
              </a:lnSpc>
            </a:pPr>
            <a:r>
              <a:rPr lang="en-US" sz="3200" b="1" dirty="0" smtClean="0">
                <a:ln w="6350">
                  <a:gradFill>
                    <a:gsLst>
                      <a:gs pos="0">
                        <a:srgbClr val="FF1414">
                          <a:lumMod val="71000"/>
                          <a:lumOff val="29000"/>
                        </a:srgbClr>
                      </a:gs>
                      <a:gs pos="100000">
                        <a:srgbClr val="FF1414">
                          <a:lumMod val="68000"/>
                        </a:srgbClr>
                      </a:gs>
                    </a:gsLst>
                    <a:lin ang="5400000" scaled="0"/>
                  </a:gradFill>
                </a:ln>
                <a:gradFill>
                  <a:gsLst>
                    <a:gs pos="0">
                      <a:srgbClr val="FF1414">
                        <a:lumMod val="75000"/>
                      </a:srgbClr>
                    </a:gs>
                    <a:gs pos="100000">
                      <a:srgbClr val="FF1414">
                        <a:lumMod val="95000"/>
                      </a:srgbClr>
                    </a:gs>
                  </a:gsLst>
                  <a:lin ang="16200000" scaled="0"/>
                </a:gradFill>
              </a:rPr>
              <a:t>ORACLE’S </a:t>
            </a:r>
            <a:r>
              <a:rPr lang="en-US" sz="3200" b="1" dirty="0" smtClean="0">
                <a:cs typeface="Arial" pitchFamily="34" charset="0"/>
              </a:rPr>
              <a:t>MOBILE STRATEGY</a:t>
            </a:r>
            <a:endParaRPr lang="en-US" sz="3200" b="1" dirty="0">
              <a:ln w="6350">
                <a:gradFill>
                  <a:gsLst>
                    <a:gs pos="0">
                      <a:srgbClr val="FF1414">
                        <a:lumMod val="71000"/>
                        <a:lumOff val="29000"/>
                      </a:srgbClr>
                    </a:gs>
                    <a:gs pos="100000">
                      <a:srgbClr val="FF1414">
                        <a:lumMod val="68000"/>
                      </a:srgbClr>
                    </a:gs>
                  </a:gsLst>
                  <a:lin ang="5400000" scaled="0"/>
                </a:gradFill>
              </a:ln>
            </a:endParaRPr>
          </a:p>
        </p:txBody>
      </p:sp>
      <p:grpSp>
        <p:nvGrpSpPr>
          <p:cNvPr id="128" name="Group 81"/>
          <p:cNvGrpSpPr/>
          <p:nvPr/>
        </p:nvGrpSpPr>
        <p:grpSpPr>
          <a:xfrm>
            <a:off x="3310531" y="3861878"/>
            <a:ext cx="5820937" cy="1349600"/>
            <a:chOff x="433760" y="3215244"/>
            <a:chExt cx="4366840" cy="1012200"/>
          </a:xfrm>
        </p:grpSpPr>
        <p:sp>
          <p:nvSpPr>
            <p:cNvPr id="129" name="Rectangle 128"/>
            <p:cNvSpPr/>
            <p:nvPr/>
          </p:nvSpPr>
          <p:spPr>
            <a:xfrm>
              <a:off x="433760" y="3838651"/>
              <a:ext cx="4366840" cy="388793"/>
            </a:xfrm>
            <a:prstGeom prst="rect">
              <a:avLst/>
            </a:prstGeom>
            <a:gradFill flip="none" rotWithShape="1">
              <a:gsLst>
                <a:gs pos="100000">
                  <a:srgbClr val="C80000"/>
                </a:gs>
                <a:gs pos="0">
                  <a:srgbClr val="FF1919"/>
                </a:gs>
              </a:gsLst>
              <a:lin ang="10800000" scaled="1"/>
              <a:tileRect/>
            </a:gradFill>
            <a:ln>
              <a:noFill/>
            </a:ln>
            <a:effectLst>
              <a:outerShdw blurRad="50800" dist="38100" dir="5400000" algn="t" rotWithShape="0">
                <a:prstClr val="black">
                  <a:alpha val="40000"/>
                </a:prstClr>
              </a:outerShdw>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30" name="Trapezoid 129"/>
            <p:cNvSpPr/>
            <p:nvPr/>
          </p:nvSpPr>
          <p:spPr>
            <a:xfrm>
              <a:off x="433760" y="3215244"/>
              <a:ext cx="4366840" cy="641406"/>
            </a:xfrm>
            <a:prstGeom prst="trapezoid">
              <a:avLst>
                <a:gd name="adj" fmla="val 51408"/>
              </a:avLst>
            </a:prstGeom>
            <a:gradFill flip="none" rotWithShape="1">
              <a:gsLst>
                <a:gs pos="50000">
                  <a:srgbClr val="C80000"/>
                </a:gs>
                <a:gs pos="0">
                  <a:srgbClr val="FF1919"/>
                </a:gs>
              </a:gsLst>
              <a:lin ang="16200000" scaled="1"/>
              <a:tileRect/>
            </a:gradFill>
            <a:ln>
              <a:noFill/>
            </a:ln>
            <a:effectLst/>
          </p:spPr>
          <p:txBody>
            <a:bodyPr wrap="square" lIns="68589" tIns="34295" rIns="0" bIns="34295" anchor="ctr"/>
            <a:lstStyle/>
            <a:p>
              <a:pPr algn="ctr" defTabSz="914361"/>
              <a:endParaRPr lang="en-US" sz="700" kern="0" dirty="0">
                <a:solidFill>
                  <a:srgbClr val="FFFFFF"/>
                </a:solidFill>
                <a:ea typeface="ヒラギノ角ゴ Pro W3"/>
                <a:cs typeface="ヒラギノ角ゴ Pro W3"/>
              </a:endParaRPr>
            </a:p>
          </p:txBody>
        </p:sp>
        <p:sp>
          <p:nvSpPr>
            <p:cNvPr id="131" name="TextBox 130"/>
            <p:cNvSpPr txBox="1"/>
            <p:nvPr/>
          </p:nvSpPr>
          <p:spPr>
            <a:xfrm>
              <a:off x="1380515" y="3877235"/>
              <a:ext cx="2473335" cy="311624"/>
            </a:xfrm>
            <a:prstGeom prst="rect">
              <a:avLst/>
            </a:prstGeom>
            <a:noFill/>
          </p:spPr>
          <p:txBody>
            <a:bodyPr wrap="none" rtlCol="0" anchor="ctr">
              <a:spAutoFit/>
            </a:bodyPr>
            <a:lstStyle/>
            <a:p>
              <a:pPr algn="ctr"/>
              <a:r>
                <a:rPr lang="en-US" sz="2100" b="1" cap="all" dirty="0" smtClean="0">
                  <a:solidFill>
                    <a:prstClr val="white"/>
                  </a:solidFill>
                </a:rPr>
                <a:t>ORACLE MOBILE Platform</a:t>
              </a:r>
            </a:p>
          </p:txBody>
        </p:sp>
      </p:grpSp>
      <p:grpSp>
        <p:nvGrpSpPr>
          <p:cNvPr id="132" name="Group 103"/>
          <p:cNvGrpSpPr/>
          <p:nvPr/>
        </p:nvGrpSpPr>
        <p:grpSpPr>
          <a:xfrm>
            <a:off x="4277176" y="2173337"/>
            <a:ext cx="1849416" cy="1224836"/>
            <a:chOff x="5175452" y="2488384"/>
            <a:chExt cx="732430" cy="484950"/>
          </a:xfrm>
        </p:grpSpPr>
        <p:grpSp>
          <p:nvGrpSpPr>
            <p:cNvPr id="133" name="Group 104"/>
            <p:cNvGrpSpPr/>
            <p:nvPr/>
          </p:nvGrpSpPr>
          <p:grpSpPr>
            <a:xfrm>
              <a:off x="5175452" y="2488384"/>
              <a:ext cx="650801" cy="484950"/>
              <a:chOff x="5063110" y="1298639"/>
              <a:chExt cx="650801" cy="484950"/>
            </a:xfrm>
          </p:grpSpPr>
          <p:grpSp>
            <p:nvGrpSpPr>
              <p:cNvPr id="136" name="Group 107"/>
              <p:cNvGrpSpPr/>
              <p:nvPr/>
            </p:nvGrpSpPr>
            <p:grpSpPr>
              <a:xfrm>
                <a:off x="5063110" y="1298639"/>
                <a:ext cx="570687" cy="385130"/>
                <a:chOff x="5063110" y="1298639"/>
                <a:chExt cx="570687" cy="385130"/>
              </a:xfrm>
            </p:grpSpPr>
            <p:sp>
              <p:nvSpPr>
                <p:cNvPr id="140" name="Rectangle 11"/>
                <p:cNvSpPr>
                  <a:spLocks noChangeArrowheads="1"/>
                </p:cNvSpPr>
                <p:nvPr/>
              </p:nvSpPr>
              <p:spPr bwMode="auto">
                <a:xfrm>
                  <a:off x="5089551" y="1331468"/>
                  <a:ext cx="516174" cy="32121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41" name="Freeform 15"/>
                <p:cNvSpPr>
                  <a:spLocks noEditPoints="1"/>
                </p:cNvSpPr>
                <p:nvPr/>
              </p:nvSpPr>
              <p:spPr bwMode="auto">
                <a:xfrm>
                  <a:off x="5063110" y="1298639"/>
                  <a:ext cx="570687" cy="385130"/>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nvGrpSpPr>
              <p:cNvPr id="137" name="Group 108"/>
              <p:cNvGrpSpPr/>
              <p:nvPr/>
            </p:nvGrpSpPr>
            <p:grpSpPr>
              <a:xfrm>
                <a:off x="5505143" y="1449673"/>
                <a:ext cx="208768" cy="333916"/>
                <a:chOff x="5505143" y="1449673"/>
                <a:chExt cx="208768" cy="333916"/>
              </a:xfrm>
            </p:grpSpPr>
            <p:sp>
              <p:nvSpPr>
                <p:cNvPr id="138" name="Rectangle 7"/>
                <p:cNvSpPr>
                  <a:spLocks noChangeArrowheads="1"/>
                </p:cNvSpPr>
                <p:nvPr/>
              </p:nvSpPr>
              <p:spPr bwMode="auto">
                <a:xfrm rot="1689612">
                  <a:off x="5529078" y="1472623"/>
                  <a:ext cx="165754" cy="278943"/>
                </a:xfrm>
                <a:prstGeom prst="rect">
                  <a:avLst/>
                </a:prstGeom>
                <a:gradFill flip="none" rotWithShape="1">
                  <a:gsLst>
                    <a:gs pos="97500">
                      <a:schemeClr val="tx2">
                        <a:lumMod val="40000"/>
                        <a:lumOff val="60000"/>
                      </a:schemeClr>
                    </a:gs>
                    <a:gs pos="0">
                      <a:schemeClr val="tx1">
                        <a:lumMod val="50000"/>
                        <a:lumOff val="50000"/>
                      </a:schemeClr>
                    </a:gs>
                    <a:gs pos="4000">
                      <a:sysClr val="window" lastClr="FFFFFF"/>
                    </a:gs>
                  </a:gsLst>
                  <a:lin ang="0" scaled="1"/>
                  <a:tileRect/>
                </a:gradFill>
                <a:ln>
                  <a:noFill/>
                </a:ln>
                <a:effectLst/>
                <a:extLst/>
              </p:spPr>
              <p:txBody>
                <a:bodyPr vert="horz" wrap="none" lIns="91440" tIns="0" rIns="91440" bIns="45720" numCol="1" anchor="t" anchorCtr="0" compatLnSpc="1">
                  <a:prstTxWarp prst="textNoShape">
                    <a:avLst/>
                  </a:prstTxWarp>
                </a:bodyPr>
                <a:lstStyle/>
                <a:p>
                  <a:endParaRPr lang="en-US" sz="4300" kern="0" spc="-267" baseline="26000" dirty="0">
                    <a:solidFill>
                      <a:srgbClr val="424545"/>
                    </a:solidFill>
                  </a:endParaRPr>
                </a:p>
              </p:txBody>
            </p:sp>
            <p:sp>
              <p:nvSpPr>
                <p:cNvPr id="139" name="Freeform 11"/>
                <p:cNvSpPr>
                  <a:spLocks noEditPoints="1"/>
                </p:cNvSpPr>
                <p:nvPr/>
              </p:nvSpPr>
              <p:spPr bwMode="auto">
                <a:xfrm rot="1689612">
                  <a:off x="5505143" y="1449673"/>
                  <a:ext cx="208768" cy="333916"/>
                </a:xfrm>
                <a:custGeom>
                  <a:avLst/>
                  <a:gdLst>
                    <a:gd name="T0" fmla="*/ 873 w 953"/>
                    <a:gd name="T1" fmla="*/ 0 h 1525"/>
                    <a:gd name="T2" fmla="*/ 80 w 953"/>
                    <a:gd name="T3" fmla="*/ 0 h 1525"/>
                    <a:gd name="T4" fmla="*/ 0 w 953"/>
                    <a:gd name="T5" fmla="*/ 80 h 1525"/>
                    <a:gd name="T6" fmla="*/ 0 w 953"/>
                    <a:gd name="T7" fmla="*/ 1445 h 1525"/>
                    <a:gd name="T8" fmla="*/ 80 w 953"/>
                    <a:gd name="T9" fmla="*/ 1525 h 1525"/>
                    <a:gd name="T10" fmla="*/ 873 w 953"/>
                    <a:gd name="T11" fmla="*/ 1525 h 1525"/>
                    <a:gd name="T12" fmla="*/ 953 w 953"/>
                    <a:gd name="T13" fmla="*/ 1445 h 1525"/>
                    <a:gd name="T14" fmla="*/ 953 w 953"/>
                    <a:gd name="T15" fmla="*/ 80 h 1525"/>
                    <a:gd name="T16" fmla="*/ 873 w 953"/>
                    <a:gd name="T17" fmla="*/ 0 h 1525"/>
                    <a:gd name="T18" fmla="*/ 407 w 953"/>
                    <a:gd name="T19" fmla="*/ 1461 h 1525"/>
                    <a:gd name="T20" fmla="*/ 399 w 953"/>
                    <a:gd name="T21" fmla="*/ 1469 h 1525"/>
                    <a:gd name="T22" fmla="*/ 292 w 953"/>
                    <a:gd name="T23" fmla="*/ 1469 h 1525"/>
                    <a:gd name="T24" fmla="*/ 284 w 953"/>
                    <a:gd name="T25" fmla="*/ 1461 h 1525"/>
                    <a:gd name="T26" fmla="*/ 284 w 953"/>
                    <a:gd name="T27" fmla="*/ 1443 h 1525"/>
                    <a:gd name="T28" fmla="*/ 292 w 953"/>
                    <a:gd name="T29" fmla="*/ 1435 h 1525"/>
                    <a:gd name="T30" fmla="*/ 399 w 953"/>
                    <a:gd name="T31" fmla="*/ 1435 h 1525"/>
                    <a:gd name="T32" fmla="*/ 407 w 953"/>
                    <a:gd name="T33" fmla="*/ 1443 h 1525"/>
                    <a:gd name="T34" fmla="*/ 407 w 953"/>
                    <a:gd name="T35" fmla="*/ 1461 h 1525"/>
                    <a:gd name="T36" fmla="*/ 538 w 953"/>
                    <a:gd name="T37" fmla="*/ 1461 h 1525"/>
                    <a:gd name="T38" fmla="*/ 530 w 953"/>
                    <a:gd name="T39" fmla="*/ 1469 h 1525"/>
                    <a:gd name="T40" fmla="*/ 423 w 953"/>
                    <a:gd name="T41" fmla="*/ 1469 h 1525"/>
                    <a:gd name="T42" fmla="*/ 415 w 953"/>
                    <a:gd name="T43" fmla="*/ 1461 h 1525"/>
                    <a:gd name="T44" fmla="*/ 415 w 953"/>
                    <a:gd name="T45" fmla="*/ 1443 h 1525"/>
                    <a:gd name="T46" fmla="*/ 423 w 953"/>
                    <a:gd name="T47" fmla="*/ 1435 h 1525"/>
                    <a:gd name="T48" fmla="*/ 530 w 953"/>
                    <a:gd name="T49" fmla="*/ 1435 h 1525"/>
                    <a:gd name="T50" fmla="*/ 538 w 953"/>
                    <a:gd name="T51" fmla="*/ 1443 h 1525"/>
                    <a:gd name="T52" fmla="*/ 538 w 953"/>
                    <a:gd name="T53" fmla="*/ 1461 h 1525"/>
                    <a:gd name="T54" fmla="*/ 669 w 953"/>
                    <a:gd name="T55" fmla="*/ 1461 h 1525"/>
                    <a:gd name="T56" fmla="*/ 661 w 953"/>
                    <a:gd name="T57" fmla="*/ 1469 h 1525"/>
                    <a:gd name="T58" fmla="*/ 554 w 953"/>
                    <a:gd name="T59" fmla="*/ 1469 h 1525"/>
                    <a:gd name="T60" fmla="*/ 546 w 953"/>
                    <a:gd name="T61" fmla="*/ 1461 h 1525"/>
                    <a:gd name="T62" fmla="*/ 546 w 953"/>
                    <a:gd name="T63" fmla="*/ 1443 h 1525"/>
                    <a:gd name="T64" fmla="*/ 554 w 953"/>
                    <a:gd name="T65" fmla="*/ 1435 h 1525"/>
                    <a:gd name="T66" fmla="*/ 661 w 953"/>
                    <a:gd name="T67" fmla="*/ 1435 h 1525"/>
                    <a:gd name="T68" fmla="*/ 669 w 953"/>
                    <a:gd name="T69" fmla="*/ 1443 h 1525"/>
                    <a:gd name="T70" fmla="*/ 669 w 953"/>
                    <a:gd name="T71" fmla="*/ 1461 h 1525"/>
                    <a:gd name="T72" fmla="*/ 855 w 953"/>
                    <a:gd name="T73" fmla="*/ 1376 h 1525"/>
                    <a:gd name="T74" fmla="*/ 98 w 953"/>
                    <a:gd name="T75" fmla="*/ 1376 h 1525"/>
                    <a:gd name="T76" fmla="*/ 98 w 953"/>
                    <a:gd name="T77" fmla="*/ 102 h 1525"/>
                    <a:gd name="T78" fmla="*/ 855 w 953"/>
                    <a:gd name="T79" fmla="*/ 102 h 1525"/>
                    <a:gd name="T80" fmla="*/ 855 w 953"/>
                    <a:gd name="T81" fmla="*/ 1376 h 1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53" h="1525">
                      <a:moveTo>
                        <a:pt x="873" y="0"/>
                      </a:moveTo>
                      <a:cubicBezTo>
                        <a:pt x="80" y="0"/>
                        <a:pt x="80" y="0"/>
                        <a:pt x="80" y="0"/>
                      </a:cubicBezTo>
                      <a:cubicBezTo>
                        <a:pt x="36" y="0"/>
                        <a:pt x="0" y="36"/>
                        <a:pt x="0" y="80"/>
                      </a:cubicBezTo>
                      <a:cubicBezTo>
                        <a:pt x="0" y="1445"/>
                        <a:pt x="0" y="1445"/>
                        <a:pt x="0" y="1445"/>
                      </a:cubicBezTo>
                      <a:cubicBezTo>
                        <a:pt x="0" y="1489"/>
                        <a:pt x="36" y="1525"/>
                        <a:pt x="80" y="1525"/>
                      </a:cubicBezTo>
                      <a:cubicBezTo>
                        <a:pt x="873" y="1525"/>
                        <a:pt x="873" y="1525"/>
                        <a:pt x="873" y="1525"/>
                      </a:cubicBezTo>
                      <a:cubicBezTo>
                        <a:pt x="917" y="1525"/>
                        <a:pt x="953" y="1489"/>
                        <a:pt x="953" y="1445"/>
                      </a:cubicBezTo>
                      <a:cubicBezTo>
                        <a:pt x="953" y="80"/>
                        <a:pt x="953" y="80"/>
                        <a:pt x="953" y="80"/>
                      </a:cubicBezTo>
                      <a:cubicBezTo>
                        <a:pt x="953" y="36"/>
                        <a:pt x="917" y="0"/>
                        <a:pt x="873" y="0"/>
                      </a:cubicBezTo>
                      <a:close/>
                      <a:moveTo>
                        <a:pt x="407" y="1461"/>
                      </a:moveTo>
                      <a:cubicBezTo>
                        <a:pt x="407" y="1465"/>
                        <a:pt x="403" y="1469"/>
                        <a:pt x="399" y="1469"/>
                      </a:cubicBezTo>
                      <a:cubicBezTo>
                        <a:pt x="292" y="1469"/>
                        <a:pt x="292" y="1469"/>
                        <a:pt x="292" y="1469"/>
                      </a:cubicBezTo>
                      <a:cubicBezTo>
                        <a:pt x="287" y="1469"/>
                        <a:pt x="284" y="1465"/>
                        <a:pt x="284" y="1461"/>
                      </a:cubicBezTo>
                      <a:cubicBezTo>
                        <a:pt x="284" y="1443"/>
                        <a:pt x="284" y="1443"/>
                        <a:pt x="284" y="1443"/>
                      </a:cubicBezTo>
                      <a:cubicBezTo>
                        <a:pt x="284" y="1438"/>
                        <a:pt x="287" y="1435"/>
                        <a:pt x="292" y="1435"/>
                      </a:cubicBezTo>
                      <a:cubicBezTo>
                        <a:pt x="399" y="1435"/>
                        <a:pt x="399" y="1435"/>
                        <a:pt x="399" y="1435"/>
                      </a:cubicBezTo>
                      <a:cubicBezTo>
                        <a:pt x="403" y="1435"/>
                        <a:pt x="407" y="1438"/>
                        <a:pt x="407" y="1443"/>
                      </a:cubicBezTo>
                      <a:lnTo>
                        <a:pt x="407" y="1461"/>
                      </a:lnTo>
                      <a:close/>
                      <a:moveTo>
                        <a:pt x="538" y="1461"/>
                      </a:moveTo>
                      <a:cubicBezTo>
                        <a:pt x="538" y="1465"/>
                        <a:pt x="534" y="1469"/>
                        <a:pt x="530" y="1469"/>
                      </a:cubicBezTo>
                      <a:cubicBezTo>
                        <a:pt x="423" y="1469"/>
                        <a:pt x="423" y="1469"/>
                        <a:pt x="423" y="1469"/>
                      </a:cubicBezTo>
                      <a:cubicBezTo>
                        <a:pt x="419" y="1469"/>
                        <a:pt x="415" y="1465"/>
                        <a:pt x="415" y="1461"/>
                      </a:cubicBezTo>
                      <a:cubicBezTo>
                        <a:pt x="415" y="1443"/>
                        <a:pt x="415" y="1443"/>
                        <a:pt x="415" y="1443"/>
                      </a:cubicBezTo>
                      <a:cubicBezTo>
                        <a:pt x="415" y="1438"/>
                        <a:pt x="419" y="1435"/>
                        <a:pt x="423" y="1435"/>
                      </a:cubicBezTo>
                      <a:cubicBezTo>
                        <a:pt x="530" y="1435"/>
                        <a:pt x="530" y="1435"/>
                        <a:pt x="530" y="1435"/>
                      </a:cubicBezTo>
                      <a:cubicBezTo>
                        <a:pt x="534" y="1435"/>
                        <a:pt x="538" y="1438"/>
                        <a:pt x="538" y="1443"/>
                      </a:cubicBezTo>
                      <a:lnTo>
                        <a:pt x="538" y="1461"/>
                      </a:lnTo>
                      <a:close/>
                      <a:moveTo>
                        <a:pt x="669" y="1461"/>
                      </a:moveTo>
                      <a:cubicBezTo>
                        <a:pt x="669" y="1465"/>
                        <a:pt x="666" y="1469"/>
                        <a:pt x="661" y="1469"/>
                      </a:cubicBezTo>
                      <a:cubicBezTo>
                        <a:pt x="554" y="1469"/>
                        <a:pt x="554" y="1469"/>
                        <a:pt x="554" y="1469"/>
                      </a:cubicBezTo>
                      <a:cubicBezTo>
                        <a:pt x="550" y="1469"/>
                        <a:pt x="546" y="1465"/>
                        <a:pt x="546" y="1461"/>
                      </a:cubicBezTo>
                      <a:cubicBezTo>
                        <a:pt x="546" y="1443"/>
                        <a:pt x="546" y="1443"/>
                        <a:pt x="546" y="1443"/>
                      </a:cubicBezTo>
                      <a:cubicBezTo>
                        <a:pt x="546" y="1438"/>
                        <a:pt x="550" y="1435"/>
                        <a:pt x="554" y="1435"/>
                      </a:cubicBezTo>
                      <a:cubicBezTo>
                        <a:pt x="661" y="1435"/>
                        <a:pt x="661" y="1435"/>
                        <a:pt x="661" y="1435"/>
                      </a:cubicBezTo>
                      <a:cubicBezTo>
                        <a:pt x="666" y="1435"/>
                        <a:pt x="669" y="1438"/>
                        <a:pt x="669" y="1443"/>
                      </a:cubicBezTo>
                      <a:lnTo>
                        <a:pt x="669" y="1461"/>
                      </a:lnTo>
                      <a:close/>
                      <a:moveTo>
                        <a:pt x="855" y="1376"/>
                      </a:moveTo>
                      <a:cubicBezTo>
                        <a:pt x="98" y="1376"/>
                        <a:pt x="98" y="1376"/>
                        <a:pt x="98" y="1376"/>
                      </a:cubicBezTo>
                      <a:cubicBezTo>
                        <a:pt x="98" y="102"/>
                        <a:pt x="98" y="102"/>
                        <a:pt x="98" y="102"/>
                      </a:cubicBezTo>
                      <a:cubicBezTo>
                        <a:pt x="855" y="102"/>
                        <a:pt x="855" y="102"/>
                        <a:pt x="855" y="102"/>
                      </a:cubicBezTo>
                      <a:lnTo>
                        <a:pt x="855" y="1376"/>
                      </a:lnTo>
                      <a:close/>
                    </a:path>
                  </a:pathLst>
                </a:custGeom>
                <a:gradFill>
                  <a:gsLst>
                    <a:gs pos="90000">
                      <a:srgbClr val="424545">
                        <a:lumMod val="88000"/>
                        <a:lumOff val="12000"/>
                      </a:srgbClr>
                    </a:gs>
                    <a:gs pos="0">
                      <a:srgbClr val="424545">
                        <a:lumMod val="62000"/>
                      </a:srgbClr>
                    </a:gs>
                  </a:gsLst>
                  <a:lin ang="16200000" scaled="0"/>
                </a:gradFill>
                <a:ln w="22225" cap="flat" cmpd="sng" algn="ctr">
                  <a:noFill/>
                  <a:prstDash val="solid"/>
                </a:ln>
                <a:effectLst/>
                <a:extLst/>
              </p:spPr>
              <p:txBody>
                <a:bodyPr wrap="square" lIns="0" tIns="0" rIns="0" bIns="0" rtlCol="0" anchor="ctr"/>
                <a:lstStyle/>
                <a:p>
                  <a:pPr algn="ctr"/>
                  <a:endParaRPr lang="en-US" sz="1600" b="1" kern="0" dirty="0">
                    <a:solidFill>
                      <a:sysClr val="window" lastClr="FFFFFF"/>
                    </a:solidFill>
                    <a:ea typeface="Tahoma" pitchFamily="34" charset="0"/>
                    <a:cs typeface="Tahoma" pitchFamily="34" charset="0"/>
                  </a:endParaRPr>
                </a:p>
              </p:txBody>
            </p:sp>
          </p:grpSp>
        </p:grpSp>
        <p:sp>
          <p:nvSpPr>
            <p:cNvPr id="134" name="Freeform 14"/>
            <p:cNvSpPr>
              <a:spLocks/>
            </p:cNvSpPr>
            <p:nvPr/>
          </p:nvSpPr>
          <p:spPr bwMode="auto">
            <a:xfrm>
              <a:off x="5544651" y="2607494"/>
              <a:ext cx="181111" cy="328629"/>
            </a:xfrm>
            <a:custGeom>
              <a:avLst/>
              <a:gdLst>
                <a:gd name="T0" fmla="*/ 53 w 53"/>
                <a:gd name="T1" fmla="*/ 2 h 95"/>
                <a:gd name="T2" fmla="*/ 45 w 53"/>
                <a:gd name="T3" fmla="*/ 4 h 95"/>
                <a:gd name="T4" fmla="*/ 1 w 53"/>
                <a:gd name="T5" fmla="*/ 87 h 95"/>
                <a:gd name="T6" fmla="*/ 3 w 53"/>
                <a:gd name="T7" fmla="*/ 95 h 95"/>
              </a:gdLst>
              <a:ahLst/>
              <a:cxnLst>
                <a:cxn ang="0">
                  <a:pos x="T0" y="T1"/>
                </a:cxn>
                <a:cxn ang="0">
                  <a:pos x="T2" y="T3"/>
                </a:cxn>
                <a:cxn ang="0">
                  <a:pos x="T4" y="T5"/>
                </a:cxn>
                <a:cxn ang="0">
                  <a:pos x="T6" y="T7"/>
                </a:cxn>
              </a:cxnLst>
              <a:rect l="0" t="0" r="r" b="b"/>
              <a:pathLst>
                <a:path w="53" h="95">
                  <a:moveTo>
                    <a:pt x="53" y="2"/>
                  </a:moveTo>
                  <a:cubicBezTo>
                    <a:pt x="50" y="0"/>
                    <a:pt x="47" y="1"/>
                    <a:pt x="45" y="4"/>
                  </a:cubicBezTo>
                  <a:cubicBezTo>
                    <a:pt x="1" y="87"/>
                    <a:pt x="1" y="87"/>
                    <a:pt x="1" y="87"/>
                  </a:cubicBezTo>
                  <a:cubicBezTo>
                    <a:pt x="0" y="90"/>
                    <a:pt x="1" y="93"/>
                    <a:pt x="3" y="95"/>
                  </a:cubicBezTo>
                </a:path>
              </a:pathLst>
            </a:custGeom>
            <a:noFill/>
            <a:ln w="12700" cap="flat">
              <a:solidFill>
                <a:schemeClr val="bg1"/>
              </a:solidFill>
              <a:prstDash val="solid"/>
              <a:miter lim="800000"/>
              <a:headEnd/>
              <a:tailEnd/>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cxnSp>
          <p:nvCxnSpPr>
            <p:cNvPr id="135" name="Straight Connector 134"/>
            <p:cNvCxnSpPr/>
            <p:nvPr/>
          </p:nvCxnSpPr>
          <p:spPr>
            <a:xfrm>
              <a:off x="5719535" y="2612776"/>
              <a:ext cx="188347" cy="947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2" name="Group 71"/>
          <p:cNvGrpSpPr/>
          <p:nvPr/>
        </p:nvGrpSpPr>
        <p:grpSpPr>
          <a:xfrm>
            <a:off x="6992319" y="2336715"/>
            <a:ext cx="1017731" cy="969820"/>
            <a:chOff x="8381999" y="2239817"/>
            <a:chExt cx="763497" cy="727365"/>
          </a:xfrm>
        </p:grpSpPr>
        <p:sp>
          <p:nvSpPr>
            <p:cNvPr id="143" name="APP_ICON_BASE"/>
            <p:cNvSpPr>
              <a:spLocks/>
            </p:cNvSpPr>
            <p:nvPr/>
          </p:nvSpPr>
          <p:spPr bwMode="auto">
            <a:xfrm>
              <a:off x="8381999" y="2239817"/>
              <a:ext cx="762001" cy="727365"/>
            </a:xfrm>
            <a:prstGeom prst="roundRect">
              <a:avLst>
                <a:gd name="adj" fmla="val 13581"/>
              </a:avLst>
            </a:prstGeom>
            <a:gradFill>
              <a:gsLst>
                <a:gs pos="47000">
                  <a:schemeClr val="tx2">
                    <a:lumMod val="88000"/>
                    <a:lumOff val="12000"/>
                  </a:schemeClr>
                </a:gs>
                <a:gs pos="0">
                  <a:schemeClr val="tx2">
                    <a:lumMod val="75000"/>
                  </a:schemeClr>
                </a:gs>
              </a:gsLst>
              <a:lin ang="16200000" scaled="0"/>
            </a:gradFill>
            <a:ln w="22225" cap="flat" cmpd="sng" algn="ctr">
              <a:solidFill>
                <a:schemeClr val="tx2">
                  <a:lumMod val="75000"/>
                </a:schemeClr>
              </a:solidFill>
              <a:prstDash val="solid"/>
            </a:ln>
            <a:effectLst/>
            <a:extLst/>
          </p:spPr>
          <p:txBody>
            <a:bodyPr wrap="square" lIns="0" tIns="0" rIns="0" bIns="0" rtlCol="0" anchor="ctr"/>
            <a:lstStyle/>
            <a:p>
              <a:pPr algn="ctr">
                <a:defRPr/>
              </a:pPr>
              <a:endParaRPr lang="en-US" sz="1700" b="1" kern="0" dirty="0">
                <a:solidFill>
                  <a:sysClr val="window" lastClr="FFFFFF"/>
                </a:solidFill>
                <a:effectLst>
                  <a:glow rad="228600">
                    <a:schemeClr val="accent1">
                      <a:alpha val="75000"/>
                    </a:schemeClr>
                  </a:glow>
                </a:effectLst>
                <a:ea typeface="Tahoma" pitchFamily="34" charset="0"/>
                <a:cs typeface="Tahoma" pitchFamily="34" charset="0"/>
              </a:endParaRPr>
            </a:p>
          </p:txBody>
        </p:sp>
        <p:grpSp>
          <p:nvGrpSpPr>
            <p:cNvPr id="144" name="Group 39"/>
            <p:cNvGrpSpPr/>
            <p:nvPr/>
          </p:nvGrpSpPr>
          <p:grpSpPr>
            <a:xfrm>
              <a:off x="8425297" y="2288885"/>
              <a:ext cx="684068" cy="632115"/>
              <a:chOff x="2991755" y="1210260"/>
              <a:chExt cx="3203061" cy="3261644"/>
            </a:xfrm>
            <a:solidFill>
              <a:schemeClr val="tx2">
                <a:lumMod val="60000"/>
                <a:lumOff val="40000"/>
                <a:alpha val="72000"/>
              </a:schemeClr>
            </a:solidFill>
          </p:grpSpPr>
          <p:sp>
            <p:nvSpPr>
              <p:cNvPr id="146" name="Freeform 145"/>
              <p:cNvSpPr>
                <a:spLocks/>
              </p:cNvSpPr>
              <p:nvPr/>
            </p:nvSpPr>
            <p:spPr bwMode="gray">
              <a:xfrm flipV="1">
                <a:off x="4833253" y="1210260"/>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p>
            </p:txBody>
          </p:sp>
          <p:sp>
            <p:nvSpPr>
              <p:cNvPr id="147" name="Freeform 146"/>
              <p:cNvSpPr>
                <a:spLocks/>
              </p:cNvSpPr>
              <p:nvPr/>
            </p:nvSpPr>
            <p:spPr bwMode="gray">
              <a:xfrm rot="16200000" flipH="1" flipV="1">
                <a:off x="3391462" y="812327"/>
                <a:ext cx="1361563"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sp>
            <p:nvSpPr>
              <p:cNvPr id="148" name="Freeform 147"/>
              <p:cNvSpPr>
                <a:spLocks/>
              </p:cNvSpPr>
              <p:nvPr/>
            </p:nvSpPr>
            <p:spPr bwMode="gray">
              <a:xfrm>
                <a:off x="2991755" y="2251356"/>
                <a:ext cx="1361564" cy="2160977"/>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3" h="10000">
                    <a:moveTo>
                      <a:pt x="6195" y="3732"/>
                    </a:moveTo>
                    <a:lnTo>
                      <a:pt x="10003" y="3732"/>
                    </a:lnTo>
                    <a:lnTo>
                      <a:pt x="10003" y="10000"/>
                    </a:lnTo>
                    <a:lnTo>
                      <a:pt x="3" y="9980"/>
                    </a:lnTo>
                    <a:cubicBezTo>
                      <a:pt x="-8" y="7884"/>
                      <a:pt x="15" y="5828"/>
                      <a:pt x="4" y="3732"/>
                    </a:cubicBezTo>
                    <a:lnTo>
                      <a:pt x="3831" y="3732"/>
                    </a:lnTo>
                    <a:lnTo>
                      <a:pt x="3831" y="2147"/>
                    </a:lnTo>
                    <a:lnTo>
                      <a:pt x="1979" y="2147"/>
                    </a:lnTo>
                    <a:lnTo>
                      <a:pt x="4875" y="0"/>
                    </a:lnTo>
                    <a:lnTo>
                      <a:pt x="7828" y="2147"/>
                    </a:lnTo>
                    <a:lnTo>
                      <a:pt x="6195" y="2147"/>
                    </a:lnTo>
                    <a:lnTo>
                      <a:pt x="6195"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dirty="0">
                  <a:solidFill>
                    <a:schemeClr val="bg2"/>
                  </a:solidFill>
                </a:endParaRPr>
              </a:p>
            </p:txBody>
          </p:sp>
          <p:sp>
            <p:nvSpPr>
              <p:cNvPr id="149" name="Freeform 148"/>
              <p:cNvSpPr>
                <a:spLocks/>
              </p:cNvSpPr>
              <p:nvPr/>
            </p:nvSpPr>
            <p:spPr bwMode="gray">
              <a:xfrm rot="5400000" flipV="1">
                <a:off x="4433749" y="2710838"/>
                <a:ext cx="1361155" cy="2160978"/>
              </a:xfrm>
              <a:custGeom>
                <a:avLst/>
                <a:gdLst>
                  <a:gd name="T0" fmla="*/ 1759069567 w 1099"/>
                  <a:gd name="T1" fmla="*/ 1572577500 h 1672"/>
                  <a:gd name="T2" fmla="*/ 2147483647 w 1099"/>
                  <a:gd name="T3" fmla="*/ 1572577500 h 1672"/>
                  <a:gd name="T4" fmla="*/ 2147483647 w 1099"/>
                  <a:gd name="T5" fmla="*/ 2147483647 h 1672"/>
                  <a:gd name="T6" fmla="*/ 0 w 1099"/>
                  <a:gd name="T7" fmla="*/ 2147483647 h 1672"/>
                  <a:gd name="T8" fmla="*/ 0 w 1099"/>
                  <a:gd name="T9" fmla="*/ 1572577500 h 1672"/>
                  <a:gd name="T10" fmla="*/ 1131551274 w 1099"/>
                  <a:gd name="T11" fmla="*/ 1572577500 h 1672"/>
                  <a:gd name="T12" fmla="*/ 1131551274 w 1099"/>
                  <a:gd name="T13" fmla="*/ 904736888 h 1672"/>
                  <a:gd name="T14" fmla="*/ 640119871 w 1099"/>
                  <a:gd name="T15" fmla="*/ 904736888 h 1672"/>
                  <a:gd name="T16" fmla="*/ 1408768541 w 1099"/>
                  <a:gd name="T17" fmla="*/ 0 h 1672"/>
                  <a:gd name="T18" fmla="*/ 2147483647 w 1099"/>
                  <a:gd name="T19" fmla="*/ 904736888 h 1672"/>
                  <a:gd name="T20" fmla="*/ 1759069567 w 1099"/>
                  <a:gd name="T21" fmla="*/ 904736888 h 1672"/>
                  <a:gd name="T22" fmla="*/ 1759069567 w 1099"/>
                  <a:gd name="T23" fmla="*/ 1572577500 h 1672"/>
                  <a:gd name="T24" fmla="*/ 1759069567 w 1099"/>
                  <a:gd name="T25" fmla="*/ 1572577500 h 16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99"/>
                  <a:gd name="T40" fmla="*/ 0 h 1672"/>
                  <a:gd name="T41" fmla="*/ 1099 w 1099"/>
                  <a:gd name="T42" fmla="*/ 1672 h 1672"/>
                  <a:gd name="connsiteX0" fmla="*/ 6351 w 10000"/>
                  <a:gd name="connsiteY0" fmla="*/ 3732 h 10000"/>
                  <a:gd name="connsiteX1" fmla="*/ 10000 w 10000"/>
                  <a:gd name="connsiteY1" fmla="*/ 3732 h 10000"/>
                  <a:gd name="connsiteX2" fmla="*/ 10000 w 10000"/>
                  <a:gd name="connsiteY2" fmla="*/ 10000 h 10000"/>
                  <a:gd name="connsiteX3" fmla="*/ 0 w 10000"/>
                  <a:gd name="connsiteY3" fmla="*/ 10000 h 10000"/>
                  <a:gd name="connsiteX4" fmla="*/ 507 w 10000"/>
                  <a:gd name="connsiteY4" fmla="*/ 3732 h 10000"/>
                  <a:gd name="connsiteX5" fmla="*/ 4086 w 10000"/>
                  <a:gd name="connsiteY5" fmla="*/ 3732 h 10000"/>
                  <a:gd name="connsiteX6" fmla="*/ 4086 w 10000"/>
                  <a:gd name="connsiteY6" fmla="*/ 2147 h 10000"/>
                  <a:gd name="connsiteX7" fmla="*/ 2311 w 10000"/>
                  <a:gd name="connsiteY7" fmla="*/ 2147 h 10000"/>
                  <a:gd name="connsiteX8" fmla="*/ 5086 w 10000"/>
                  <a:gd name="connsiteY8" fmla="*/ 0 h 10000"/>
                  <a:gd name="connsiteX9" fmla="*/ 7916 w 10000"/>
                  <a:gd name="connsiteY9" fmla="*/ 2147 h 10000"/>
                  <a:gd name="connsiteX10" fmla="*/ 6351 w 10000"/>
                  <a:gd name="connsiteY10" fmla="*/ 2147 h 10000"/>
                  <a:gd name="connsiteX11" fmla="*/ 6351 w 10000"/>
                  <a:gd name="connsiteY11" fmla="*/ 3732 h 10000"/>
                  <a:gd name="connsiteX0" fmla="*/ 5844 w 9493"/>
                  <a:gd name="connsiteY0" fmla="*/ 3732 h 10020"/>
                  <a:gd name="connsiteX1" fmla="*/ 9493 w 9493"/>
                  <a:gd name="connsiteY1" fmla="*/ 3732 h 10020"/>
                  <a:gd name="connsiteX2" fmla="*/ 9493 w 9493"/>
                  <a:gd name="connsiteY2" fmla="*/ 10000 h 10020"/>
                  <a:gd name="connsiteX3" fmla="*/ 29 w 9493"/>
                  <a:gd name="connsiteY3" fmla="*/ 10020 h 10020"/>
                  <a:gd name="connsiteX4" fmla="*/ 0 w 9493"/>
                  <a:gd name="connsiteY4" fmla="*/ 3732 h 10020"/>
                  <a:gd name="connsiteX5" fmla="*/ 3579 w 9493"/>
                  <a:gd name="connsiteY5" fmla="*/ 3732 h 10020"/>
                  <a:gd name="connsiteX6" fmla="*/ 3579 w 9493"/>
                  <a:gd name="connsiteY6" fmla="*/ 2147 h 10020"/>
                  <a:gd name="connsiteX7" fmla="*/ 1804 w 9493"/>
                  <a:gd name="connsiteY7" fmla="*/ 2147 h 10020"/>
                  <a:gd name="connsiteX8" fmla="*/ 4579 w 9493"/>
                  <a:gd name="connsiteY8" fmla="*/ 0 h 10020"/>
                  <a:gd name="connsiteX9" fmla="*/ 7409 w 9493"/>
                  <a:gd name="connsiteY9" fmla="*/ 2147 h 10020"/>
                  <a:gd name="connsiteX10" fmla="*/ 5844 w 9493"/>
                  <a:gd name="connsiteY10" fmla="*/ 2147 h 10020"/>
                  <a:gd name="connsiteX11" fmla="*/ 5844 w 9493"/>
                  <a:gd name="connsiteY11" fmla="*/ 3732 h 10020"/>
                  <a:gd name="connsiteX0" fmla="*/ 6126 w 9970"/>
                  <a:gd name="connsiteY0" fmla="*/ 3725 h 10000"/>
                  <a:gd name="connsiteX1" fmla="*/ 9970 w 9970"/>
                  <a:gd name="connsiteY1" fmla="*/ 3725 h 10000"/>
                  <a:gd name="connsiteX2" fmla="*/ 9970 w 9970"/>
                  <a:gd name="connsiteY2" fmla="*/ 9980 h 10000"/>
                  <a:gd name="connsiteX3" fmla="*/ 1 w 9970"/>
                  <a:gd name="connsiteY3" fmla="*/ 10000 h 10000"/>
                  <a:gd name="connsiteX4" fmla="*/ 912 w 9970"/>
                  <a:gd name="connsiteY4" fmla="*/ 3745 h 10000"/>
                  <a:gd name="connsiteX5" fmla="*/ 3740 w 9970"/>
                  <a:gd name="connsiteY5" fmla="*/ 3725 h 10000"/>
                  <a:gd name="connsiteX6" fmla="*/ 3740 w 9970"/>
                  <a:gd name="connsiteY6" fmla="*/ 2143 h 10000"/>
                  <a:gd name="connsiteX7" fmla="*/ 1870 w 9970"/>
                  <a:gd name="connsiteY7" fmla="*/ 2143 h 10000"/>
                  <a:gd name="connsiteX8" fmla="*/ 4794 w 9970"/>
                  <a:gd name="connsiteY8" fmla="*/ 0 h 10000"/>
                  <a:gd name="connsiteX9" fmla="*/ 7775 w 9970"/>
                  <a:gd name="connsiteY9" fmla="*/ 2143 h 10000"/>
                  <a:gd name="connsiteX10" fmla="*/ 6126 w 9970"/>
                  <a:gd name="connsiteY10" fmla="*/ 2143 h 10000"/>
                  <a:gd name="connsiteX11" fmla="*/ 6126 w 9970"/>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4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145 w 10001"/>
                  <a:gd name="connsiteY0" fmla="*/ 3725 h 10000"/>
                  <a:gd name="connsiteX1" fmla="*/ 10001 w 10001"/>
                  <a:gd name="connsiteY1" fmla="*/ 3725 h 10000"/>
                  <a:gd name="connsiteX2" fmla="*/ 10001 w 10001"/>
                  <a:gd name="connsiteY2" fmla="*/ 9980 h 10000"/>
                  <a:gd name="connsiteX3" fmla="*/ 2 w 10001"/>
                  <a:gd name="connsiteY3" fmla="*/ 10000 h 10000"/>
                  <a:gd name="connsiteX4" fmla="*/ 34 w 10001"/>
                  <a:gd name="connsiteY4" fmla="*/ 3158 h 10000"/>
                  <a:gd name="connsiteX5" fmla="*/ 3752 w 10001"/>
                  <a:gd name="connsiteY5" fmla="*/ 3725 h 10000"/>
                  <a:gd name="connsiteX6" fmla="*/ 3752 w 10001"/>
                  <a:gd name="connsiteY6" fmla="*/ 2143 h 10000"/>
                  <a:gd name="connsiteX7" fmla="*/ 1877 w 10001"/>
                  <a:gd name="connsiteY7" fmla="*/ 2143 h 10000"/>
                  <a:gd name="connsiteX8" fmla="*/ 4809 w 10001"/>
                  <a:gd name="connsiteY8" fmla="*/ 0 h 10000"/>
                  <a:gd name="connsiteX9" fmla="*/ 7799 w 10001"/>
                  <a:gd name="connsiteY9" fmla="*/ 2143 h 10000"/>
                  <a:gd name="connsiteX10" fmla="*/ 6145 w 10001"/>
                  <a:gd name="connsiteY10" fmla="*/ 2143 h 10000"/>
                  <a:gd name="connsiteX11" fmla="*/ 6145 w 10001"/>
                  <a:gd name="connsiteY11" fmla="*/ 3725 h 10000"/>
                  <a:gd name="connsiteX0" fmla="*/ 6146 w 10002"/>
                  <a:gd name="connsiteY0" fmla="*/ 3725 h 10000"/>
                  <a:gd name="connsiteX1" fmla="*/ 10002 w 10002"/>
                  <a:gd name="connsiteY1" fmla="*/ 3725 h 10000"/>
                  <a:gd name="connsiteX2" fmla="*/ 10002 w 10002"/>
                  <a:gd name="connsiteY2" fmla="*/ 9980 h 10000"/>
                  <a:gd name="connsiteX3" fmla="*/ 3 w 10002"/>
                  <a:gd name="connsiteY3" fmla="*/ 10000 h 10000"/>
                  <a:gd name="connsiteX4" fmla="*/ 4 w 10002"/>
                  <a:gd name="connsiteY4" fmla="*/ 3725 h 10000"/>
                  <a:gd name="connsiteX5" fmla="*/ 3753 w 10002"/>
                  <a:gd name="connsiteY5" fmla="*/ 3725 h 10000"/>
                  <a:gd name="connsiteX6" fmla="*/ 3753 w 10002"/>
                  <a:gd name="connsiteY6" fmla="*/ 2143 h 10000"/>
                  <a:gd name="connsiteX7" fmla="*/ 1878 w 10002"/>
                  <a:gd name="connsiteY7" fmla="*/ 2143 h 10000"/>
                  <a:gd name="connsiteX8" fmla="*/ 4810 w 10002"/>
                  <a:gd name="connsiteY8" fmla="*/ 0 h 10000"/>
                  <a:gd name="connsiteX9" fmla="*/ 7800 w 10002"/>
                  <a:gd name="connsiteY9" fmla="*/ 2143 h 10000"/>
                  <a:gd name="connsiteX10" fmla="*/ 6146 w 10002"/>
                  <a:gd name="connsiteY10" fmla="*/ 2143 h 10000"/>
                  <a:gd name="connsiteX11" fmla="*/ 6146 w 10002"/>
                  <a:gd name="connsiteY11" fmla="*/ 3725 h 10000"/>
                  <a:gd name="connsiteX0" fmla="*/ 6205 w 10061"/>
                  <a:gd name="connsiteY0" fmla="*/ 3725 h 10000"/>
                  <a:gd name="connsiteX1" fmla="*/ 10061 w 10061"/>
                  <a:gd name="connsiteY1" fmla="*/ 3725 h 10000"/>
                  <a:gd name="connsiteX2" fmla="*/ 10061 w 10061"/>
                  <a:gd name="connsiteY2" fmla="*/ 9980 h 10000"/>
                  <a:gd name="connsiteX3" fmla="*/ 62 w 10061"/>
                  <a:gd name="connsiteY3" fmla="*/ 10000 h 10000"/>
                  <a:gd name="connsiteX4" fmla="*/ 0 w 10061"/>
                  <a:gd name="connsiteY4" fmla="*/ 3745 h 10000"/>
                  <a:gd name="connsiteX5" fmla="*/ 3812 w 10061"/>
                  <a:gd name="connsiteY5" fmla="*/ 3725 h 10000"/>
                  <a:gd name="connsiteX6" fmla="*/ 3812 w 10061"/>
                  <a:gd name="connsiteY6" fmla="*/ 2143 h 10000"/>
                  <a:gd name="connsiteX7" fmla="*/ 1937 w 10061"/>
                  <a:gd name="connsiteY7" fmla="*/ 2143 h 10000"/>
                  <a:gd name="connsiteX8" fmla="*/ 4869 w 10061"/>
                  <a:gd name="connsiteY8" fmla="*/ 0 h 10000"/>
                  <a:gd name="connsiteX9" fmla="*/ 7859 w 10061"/>
                  <a:gd name="connsiteY9" fmla="*/ 2143 h 10000"/>
                  <a:gd name="connsiteX10" fmla="*/ 6205 w 10061"/>
                  <a:gd name="connsiteY10" fmla="*/ 2143 h 10000"/>
                  <a:gd name="connsiteX11" fmla="*/ 6205 w 10061"/>
                  <a:gd name="connsiteY11" fmla="*/ 3725 h 10000"/>
                  <a:gd name="connsiteX0" fmla="*/ 6174 w 10030"/>
                  <a:gd name="connsiteY0" fmla="*/ 3725 h 10000"/>
                  <a:gd name="connsiteX1" fmla="*/ 10030 w 10030"/>
                  <a:gd name="connsiteY1" fmla="*/ 3725 h 10000"/>
                  <a:gd name="connsiteX2" fmla="*/ 10030 w 10030"/>
                  <a:gd name="connsiteY2" fmla="*/ 9980 h 10000"/>
                  <a:gd name="connsiteX3" fmla="*/ 31 w 10030"/>
                  <a:gd name="connsiteY3" fmla="*/ 10000 h 10000"/>
                  <a:gd name="connsiteX4" fmla="*/ 0 w 10030"/>
                  <a:gd name="connsiteY4" fmla="*/ 3725 h 10000"/>
                  <a:gd name="connsiteX5" fmla="*/ 3781 w 10030"/>
                  <a:gd name="connsiteY5" fmla="*/ 3725 h 10000"/>
                  <a:gd name="connsiteX6" fmla="*/ 3781 w 10030"/>
                  <a:gd name="connsiteY6" fmla="*/ 2143 h 10000"/>
                  <a:gd name="connsiteX7" fmla="*/ 1906 w 10030"/>
                  <a:gd name="connsiteY7" fmla="*/ 2143 h 10000"/>
                  <a:gd name="connsiteX8" fmla="*/ 4838 w 10030"/>
                  <a:gd name="connsiteY8" fmla="*/ 0 h 10000"/>
                  <a:gd name="connsiteX9" fmla="*/ 7828 w 10030"/>
                  <a:gd name="connsiteY9" fmla="*/ 2143 h 10000"/>
                  <a:gd name="connsiteX10" fmla="*/ 6174 w 10030"/>
                  <a:gd name="connsiteY10" fmla="*/ 2143 h 10000"/>
                  <a:gd name="connsiteX11" fmla="*/ 6174 w 10030"/>
                  <a:gd name="connsiteY11" fmla="*/ 3725 h 10000"/>
                  <a:gd name="connsiteX0" fmla="*/ 6207 w 10063"/>
                  <a:gd name="connsiteY0" fmla="*/ 3725 h 10000"/>
                  <a:gd name="connsiteX1" fmla="*/ 10063 w 10063"/>
                  <a:gd name="connsiteY1" fmla="*/ 3725 h 10000"/>
                  <a:gd name="connsiteX2" fmla="*/ 10063 w 10063"/>
                  <a:gd name="connsiteY2" fmla="*/ 9980 h 10000"/>
                  <a:gd name="connsiteX3" fmla="*/ 1 w 10063"/>
                  <a:gd name="connsiteY3" fmla="*/ 10000 h 10000"/>
                  <a:gd name="connsiteX4" fmla="*/ 33 w 10063"/>
                  <a:gd name="connsiteY4" fmla="*/ 3725 h 10000"/>
                  <a:gd name="connsiteX5" fmla="*/ 3814 w 10063"/>
                  <a:gd name="connsiteY5" fmla="*/ 3725 h 10000"/>
                  <a:gd name="connsiteX6" fmla="*/ 3814 w 10063"/>
                  <a:gd name="connsiteY6" fmla="*/ 2143 h 10000"/>
                  <a:gd name="connsiteX7" fmla="*/ 1939 w 10063"/>
                  <a:gd name="connsiteY7" fmla="*/ 2143 h 10000"/>
                  <a:gd name="connsiteX8" fmla="*/ 4871 w 10063"/>
                  <a:gd name="connsiteY8" fmla="*/ 0 h 10000"/>
                  <a:gd name="connsiteX9" fmla="*/ 7861 w 10063"/>
                  <a:gd name="connsiteY9" fmla="*/ 2143 h 10000"/>
                  <a:gd name="connsiteX10" fmla="*/ 6207 w 10063"/>
                  <a:gd name="connsiteY10" fmla="*/ 2143 h 10000"/>
                  <a:gd name="connsiteX11" fmla="*/ 6207 w 10063"/>
                  <a:gd name="connsiteY11" fmla="*/ 3725 h 10000"/>
                  <a:gd name="connsiteX0" fmla="*/ 6269 w 10125"/>
                  <a:gd name="connsiteY0" fmla="*/ 3725 h 9980"/>
                  <a:gd name="connsiteX1" fmla="*/ 10125 w 10125"/>
                  <a:gd name="connsiteY1" fmla="*/ 3725 h 9980"/>
                  <a:gd name="connsiteX2" fmla="*/ 10125 w 10125"/>
                  <a:gd name="connsiteY2" fmla="*/ 9980 h 9980"/>
                  <a:gd name="connsiteX3" fmla="*/ 0 w 10125"/>
                  <a:gd name="connsiteY3" fmla="*/ 9980 h 9980"/>
                  <a:gd name="connsiteX4" fmla="*/ 95 w 10125"/>
                  <a:gd name="connsiteY4" fmla="*/ 3725 h 9980"/>
                  <a:gd name="connsiteX5" fmla="*/ 3876 w 10125"/>
                  <a:gd name="connsiteY5" fmla="*/ 3725 h 9980"/>
                  <a:gd name="connsiteX6" fmla="*/ 3876 w 10125"/>
                  <a:gd name="connsiteY6" fmla="*/ 2143 h 9980"/>
                  <a:gd name="connsiteX7" fmla="*/ 2001 w 10125"/>
                  <a:gd name="connsiteY7" fmla="*/ 2143 h 9980"/>
                  <a:gd name="connsiteX8" fmla="*/ 4933 w 10125"/>
                  <a:gd name="connsiteY8" fmla="*/ 0 h 9980"/>
                  <a:gd name="connsiteX9" fmla="*/ 7923 w 10125"/>
                  <a:gd name="connsiteY9" fmla="*/ 2143 h 9980"/>
                  <a:gd name="connsiteX10" fmla="*/ 6269 w 10125"/>
                  <a:gd name="connsiteY10" fmla="*/ 2143 h 9980"/>
                  <a:gd name="connsiteX11" fmla="*/ 6269 w 10125"/>
                  <a:gd name="connsiteY11" fmla="*/ 3725 h 9980"/>
                  <a:gd name="connsiteX0" fmla="*/ 6254 w 10062"/>
                  <a:gd name="connsiteY0" fmla="*/ 3732 h 10000"/>
                  <a:gd name="connsiteX1" fmla="*/ 10062 w 10062"/>
                  <a:gd name="connsiteY1" fmla="*/ 3732 h 10000"/>
                  <a:gd name="connsiteX2" fmla="*/ 10062 w 10062"/>
                  <a:gd name="connsiteY2" fmla="*/ 10000 h 10000"/>
                  <a:gd name="connsiteX3" fmla="*/ 0 w 10062"/>
                  <a:gd name="connsiteY3" fmla="*/ 10000 h 10000"/>
                  <a:gd name="connsiteX4" fmla="*/ 156 w 10062"/>
                  <a:gd name="connsiteY4" fmla="*/ 3732 h 10000"/>
                  <a:gd name="connsiteX5" fmla="*/ 3890 w 10062"/>
                  <a:gd name="connsiteY5" fmla="*/ 3732 h 10000"/>
                  <a:gd name="connsiteX6" fmla="*/ 3890 w 10062"/>
                  <a:gd name="connsiteY6" fmla="*/ 2147 h 10000"/>
                  <a:gd name="connsiteX7" fmla="*/ 2038 w 10062"/>
                  <a:gd name="connsiteY7" fmla="*/ 2147 h 10000"/>
                  <a:gd name="connsiteX8" fmla="*/ 4934 w 10062"/>
                  <a:gd name="connsiteY8" fmla="*/ 0 h 10000"/>
                  <a:gd name="connsiteX9" fmla="*/ 7887 w 10062"/>
                  <a:gd name="connsiteY9" fmla="*/ 2147 h 10000"/>
                  <a:gd name="connsiteX10" fmla="*/ 6254 w 10062"/>
                  <a:gd name="connsiteY10" fmla="*/ 2147 h 10000"/>
                  <a:gd name="connsiteX11" fmla="*/ 6254 w 10062"/>
                  <a:gd name="connsiteY11" fmla="*/ 3732 h 10000"/>
                  <a:gd name="connsiteX0" fmla="*/ 6193 w 10001"/>
                  <a:gd name="connsiteY0" fmla="*/ 3732 h 10000"/>
                  <a:gd name="connsiteX1" fmla="*/ 10001 w 10001"/>
                  <a:gd name="connsiteY1" fmla="*/ 3732 h 10000"/>
                  <a:gd name="connsiteX2" fmla="*/ 10001 w 10001"/>
                  <a:gd name="connsiteY2" fmla="*/ 10000 h 10000"/>
                  <a:gd name="connsiteX3" fmla="*/ 1 w 10001"/>
                  <a:gd name="connsiteY3" fmla="*/ 9980 h 10000"/>
                  <a:gd name="connsiteX4" fmla="*/ 95 w 10001"/>
                  <a:gd name="connsiteY4" fmla="*/ 3732 h 10000"/>
                  <a:gd name="connsiteX5" fmla="*/ 3829 w 10001"/>
                  <a:gd name="connsiteY5" fmla="*/ 3732 h 10000"/>
                  <a:gd name="connsiteX6" fmla="*/ 3829 w 10001"/>
                  <a:gd name="connsiteY6" fmla="*/ 2147 h 10000"/>
                  <a:gd name="connsiteX7" fmla="*/ 1977 w 10001"/>
                  <a:gd name="connsiteY7" fmla="*/ 2147 h 10000"/>
                  <a:gd name="connsiteX8" fmla="*/ 4873 w 10001"/>
                  <a:gd name="connsiteY8" fmla="*/ 0 h 10000"/>
                  <a:gd name="connsiteX9" fmla="*/ 7826 w 10001"/>
                  <a:gd name="connsiteY9" fmla="*/ 2147 h 10000"/>
                  <a:gd name="connsiteX10" fmla="*/ 6193 w 10001"/>
                  <a:gd name="connsiteY10" fmla="*/ 2147 h 10000"/>
                  <a:gd name="connsiteX11" fmla="*/ 6193 w 10001"/>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13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5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4 w 10003"/>
                  <a:gd name="connsiteY4" fmla="*/ 3732 h 10000"/>
                  <a:gd name="connsiteX5" fmla="*/ 3831 w 10003"/>
                  <a:gd name="connsiteY5" fmla="*/ 3732 h 10000"/>
                  <a:gd name="connsiteX6" fmla="*/ 3831 w 10003"/>
                  <a:gd name="connsiteY6" fmla="*/ 2147 h 10000"/>
                  <a:gd name="connsiteX7" fmla="*/ 1979 w 10003"/>
                  <a:gd name="connsiteY7" fmla="*/ 2147 h 10000"/>
                  <a:gd name="connsiteX8" fmla="*/ 4875 w 10003"/>
                  <a:gd name="connsiteY8" fmla="*/ 0 h 10000"/>
                  <a:gd name="connsiteX9" fmla="*/ 7828 w 10003"/>
                  <a:gd name="connsiteY9" fmla="*/ 2147 h 10000"/>
                  <a:gd name="connsiteX10" fmla="*/ 6195 w 10003"/>
                  <a:gd name="connsiteY10" fmla="*/ 2147 h 10000"/>
                  <a:gd name="connsiteX11" fmla="*/ 6195 w 10003"/>
                  <a:gd name="connsiteY11" fmla="*/ 3732 h 10000"/>
                  <a:gd name="connsiteX0" fmla="*/ 6930 w 10738"/>
                  <a:gd name="connsiteY0" fmla="*/ 3732 h 10000"/>
                  <a:gd name="connsiteX1" fmla="*/ 10738 w 10738"/>
                  <a:gd name="connsiteY1" fmla="*/ 3732 h 10000"/>
                  <a:gd name="connsiteX2" fmla="*/ 10738 w 10738"/>
                  <a:gd name="connsiteY2" fmla="*/ 10000 h 10000"/>
                  <a:gd name="connsiteX3" fmla="*/ 738 w 10738"/>
                  <a:gd name="connsiteY3" fmla="*/ 9980 h 10000"/>
                  <a:gd name="connsiteX4" fmla="*/ 744 w 10738"/>
                  <a:gd name="connsiteY4" fmla="*/ 4861 h 10000"/>
                  <a:gd name="connsiteX5" fmla="*/ 739 w 10738"/>
                  <a:gd name="connsiteY5" fmla="*/ 3732 h 10000"/>
                  <a:gd name="connsiteX6" fmla="*/ 4566 w 10738"/>
                  <a:gd name="connsiteY6" fmla="*/ 3732 h 10000"/>
                  <a:gd name="connsiteX7" fmla="*/ 4566 w 10738"/>
                  <a:gd name="connsiteY7" fmla="*/ 2147 h 10000"/>
                  <a:gd name="connsiteX8" fmla="*/ 2714 w 10738"/>
                  <a:gd name="connsiteY8" fmla="*/ 2147 h 10000"/>
                  <a:gd name="connsiteX9" fmla="*/ 5610 w 10738"/>
                  <a:gd name="connsiteY9" fmla="*/ 0 h 10000"/>
                  <a:gd name="connsiteX10" fmla="*/ 8563 w 10738"/>
                  <a:gd name="connsiteY10" fmla="*/ 2147 h 10000"/>
                  <a:gd name="connsiteX11" fmla="*/ 6930 w 10738"/>
                  <a:gd name="connsiteY11" fmla="*/ 2147 h 10000"/>
                  <a:gd name="connsiteX12" fmla="*/ 6930 w 10738"/>
                  <a:gd name="connsiteY12"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1052 w 11046"/>
                  <a:gd name="connsiteY5" fmla="*/ 4861 h 10000"/>
                  <a:gd name="connsiteX6" fmla="*/ 1047 w 11046"/>
                  <a:gd name="connsiteY6" fmla="*/ 3732 h 10000"/>
                  <a:gd name="connsiteX7" fmla="*/ 4874 w 11046"/>
                  <a:gd name="connsiteY7" fmla="*/ 3732 h 10000"/>
                  <a:gd name="connsiteX8" fmla="*/ 4874 w 11046"/>
                  <a:gd name="connsiteY8" fmla="*/ 2147 h 10000"/>
                  <a:gd name="connsiteX9" fmla="*/ 3022 w 11046"/>
                  <a:gd name="connsiteY9" fmla="*/ 2147 h 10000"/>
                  <a:gd name="connsiteX10" fmla="*/ 5918 w 11046"/>
                  <a:gd name="connsiteY10" fmla="*/ 0 h 10000"/>
                  <a:gd name="connsiteX11" fmla="*/ 8871 w 11046"/>
                  <a:gd name="connsiteY11" fmla="*/ 2147 h 10000"/>
                  <a:gd name="connsiteX12" fmla="*/ 7238 w 11046"/>
                  <a:gd name="connsiteY12" fmla="*/ 2147 h 10000"/>
                  <a:gd name="connsiteX13" fmla="*/ 7238 w 11046"/>
                  <a:gd name="connsiteY13"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523 w 11046"/>
                  <a:gd name="connsiteY5" fmla="*/ 7290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38 w 11046"/>
                  <a:gd name="connsiteY0" fmla="*/ 3732 h 10000"/>
                  <a:gd name="connsiteX1" fmla="*/ 11046 w 11046"/>
                  <a:gd name="connsiteY1" fmla="*/ 3732 h 10000"/>
                  <a:gd name="connsiteX2" fmla="*/ 11046 w 11046"/>
                  <a:gd name="connsiteY2" fmla="*/ 10000 h 10000"/>
                  <a:gd name="connsiteX3" fmla="*/ 1046 w 11046"/>
                  <a:gd name="connsiteY3" fmla="*/ 9980 h 10000"/>
                  <a:gd name="connsiteX4" fmla="*/ 305 w 11046"/>
                  <a:gd name="connsiteY4" fmla="*/ 8916 h 10000"/>
                  <a:gd name="connsiteX5" fmla="*/ 2793 w 11046"/>
                  <a:gd name="connsiteY5" fmla="*/ 6859 h 10000"/>
                  <a:gd name="connsiteX6" fmla="*/ 1052 w 11046"/>
                  <a:gd name="connsiteY6" fmla="*/ 4861 h 10000"/>
                  <a:gd name="connsiteX7" fmla="*/ 1047 w 11046"/>
                  <a:gd name="connsiteY7" fmla="*/ 3732 h 10000"/>
                  <a:gd name="connsiteX8" fmla="*/ 4874 w 11046"/>
                  <a:gd name="connsiteY8" fmla="*/ 3732 h 10000"/>
                  <a:gd name="connsiteX9" fmla="*/ 4874 w 11046"/>
                  <a:gd name="connsiteY9" fmla="*/ 2147 h 10000"/>
                  <a:gd name="connsiteX10" fmla="*/ 3022 w 11046"/>
                  <a:gd name="connsiteY10" fmla="*/ 2147 h 10000"/>
                  <a:gd name="connsiteX11" fmla="*/ 5918 w 11046"/>
                  <a:gd name="connsiteY11" fmla="*/ 0 h 10000"/>
                  <a:gd name="connsiteX12" fmla="*/ 8871 w 11046"/>
                  <a:gd name="connsiteY12" fmla="*/ 2147 h 10000"/>
                  <a:gd name="connsiteX13" fmla="*/ 7238 w 11046"/>
                  <a:gd name="connsiteY13" fmla="*/ 2147 h 10000"/>
                  <a:gd name="connsiteX14" fmla="*/ 7238 w 11046"/>
                  <a:gd name="connsiteY14" fmla="*/ 3732 h 10000"/>
                  <a:gd name="connsiteX0" fmla="*/ 7229 w 11037"/>
                  <a:gd name="connsiteY0" fmla="*/ 3732 h 10000"/>
                  <a:gd name="connsiteX1" fmla="*/ 11037 w 11037"/>
                  <a:gd name="connsiteY1" fmla="*/ 3732 h 10000"/>
                  <a:gd name="connsiteX2" fmla="*/ 11037 w 11037"/>
                  <a:gd name="connsiteY2" fmla="*/ 10000 h 10000"/>
                  <a:gd name="connsiteX3" fmla="*/ 1037 w 11037"/>
                  <a:gd name="connsiteY3" fmla="*/ 9980 h 10000"/>
                  <a:gd name="connsiteX4" fmla="*/ 296 w 11037"/>
                  <a:gd name="connsiteY4" fmla="*/ 8916 h 10000"/>
                  <a:gd name="connsiteX5" fmla="*/ 2784 w 11037"/>
                  <a:gd name="connsiteY5" fmla="*/ 6859 h 10000"/>
                  <a:gd name="connsiteX6" fmla="*/ 1043 w 11037"/>
                  <a:gd name="connsiteY6" fmla="*/ 4861 h 10000"/>
                  <a:gd name="connsiteX7" fmla="*/ 1038 w 11037"/>
                  <a:gd name="connsiteY7" fmla="*/ 3732 h 10000"/>
                  <a:gd name="connsiteX8" fmla="*/ 4865 w 11037"/>
                  <a:gd name="connsiteY8" fmla="*/ 3732 h 10000"/>
                  <a:gd name="connsiteX9" fmla="*/ 4865 w 11037"/>
                  <a:gd name="connsiteY9" fmla="*/ 2147 h 10000"/>
                  <a:gd name="connsiteX10" fmla="*/ 3013 w 11037"/>
                  <a:gd name="connsiteY10" fmla="*/ 2147 h 10000"/>
                  <a:gd name="connsiteX11" fmla="*/ 5909 w 11037"/>
                  <a:gd name="connsiteY11" fmla="*/ 0 h 10000"/>
                  <a:gd name="connsiteX12" fmla="*/ 8862 w 11037"/>
                  <a:gd name="connsiteY12" fmla="*/ 2147 h 10000"/>
                  <a:gd name="connsiteX13" fmla="*/ 7229 w 11037"/>
                  <a:gd name="connsiteY13" fmla="*/ 2147 h 10000"/>
                  <a:gd name="connsiteX14" fmla="*/ 7229 w 11037"/>
                  <a:gd name="connsiteY14" fmla="*/ 3732 h 10000"/>
                  <a:gd name="connsiteX0" fmla="*/ 6933 w 10741"/>
                  <a:gd name="connsiteY0" fmla="*/ 3732 h 10000"/>
                  <a:gd name="connsiteX1" fmla="*/ 10741 w 10741"/>
                  <a:gd name="connsiteY1" fmla="*/ 3732 h 10000"/>
                  <a:gd name="connsiteX2" fmla="*/ 10741 w 10741"/>
                  <a:gd name="connsiteY2" fmla="*/ 10000 h 10000"/>
                  <a:gd name="connsiteX3" fmla="*/ 741 w 10741"/>
                  <a:gd name="connsiteY3" fmla="*/ 9980 h 10000"/>
                  <a:gd name="connsiteX4" fmla="*/ 0 w 10741"/>
                  <a:gd name="connsiteY4" fmla="*/ 8916 h 10000"/>
                  <a:gd name="connsiteX5" fmla="*/ 2488 w 10741"/>
                  <a:gd name="connsiteY5" fmla="*/ 6859 h 10000"/>
                  <a:gd name="connsiteX6" fmla="*/ 747 w 10741"/>
                  <a:gd name="connsiteY6" fmla="*/ 4861 h 10000"/>
                  <a:gd name="connsiteX7" fmla="*/ 742 w 10741"/>
                  <a:gd name="connsiteY7" fmla="*/ 3732 h 10000"/>
                  <a:gd name="connsiteX8" fmla="*/ 4569 w 10741"/>
                  <a:gd name="connsiteY8" fmla="*/ 3732 h 10000"/>
                  <a:gd name="connsiteX9" fmla="*/ 4569 w 10741"/>
                  <a:gd name="connsiteY9" fmla="*/ 2147 h 10000"/>
                  <a:gd name="connsiteX10" fmla="*/ 2717 w 10741"/>
                  <a:gd name="connsiteY10" fmla="*/ 2147 h 10000"/>
                  <a:gd name="connsiteX11" fmla="*/ 5613 w 10741"/>
                  <a:gd name="connsiteY11" fmla="*/ 0 h 10000"/>
                  <a:gd name="connsiteX12" fmla="*/ 8566 w 10741"/>
                  <a:gd name="connsiteY12" fmla="*/ 2147 h 10000"/>
                  <a:gd name="connsiteX13" fmla="*/ 6933 w 10741"/>
                  <a:gd name="connsiteY13" fmla="*/ 2147 h 10000"/>
                  <a:gd name="connsiteX14" fmla="*/ 6933 w 10741"/>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289 w 10097"/>
                  <a:gd name="connsiteY0" fmla="*/ 3732 h 10000"/>
                  <a:gd name="connsiteX1" fmla="*/ 10097 w 10097"/>
                  <a:gd name="connsiteY1" fmla="*/ 3732 h 10000"/>
                  <a:gd name="connsiteX2" fmla="*/ 10097 w 10097"/>
                  <a:gd name="connsiteY2" fmla="*/ 10000 h 10000"/>
                  <a:gd name="connsiteX3" fmla="*/ 97 w 10097"/>
                  <a:gd name="connsiteY3" fmla="*/ 9980 h 10000"/>
                  <a:gd name="connsiteX4" fmla="*/ 102 w 10097"/>
                  <a:gd name="connsiteY4" fmla="*/ 8877 h 10000"/>
                  <a:gd name="connsiteX5" fmla="*/ 1844 w 10097"/>
                  <a:gd name="connsiteY5" fmla="*/ 6859 h 10000"/>
                  <a:gd name="connsiteX6" fmla="*/ 103 w 10097"/>
                  <a:gd name="connsiteY6" fmla="*/ 4861 h 10000"/>
                  <a:gd name="connsiteX7" fmla="*/ 98 w 10097"/>
                  <a:gd name="connsiteY7" fmla="*/ 3732 h 10000"/>
                  <a:gd name="connsiteX8" fmla="*/ 3925 w 10097"/>
                  <a:gd name="connsiteY8" fmla="*/ 3732 h 10000"/>
                  <a:gd name="connsiteX9" fmla="*/ 3925 w 10097"/>
                  <a:gd name="connsiteY9" fmla="*/ 2147 h 10000"/>
                  <a:gd name="connsiteX10" fmla="*/ 2073 w 10097"/>
                  <a:gd name="connsiteY10" fmla="*/ 2147 h 10000"/>
                  <a:gd name="connsiteX11" fmla="*/ 4969 w 10097"/>
                  <a:gd name="connsiteY11" fmla="*/ 0 h 10000"/>
                  <a:gd name="connsiteX12" fmla="*/ 7922 w 10097"/>
                  <a:gd name="connsiteY12" fmla="*/ 2147 h 10000"/>
                  <a:gd name="connsiteX13" fmla="*/ 6289 w 10097"/>
                  <a:gd name="connsiteY13" fmla="*/ 2147 h 10000"/>
                  <a:gd name="connsiteX14" fmla="*/ 6289 w 10097"/>
                  <a:gd name="connsiteY14" fmla="*/ 3732 h 10000"/>
                  <a:gd name="connsiteX0" fmla="*/ 6210 w 10018"/>
                  <a:gd name="connsiteY0" fmla="*/ 3732 h 10000"/>
                  <a:gd name="connsiteX1" fmla="*/ 10018 w 10018"/>
                  <a:gd name="connsiteY1" fmla="*/ 3732 h 10000"/>
                  <a:gd name="connsiteX2" fmla="*/ 10018 w 10018"/>
                  <a:gd name="connsiteY2" fmla="*/ 10000 h 10000"/>
                  <a:gd name="connsiteX3" fmla="*/ 18 w 10018"/>
                  <a:gd name="connsiteY3" fmla="*/ 9980 h 10000"/>
                  <a:gd name="connsiteX4" fmla="*/ 23 w 10018"/>
                  <a:gd name="connsiteY4" fmla="*/ 8877 h 10000"/>
                  <a:gd name="connsiteX5" fmla="*/ 1765 w 10018"/>
                  <a:gd name="connsiteY5" fmla="*/ 6859 h 10000"/>
                  <a:gd name="connsiteX6" fmla="*/ 24 w 10018"/>
                  <a:gd name="connsiteY6" fmla="*/ 4861 h 10000"/>
                  <a:gd name="connsiteX7" fmla="*/ 19 w 10018"/>
                  <a:gd name="connsiteY7" fmla="*/ 3732 h 10000"/>
                  <a:gd name="connsiteX8" fmla="*/ 3846 w 10018"/>
                  <a:gd name="connsiteY8" fmla="*/ 3732 h 10000"/>
                  <a:gd name="connsiteX9" fmla="*/ 3846 w 10018"/>
                  <a:gd name="connsiteY9" fmla="*/ 2147 h 10000"/>
                  <a:gd name="connsiteX10" fmla="*/ 1994 w 10018"/>
                  <a:gd name="connsiteY10" fmla="*/ 2147 h 10000"/>
                  <a:gd name="connsiteX11" fmla="*/ 4890 w 10018"/>
                  <a:gd name="connsiteY11" fmla="*/ 0 h 10000"/>
                  <a:gd name="connsiteX12" fmla="*/ 7843 w 10018"/>
                  <a:gd name="connsiteY12" fmla="*/ 2147 h 10000"/>
                  <a:gd name="connsiteX13" fmla="*/ 6210 w 10018"/>
                  <a:gd name="connsiteY13" fmla="*/ 2147 h 10000"/>
                  <a:gd name="connsiteX14" fmla="*/ 6210 w 1001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99 w 10000"/>
                  <a:gd name="connsiteY6" fmla="*/ 552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8877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87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98 w 10000"/>
                  <a:gd name="connsiteY4" fmla="*/ 7976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98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36 w 10000"/>
                  <a:gd name="connsiteY4" fmla="*/ 783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747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89 w 10000"/>
                  <a:gd name="connsiteY5" fmla="*/ 6859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182 w 10000"/>
                  <a:gd name="connsiteY5" fmla="*/ 678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37 w 10000"/>
                  <a:gd name="connsiteY6" fmla="*/ 5566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684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2058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59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1934 w 10000"/>
                  <a:gd name="connsiteY5" fmla="*/ 676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68 w 10000"/>
                  <a:gd name="connsiteY5" fmla="*/ 5782 h 10000"/>
                  <a:gd name="connsiteX6" fmla="*/ 1 w 10000"/>
                  <a:gd name="connsiteY6" fmla="*/ 3732 h 10000"/>
                  <a:gd name="connsiteX7" fmla="*/ 3828 w 10000"/>
                  <a:gd name="connsiteY7" fmla="*/ 3732 h 10000"/>
                  <a:gd name="connsiteX8" fmla="*/ 3828 w 10000"/>
                  <a:gd name="connsiteY8" fmla="*/ 2147 h 10000"/>
                  <a:gd name="connsiteX9" fmla="*/ 1976 w 10000"/>
                  <a:gd name="connsiteY9" fmla="*/ 2147 h 10000"/>
                  <a:gd name="connsiteX10" fmla="*/ 4872 w 10000"/>
                  <a:gd name="connsiteY10" fmla="*/ 0 h 10000"/>
                  <a:gd name="connsiteX11" fmla="*/ 7825 w 10000"/>
                  <a:gd name="connsiteY11" fmla="*/ 2147 h 10000"/>
                  <a:gd name="connsiteX12" fmla="*/ 6192 w 10000"/>
                  <a:gd name="connsiteY12" fmla="*/ 2147 h 10000"/>
                  <a:gd name="connsiteX13" fmla="*/ 6192 w 10000"/>
                  <a:gd name="connsiteY13"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37 w 10000"/>
                  <a:gd name="connsiteY5" fmla="*/ 65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90 w 10000"/>
                  <a:gd name="connsiteY5" fmla="*/ 6741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71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820 h 10000"/>
                  <a:gd name="connsiteX5" fmla="*/ 2298 w 10146"/>
                  <a:gd name="connsiteY5" fmla="*/ 6800 h 10000"/>
                  <a:gd name="connsiteX6" fmla="*/ 214 w 10146"/>
                  <a:gd name="connsiteY6" fmla="*/ 5782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152 w 10000"/>
                  <a:gd name="connsiteY5" fmla="*/ 680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80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28 w 10000"/>
                  <a:gd name="connsiteY5" fmla="*/ 6780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327 w 10135"/>
                  <a:gd name="connsiteY0" fmla="*/ 3732 h 10000"/>
                  <a:gd name="connsiteX1" fmla="*/ 10135 w 10135"/>
                  <a:gd name="connsiteY1" fmla="*/ 3732 h 10000"/>
                  <a:gd name="connsiteX2" fmla="*/ 10135 w 10135"/>
                  <a:gd name="connsiteY2" fmla="*/ 10000 h 10000"/>
                  <a:gd name="connsiteX3" fmla="*/ 135 w 10135"/>
                  <a:gd name="connsiteY3" fmla="*/ 9980 h 10000"/>
                  <a:gd name="connsiteX4" fmla="*/ 140 w 10135"/>
                  <a:gd name="connsiteY4" fmla="*/ 7820 h 10000"/>
                  <a:gd name="connsiteX5" fmla="*/ 2140 w 10135"/>
                  <a:gd name="connsiteY5" fmla="*/ 6765 h 10000"/>
                  <a:gd name="connsiteX6" fmla="*/ 203 w 10135"/>
                  <a:gd name="connsiteY6" fmla="*/ 5782 h 10000"/>
                  <a:gd name="connsiteX7" fmla="*/ 136 w 10135"/>
                  <a:gd name="connsiteY7" fmla="*/ 3732 h 10000"/>
                  <a:gd name="connsiteX8" fmla="*/ 3963 w 10135"/>
                  <a:gd name="connsiteY8" fmla="*/ 3732 h 10000"/>
                  <a:gd name="connsiteX9" fmla="*/ 3963 w 10135"/>
                  <a:gd name="connsiteY9" fmla="*/ 2147 h 10000"/>
                  <a:gd name="connsiteX10" fmla="*/ 2111 w 10135"/>
                  <a:gd name="connsiteY10" fmla="*/ 2147 h 10000"/>
                  <a:gd name="connsiteX11" fmla="*/ 5007 w 10135"/>
                  <a:gd name="connsiteY11" fmla="*/ 0 h 10000"/>
                  <a:gd name="connsiteX12" fmla="*/ 7960 w 10135"/>
                  <a:gd name="connsiteY12" fmla="*/ 2147 h 10000"/>
                  <a:gd name="connsiteX13" fmla="*/ 6327 w 10135"/>
                  <a:gd name="connsiteY13" fmla="*/ 2147 h 10000"/>
                  <a:gd name="connsiteX14" fmla="*/ 6327 w 10135"/>
                  <a:gd name="connsiteY14" fmla="*/ 3732 h 10000"/>
                  <a:gd name="connsiteX0" fmla="*/ 6328 w 10136"/>
                  <a:gd name="connsiteY0" fmla="*/ 3732 h 10000"/>
                  <a:gd name="connsiteX1" fmla="*/ 10136 w 10136"/>
                  <a:gd name="connsiteY1" fmla="*/ 3732 h 10000"/>
                  <a:gd name="connsiteX2" fmla="*/ 10136 w 10136"/>
                  <a:gd name="connsiteY2" fmla="*/ 10000 h 10000"/>
                  <a:gd name="connsiteX3" fmla="*/ 136 w 10136"/>
                  <a:gd name="connsiteY3" fmla="*/ 9980 h 10000"/>
                  <a:gd name="connsiteX4" fmla="*/ 141 w 10136"/>
                  <a:gd name="connsiteY4" fmla="*/ 7820 h 10000"/>
                  <a:gd name="connsiteX5" fmla="*/ 2164 w 10136"/>
                  <a:gd name="connsiteY5" fmla="*/ 6794 h 10000"/>
                  <a:gd name="connsiteX6" fmla="*/ 204 w 10136"/>
                  <a:gd name="connsiteY6" fmla="*/ 5782 h 10000"/>
                  <a:gd name="connsiteX7" fmla="*/ 137 w 10136"/>
                  <a:gd name="connsiteY7" fmla="*/ 3732 h 10000"/>
                  <a:gd name="connsiteX8" fmla="*/ 3964 w 10136"/>
                  <a:gd name="connsiteY8" fmla="*/ 3732 h 10000"/>
                  <a:gd name="connsiteX9" fmla="*/ 3964 w 10136"/>
                  <a:gd name="connsiteY9" fmla="*/ 2147 h 10000"/>
                  <a:gd name="connsiteX10" fmla="*/ 2112 w 10136"/>
                  <a:gd name="connsiteY10" fmla="*/ 2147 h 10000"/>
                  <a:gd name="connsiteX11" fmla="*/ 5008 w 10136"/>
                  <a:gd name="connsiteY11" fmla="*/ 0 h 10000"/>
                  <a:gd name="connsiteX12" fmla="*/ 7961 w 10136"/>
                  <a:gd name="connsiteY12" fmla="*/ 2147 h 10000"/>
                  <a:gd name="connsiteX13" fmla="*/ 6328 w 10136"/>
                  <a:gd name="connsiteY13" fmla="*/ 2147 h 10000"/>
                  <a:gd name="connsiteX14" fmla="*/ 6328 w 10136"/>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330 w 10138"/>
                  <a:gd name="connsiteY0" fmla="*/ 3732 h 10000"/>
                  <a:gd name="connsiteX1" fmla="*/ 10138 w 10138"/>
                  <a:gd name="connsiteY1" fmla="*/ 3732 h 10000"/>
                  <a:gd name="connsiteX2" fmla="*/ 10138 w 10138"/>
                  <a:gd name="connsiteY2" fmla="*/ 10000 h 10000"/>
                  <a:gd name="connsiteX3" fmla="*/ 138 w 10138"/>
                  <a:gd name="connsiteY3" fmla="*/ 9980 h 10000"/>
                  <a:gd name="connsiteX4" fmla="*/ 143 w 10138"/>
                  <a:gd name="connsiteY4" fmla="*/ 7820 h 10000"/>
                  <a:gd name="connsiteX5" fmla="*/ 2189 w 10138"/>
                  <a:gd name="connsiteY5" fmla="*/ 6765 h 10000"/>
                  <a:gd name="connsiteX6" fmla="*/ 206 w 10138"/>
                  <a:gd name="connsiteY6" fmla="*/ 5782 h 10000"/>
                  <a:gd name="connsiteX7" fmla="*/ 139 w 10138"/>
                  <a:gd name="connsiteY7" fmla="*/ 3732 h 10000"/>
                  <a:gd name="connsiteX8" fmla="*/ 3966 w 10138"/>
                  <a:gd name="connsiteY8" fmla="*/ 3732 h 10000"/>
                  <a:gd name="connsiteX9" fmla="*/ 3966 w 10138"/>
                  <a:gd name="connsiteY9" fmla="*/ 2147 h 10000"/>
                  <a:gd name="connsiteX10" fmla="*/ 2114 w 10138"/>
                  <a:gd name="connsiteY10" fmla="*/ 2147 h 10000"/>
                  <a:gd name="connsiteX11" fmla="*/ 5010 w 10138"/>
                  <a:gd name="connsiteY11" fmla="*/ 0 h 10000"/>
                  <a:gd name="connsiteX12" fmla="*/ 7963 w 10138"/>
                  <a:gd name="connsiteY12" fmla="*/ 2147 h 10000"/>
                  <a:gd name="connsiteX13" fmla="*/ 6330 w 10138"/>
                  <a:gd name="connsiteY13" fmla="*/ 2147 h 10000"/>
                  <a:gd name="connsiteX14" fmla="*/ 6330 w 10138"/>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2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75 w 10000"/>
                  <a:gd name="connsiteY4" fmla="*/ 7849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2 w 10000"/>
                  <a:gd name="connsiteY4" fmla="*/ 7790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2051 w 10000"/>
                  <a:gd name="connsiteY5" fmla="*/ 6765 h 10000"/>
                  <a:gd name="connsiteX6" fmla="*/ 68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767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194 w 10002"/>
                  <a:gd name="connsiteY0" fmla="*/ 3732 h 10000"/>
                  <a:gd name="connsiteX1" fmla="*/ 10002 w 10002"/>
                  <a:gd name="connsiteY1" fmla="*/ 3732 h 10000"/>
                  <a:gd name="connsiteX2" fmla="*/ 10002 w 10002"/>
                  <a:gd name="connsiteY2" fmla="*/ 10000 h 10000"/>
                  <a:gd name="connsiteX3" fmla="*/ 2 w 10002"/>
                  <a:gd name="connsiteY3" fmla="*/ 9980 h 10000"/>
                  <a:gd name="connsiteX4" fmla="*/ 7 w 10002"/>
                  <a:gd name="connsiteY4" fmla="*/ 7761 h 10000"/>
                  <a:gd name="connsiteX5" fmla="*/ 2053 w 10002"/>
                  <a:gd name="connsiteY5" fmla="*/ 6765 h 10000"/>
                  <a:gd name="connsiteX6" fmla="*/ 0 w 10002"/>
                  <a:gd name="connsiteY6" fmla="*/ 5826 h 10000"/>
                  <a:gd name="connsiteX7" fmla="*/ 3 w 10002"/>
                  <a:gd name="connsiteY7" fmla="*/ 3732 h 10000"/>
                  <a:gd name="connsiteX8" fmla="*/ 3830 w 10002"/>
                  <a:gd name="connsiteY8" fmla="*/ 3732 h 10000"/>
                  <a:gd name="connsiteX9" fmla="*/ 3830 w 10002"/>
                  <a:gd name="connsiteY9" fmla="*/ 2147 h 10000"/>
                  <a:gd name="connsiteX10" fmla="*/ 1978 w 10002"/>
                  <a:gd name="connsiteY10" fmla="*/ 2147 h 10000"/>
                  <a:gd name="connsiteX11" fmla="*/ 4874 w 10002"/>
                  <a:gd name="connsiteY11" fmla="*/ 0 h 10000"/>
                  <a:gd name="connsiteX12" fmla="*/ 7827 w 10002"/>
                  <a:gd name="connsiteY12" fmla="*/ 2147 h 10000"/>
                  <a:gd name="connsiteX13" fmla="*/ 6194 w 10002"/>
                  <a:gd name="connsiteY13" fmla="*/ 2147 h 10000"/>
                  <a:gd name="connsiteX14" fmla="*/ 6194 w 10002"/>
                  <a:gd name="connsiteY14" fmla="*/ 3732 h 10000"/>
                  <a:gd name="connsiteX0" fmla="*/ 6338 w 10146"/>
                  <a:gd name="connsiteY0" fmla="*/ 3732 h 10000"/>
                  <a:gd name="connsiteX1" fmla="*/ 10146 w 10146"/>
                  <a:gd name="connsiteY1" fmla="*/ 3732 h 10000"/>
                  <a:gd name="connsiteX2" fmla="*/ 10146 w 10146"/>
                  <a:gd name="connsiteY2" fmla="*/ 10000 h 10000"/>
                  <a:gd name="connsiteX3" fmla="*/ 146 w 10146"/>
                  <a:gd name="connsiteY3" fmla="*/ 9980 h 10000"/>
                  <a:gd name="connsiteX4" fmla="*/ 151 w 10146"/>
                  <a:gd name="connsiteY4" fmla="*/ 7761 h 10000"/>
                  <a:gd name="connsiteX5" fmla="*/ 2244 w 10146"/>
                  <a:gd name="connsiteY5" fmla="*/ 6765 h 10000"/>
                  <a:gd name="connsiteX6" fmla="*/ 144 w 10146"/>
                  <a:gd name="connsiteY6" fmla="*/ 5826 h 10000"/>
                  <a:gd name="connsiteX7" fmla="*/ 147 w 10146"/>
                  <a:gd name="connsiteY7" fmla="*/ 3732 h 10000"/>
                  <a:gd name="connsiteX8" fmla="*/ 3974 w 10146"/>
                  <a:gd name="connsiteY8" fmla="*/ 3732 h 10000"/>
                  <a:gd name="connsiteX9" fmla="*/ 3974 w 10146"/>
                  <a:gd name="connsiteY9" fmla="*/ 2147 h 10000"/>
                  <a:gd name="connsiteX10" fmla="*/ 2122 w 10146"/>
                  <a:gd name="connsiteY10" fmla="*/ 2147 h 10000"/>
                  <a:gd name="connsiteX11" fmla="*/ 5018 w 10146"/>
                  <a:gd name="connsiteY11" fmla="*/ 0 h 10000"/>
                  <a:gd name="connsiteX12" fmla="*/ 7971 w 10146"/>
                  <a:gd name="connsiteY12" fmla="*/ 2147 h 10000"/>
                  <a:gd name="connsiteX13" fmla="*/ 6338 w 10146"/>
                  <a:gd name="connsiteY13" fmla="*/ 2147 h 10000"/>
                  <a:gd name="connsiteX14" fmla="*/ 6338 w 10146"/>
                  <a:gd name="connsiteY14" fmla="*/ 3732 h 10000"/>
                  <a:gd name="connsiteX0" fmla="*/ 6419 w 10227"/>
                  <a:gd name="connsiteY0" fmla="*/ 3732 h 10000"/>
                  <a:gd name="connsiteX1" fmla="*/ 10227 w 10227"/>
                  <a:gd name="connsiteY1" fmla="*/ 3732 h 10000"/>
                  <a:gd name="connsiteX2" fmla="*/ 10227 w 10227"/>
                  <a:gd name="connsiteY2" fmla="*/ 10000 h 10000"/>
                  <a:gd name="connsiteX3" fmla="*/ 227 w 10227"/>
                  <a:gd name="connsiteY3" fmla="*/ 9980 h 10000"/>
                  <a:gd name="connsiteX4" fmla="*/ 232 w 10227"/>
                  <a:gd name="connsiteY4" fmla="*/ 7761 h 10000"/>
                  <a:gd name="connsiteX5" fmla="*/ 3421 w 10227"/>
                  <a:gd name="connsiteY5" fmla="*/ 6794 h 10000"/>
                  <a:gd name="connsiteX6" fmla="*/ 225 w 10227"/>
                  <a:gd name="connsiteY6" fmla="*/ 5826 h 10000"/>
                  <a:gd name="connsiteX7" fmla="*/ 228 w 10227"/>
                  <a:gd name="connsiteY7" fmla="*/ 3732 h 10000"/>
                  <a:gd name="connsiteX8" fmla="*/ 4055 w 10227"/>
                  <a:gd name="connsiteY8" fmla="*/ 3732 h 10000"/>
                  <a:gd name="connsiteX9" fmla="*/ 4055 w 10227"/>
                  <a:gd name="connsiteY9" fmla="*/ 2147 h 10000"/>
                  <a:gd name="connsiteX10" fmla="*/ 2203 w 10227"/>
                  <a:gd name="connsiteY10" fmla="*/ 2147 h 10000"/>
                  <a:gd name="connsiteX11" fmla="*/ 5099 w 10227"/>
                  <a:gd name="connsiteY11" fmla="*/ 0 h 10000"/>
                  <a:gd name="connsiteX12" fmla="*/ 8052 w 10227"/>
                  <a:gd name="connsiteY12" fmla="*/ 2147 h 10000"/>
                  <a:gd name="connsiteX13" fmla="*/ 6419 w 10227"/>
                  <a:gd name="connsiteY13" fmla="*/ 2147 h 10000"/>
                  <a:gd name="connsiteX14" fmla="*/ 6419 w 10227"/>
                  <a:gd name="connsiteY14" fmla="*/ 3732 h 10000"/>
                  <a:gd name="connsiteX0" fmla="*/ 6329 w 10137"/>
                  <a:gd name="connsiteY0" fmla="*/ 3732 h 10000"/>
                  <a:gd name="connsiteX1" fmla="*/ 10137 w 10137"/>
                  <a:gd name="connsiteY1" fmla="*/ 3732 h 10000"/>
                  <a:gd name="connsiteX2" fmla="*/ 10137 w 10137"/>
                  <a:gd name="connsiteY2" fmla="*/ 10000 h 10000"/>
                  <a:gd name="connsiteX3" fmla="*/ 137 w 10137"/>
                  <a:gd name="connsiteY3" fmla="*/ 9980 h 10000"/>
                  <a:gd name="connsiteX4" fmla="*/ 142 w 10137"/>
                  <a:gd name="connsiteY4" fmla="*/ 7761 h 10000"/>
                  <a:gd name="connsiteX5" fmla="*/ 2095 w 10137"/>
                  <a:gd name="connsiteY5" fmla="*/ 6779 h 10000"/>
                  <a:gd name="connsiteX6" fmla="*/ 135 w 10137"/>
                  <a:gd name="connsiteY6" fmla="*/ 5826 h 10000"/>
                  <a:gd name="connsiteX7" fmla="*/ 138 w 10137"/>
                  <a:gd name="connsiteY7" fmla="*/ 3732 h 10000"/>
                  <a:gd name="connsiteX8" fmla="*/ 3965 w 10137"/>
                  <a:gd name="connsiteY8" fmla="*/ 3732 h 10000"/>
                  <a:gd name="connsiteX9" fmla="*/ 3965 w 10137"/>
                  <a:gd name="connsiteY9" fmla="*/ 2147 h 10000"/>
                  <a:gd name="connsiteX10" fmla="*/ 2113 w 10137"/>
                  <a:gd name="connsiteY10" fmla="*/ 2147 h 10000"/>
                  <a:gd name="connsiteX11" fmla="*/ 5009 w 10137"/>
                  <a:gd name="connsiteY11" fmla="*/ 0 h 10000"/>
                  <a:gd name="connsiteX12" fmla="*/ 7962 w 10137"/>
                  <a:gd name="connsiteY12" fmla="*/ 2147 h 10000"/>
                  <a:gd name="connsiteX13" fmla="*/ 6329 w 10137"/>
                  <a:gd name="connsiteY13" fmla="*/ 2147 h 10000"/>
                  <a:gd name="connsiteX14" fmla="*/ 6329 w 10137"/>
                  <a:gd name="connsiteY14" fmla="*/ 3732 h 10000"/>
                  <a:gd name="connsiteX0" fmla="*/ 6324 w 10132"/>
                  <a:gd name="connsiteY0" fmla="*/ 3732 h 10000"/>
                  <a:gd name="connsiteX1" fmla="*/ 10132 w 10132"/>
                  <a:gd name="connsiteY1" fmla="*/ 3732 h 10000"/>
                  <a:gd name="connsiteX2" fmla="*/ 10132 w 10132"/>
                  <a:gd name="connsiteY2" fmla="*/ 10000 h 10000"/>
                  <a:gd name="connsiteX3" fmla="*/ 132 w 10132"/>
                  <a:gd name="connsiteY3" fmla="*/ 9980 h 10000"/>
                  <a:gd name="connsiteX4" fmla="*/ 137 w 10132"/>
                  <a:gd name="connsiteY4" fmla="*/ 7761 h 10000"/>
                  <a:gd name="connsiteX5" fmla="*/ 2090 w 10132"/>
                  <a:gd name="connsiteY5" fmla="*/ 6779 h 10000"/>
                  <a:gd name="connsiteX6" fmla="*/ 130 w 10132"/>
                  <a:gd name="connsiteY6" fmla="*/ 5826 h 10000"/>
                  <a:gd name="connsiteX7" fmla="*/ 133 w 10132"/>
                  <a:gd name="connsiteY7" fmla="*/ 3732 h 10000"/>
                  <a:gd name="connsiteX8" fmla="*/ 3960 w 10132"/>
                  <a:gd name="connsiteY8" fmla="*/ 3732 h 10000"/>
                  <a:gd name="connsiteX9" fmla="*/ 3960 w 10132"/>
                  <a:gd name="connsiteY9" fmla="*/ 2147 h 10000"/>
                  <a:gd name="connsiteX10" fmla="*/ 2108 w 10132"/>
                  <a:gd name="connsiteY10" fmla="*/ 2147 h 10000"/>
                  <a:gd name="connsiteX11" fmla="*/ 5004 w 10132"/>
                  <a:gd name="connsiteY11" fmla="*/ 0 h 10000"/>
                  <a:gd name="connsiteX12" fmla="*/ 7957 w 10132"/>
                  <a:gd name="connsiteY12" fmla="*/ 2147 h 10000"/>
                  <a:gd name="connsiteX13" fmla="*/ 6324 w 10132"/>
                  <a:gd name="connsiteY13" fmla="*/ 2147 h 10000"/>
                  <a:gd name="connsiteX14" fmla="*/ 6324 w 10132"/>
                  <a:gd name="connsiteY14" fmla="*/ 3732 h 10000"/>
                  <a:gd name="connsiteX0" fmla="*/ 6195 w 10003"/>
                  <a:gd name="connsiteY0" fmla="*/ 3732 h 10000"/>
                  <a:gd name="connsiteX1" fmla="*/ 10003 w 10003"/>
                  <a:gd name="connsiteY1" fmla="*/ 3732 h 10000"/>
                  <a:gd name="connsiteX2" fmla="*/ 10003 w 10003"/>
                  <a:gd name="connsiteY2" fmla="*/ 10000 h 10000"/>
                  <a:gd name="connsiteX3" fmla="*/ 3 w 10003"/>
                  <a:gd name="connsiteY3" fmla="*/ 9980 h 10000"/>
                  <a:gd name="connsiteX4" fmla="*/ 8 w 10003"/>
                  <a:gd name="connsiteY4" fmla="*/ 7761 h 10000"/>
                  <a:gd name="connsiteX5" fmla="*/ 1961 w 10003"/>
                  <a:gd name="connsiteY5" fmla="*/ 6779 h 10000"/>
                  <a:gd name="connsiteX6" fmla="*/ 1 w 10003"/>
                  <a:gd name="connsiteY6" fmla="*/ 5826 h 10000"/>
                  <a:gd name="connsiteX7" fmla="*/ 4 w 10003"/>
                  <a:gd name="connsiteY7" fmla="*/ 3732 h 10000"/>
                  <a:gd name="connsiteX8" fmla="*/ 3831 w 10003"/>
                  <a:gd name="connsiteY8" fmla="*/ 3732 h 10000"/>
                  <a:gd name="connsiteX9" fmla="*/ 3831 w 10003"/>
                  <a:gd name="connsiteY9" fmla="*/ 2147 h 10000"/>
                  <a:gd name="connsiteX10" fmla="*/ 1979 w 10003"/>
                  <a:gd name="connsiteY10" fmla="*/ 2147 h 10000"/>
                  <a:gd name="connsiteX11" fmla="*/ 4875 w 10003"/>
                  <a:gd name="connsiteY11" fmla="*/ 0 h 10000"/>
                  <a:gd name="connsiteX12" fmla="*/ 7828 w 10003"/>
                  <a:gd name="connsiteY12" fmla="*/ 2147 h 10000"/>
                  <a:gd name="connsiteX13" fmla="*/ 6195 w 10003"/>
                  <a:gd name="connsiteY13" fmla="*/ 2147 h 10000"/>
                  <a:gd name="connsiteX14" fmla="*/ 6195 w 10003"/>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761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34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5 w 10000"/>
                  <a:gd name="connsiteY4" fmla="*/ 7805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21 w 10000"/>
                  <a:gd name="connsiteY6" fmla="*/ 5797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20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44 w 10000"/>
                  <a:gd name="connsiteY6" fmla="*/ 5782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 name="connsiteX0" fmla="*/ 6192 w 10000"/>
                  <a:gd name="connsiteY0" fmla="*/ 3732 h 10000"/>
                  <a:gd name="connsiteX1" fmla="*/ 10000 w 10000"/>
                  <a:gd name="connsiteY1" fmla="*/ 3732 h 10000"/>
                  <a:gd name="connsiteX2" fmla="*/ 10000 w 10000"/>
                  <a:gd name="connsiteY2" fmla="*/ 10000 h 10000"/>
                  <a:gd name="connsiteX3" fmla="*/ 0 w 10000"/>
                  <a:gd name="connsiteY3" fmla="*/ 9980 h 10000"/>
                  <a:gd name="connsiteX4" fmla="*/ 28 w 10000"/>
                  <a:gd name="connsiteY4" fmla="*/ 7835 h 10000"/>
                  <a:gd name="connsiteX5" fmla="*/ 1958 w 10000"/>
                  <a:gd name="connsiteY5" fmla="*/ 6779 h 10000"/>
                  <a:gd name="connsiteX6" fmla="*/ 21 w 10000"/>
                  <a:gd name="connsiteY6" fmla="*/ 5738 h 10000"/>
                  <a:gd name="connsiteX7" fmla="*/ 1 w 10000"/>
                  <a:gd name="connsiteY7" fmla="*/ 3732 h 10000"/>
                  <a:gd name="connsiteX8" fmla="*/ 3828 w 10000"/>
                  <a:gd name="connsiteY8" fmla="*/ 3732 h 10000"/>
                  <a:gd name="connsiteX9" fmla="*/ 3828 w 10000"/>
                  <a:gd name="connsiteY9" fmla="*/ 2147 h 10000"/>
                  <a:gd name="connsiteX10" fmla="*/ 1976 w 10000"/>
                  <a:gd name="connsiteY10" fmla="*/ 2147 h 10000"/>
                  <a:gd name="connsiteX11" fmla="*/ 4872 w 10000"/>
                  <a:gd name="connsiteY11" fmla="*/ 0 h 10000"/>
                  <a:gd name="connsiteX12" fmla="*/ 7825 w 10000"/>
                  <a:gd name="connsiteY12" fmla="*/ 2147 h 10000"/>
                  <a:gd name="connsiteX13" fmla="*/ 6192 w 10000"/>
                  <a:gd name="connsiteY13" fmla="*/ 2147 h 10000"/>
                  <a:gd name="connsiteX14" fmla="*/ 6192 w 10000"/>
                  <a:gd name="connsiteY14" fmla="*/ 373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6192" y="3732"/>
                    </a:moveTo>
                    <a:lnTo>
                      <a:pt x="10000" y="3732"/>
                    </a:lnTo>
                    <a:lnTo>
                      <a:pt x="10000" y="10000"/>
                    </a:lnTo>
                    <a:lnTo>
                      <a:pt x="0" y="9980"/>
                    </a:lnTo>
                    <a:cubicBezTo>
                      <a:pt x="45" y="9995"/>
                      <a:pt x="29" y="7824"/>
                      <a:pt x="28" y="7835"/>
                    </a:cubicBezTo>
                    <a:cubicBezTo>
                      <a:pt x="27" y="7846"/>
                      <a:pt x="1959" y="6761"/>
                      <a:pt x="1958" y="6779"/>
                    </a:cubicBezTo>
                    <a:cubicBezTo>
                      <a:pt x="1957" y="6797"/>
                      <a:pt x="20" y="5732"/>
                      <a:pt x="21" y="5738"/>
                    </a:cubicBezTo>
                    <a:cubicBezTo>
                      <a:pt x="22" y="5744"/>
                      <a:pt x="48" y="3744"/>
                      <a:pt x="1" y="3732"/>
                    </a:cubicBezTo>
                    <a:lnTo>
                      <a:pt x="3828" y="3732"/>
                    </a:lnTo>
                    <a:lnTo>
                      <a:pt x="3828" y="2147"/>
                    </a:lnTo>
                    <a:lnTo>
                      <a:pt x="1976" y="2147"/>
                    </a:lnTo>
                    <a:lnTo>
                      <a:pt x="4872" y="0"/>
                    </a:lnTo>
                    <a:lnTo>
                      <a:pt x="7825" y="2147"/>
                    </a:lnTo>
                    <a:lnTo>
                      <a:pt x="6192" y="2147"/>
                    </a:lnTo>
                    <a:lnTo>
                      <a:pt x="6192" y="3732"/>
                    </a:lnTo>
                    <a:close/>
                  </a:path>
                </a:pathLst>
              </a:cu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en-US">
                  <a:solidFill>
                    <a:schemeClr val="bg2"/>
                  </a:solidFill>
                </a:endParaRPr>
              </a:p>
            </p:txBody>
          </p:sp>
        </p:grpSp>
        <p:sp>
          <p:nvSpPr>
            <p:cNvPr id="145" name="TextBox 144"/>
            <p:cNvSpPr txBox="1"/>
            <p:nvPr/>
          </p:nvSpPr>
          <p:spPr>
            <a:xfrm>
              <a:off x="8393545" y="2424544"/>
              <a:ext cx="751951" cy="276999"/>
            </a:xfrm>
            <a:prstGeom prst="rect">
              <a:avLst/>
            </a:prstGeom>
            <a:solidFill>
              <a:schemeClr val="bg1">
                <a:alpha val="38000"/>
              </a:schemeClr>
            </a:solidFill>
          </p:spPr>
          <p:txBody>
            <a:bodyPr wrap="square" rtlCol="0">
              <a:spAutoFit/>
            </a:bodyPr>
            <a:lstStyle/>
            <a:p>
              <a:pPr algn="ctr">
                <a:defRPr/>
              </a:pPr>
              <a:r>
                <a:rPr lang="en-US" b="1" kern="0" dirty="0" smtClean="0">
                  <a:solidFill>
                    <a:srgbClr val="FF1414"/>
                  </a:solidFill>
                  <a:ea typeface="Tahoma" pitchFamily="34" charset="0"/>
                  <a:cs typeface="Tahoma" pitchFamily="34" charset="0"/>
                </a:rPr>
                <a:t>APP</a:t>
              </a:r>
            </a:p>
          </p:txBody>
        </p:sp>
      </p:grpSp>
      <p:sp>
        <p:nvSpPr>
          <p:cNvPr id="38"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24</a:t>
            </a:fld>
            <a:endParaRPr dirty="0"/>
          </a:p>
        </p:txBody>
      </p:sp>
    </p:spTree>
    <p:extLst>
      <p:ext uri="{BB962C8B-B14F-4D97-AF65-F5344CB8AC3E}">
        <p14:creationId xmlns:p14="http://schemas.microsoft.com/office/powerpoint/2010/main" val="15968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100"/>
                                  </p:stCondLst>
                                  <p:childTnLst>
                                    <p:set>
                                      <p:cBhvr>
                                        <p:cTn id="6" dur="1" fill="hold">
                                          <p:stCondLst>
                                            <p:cond delay="0"/>
                                          </p:stCondLst>
                                        </p:cTn>
                                        <p:tgtEl>
                                          <p:spTgt spid="63"/>
                                        </p:tgtEl>
                                        <p:attrNameLst>
                                          <p:attrName>style.visibility</p:attrName>
                                        </p:attrNameLst>
                                      </p:cBhvr>
                                      <p:to>
                                        <p:strVal val="visible"/>
                                      </p:to>
                                    </p:set>
                                    <p:anim calcmode="lin" valueType="num">
                                      <p:cBhvr>
                                        <p:cTn id="7" dur="1000" fill="hold"/>
                                        <p:tgtEl>
                                          <p:spTgt spid="63"/>
                                        </p:tgtEl>
                                        <p:attrNameLst>
                                          <p:attrName>ppt_w</p:attrName>
                                        </p:attrNameLst>
                                      </p:cBhvr>
                                      <p:tavLst>
                                        <p:tav tm="0">
                                          <p:val>
                                            <p:strVal val="#ppt_w*0.70"/>
                                          </p:val>
                                        </p:tav>
                                        <p:tav tm="100000">
                                          <p:val>
                                            <p:strVal val="#ppt_w"/>
                                          </p:val>
                                        </p:tav>
                                      </p:tavLst>
                                    </p:anim>
                                    <p:anim calcmode="lin" valueType="num">
                                      <p:cBhvr>
                                        <p:cTn id="8" dur="1000" fill="hold"/>
                                        <p:tgtEl>
                                          <p:spTgt spid="63"/>
                                        </p:tgtEl>
                                        <p:attrNameLst>
                                          <p:attrName>ppt_h</p:attrName>
                                        </p:attrNameLst>
                                      </p:cBhvr>
                                      <p:tavLst>
                                        <p:tav tm="0">
                                          <p:val>
                                            <p:strVal val="#ppt_h"/>
                                          </p:val>
                                        </p:tav>
                                        <p:tav tm="100000">
                                          <p:val>
                                            <p:strVal val="#ppt_h"/>
                                          </p:val>
                                        </p:tav>
                                      </p:tavLst>
                                    </p:anim>
                                    <p:animEffect transition="in" filter="fade">
                                      <p:cBhvr>
                                        <p:cTn id="9"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18896" y="311990"/>
            <a:ext cx="10969929" cy="541860"/>
          </a:xfrm>
        </p:spPr>
        <p:txBody>
          <a:bodyPr/>
          <a:lstStyle/>
          <a:p>
            <a:pPr lvl="0">
              <a:defRPr/>
            </a:pPr>
            <a:r>
              <a:rPr lang="en-US" sz="3700" dirty="0" smtClean="0"/>
              <a:t>Oracle Mobile Apps Today</a:t>
            </a:r>
            <a:endParaRPr lang="en-US" sz="3700" dirty="0"/>
          </a:p>
        </p:txBody>
      </p:sp>
      <p:grpSp>
        <p:nvGrpSpPr>
          <p:cNvPr id="2" name="Group 20"/>
          <p:cNvGrpSpPr/>
          <p:nvPr/>
        </p:nvGrpSpPr>
        <p:grpSpPr>
          <a:xfrm>
            <a:off x="150154" y="4323856"/>
            <a:ext cx="11867863" cy="788864"/>
            <a:chOff x="112645" y="3242892"/>
            <a:chExt cx="8903216" cy="591648"/>
          </a:xfrm>
        </p:grpSpPr>
        <p:pic>
          <p:nvPicPr>
            <p:cNvPr id="330" name="Picture 3"/>
            <p:cNvPicPr>
              <a:picLocks noChangeArrowheads="1"/>
            </p:cNvPicPr>
            <p:nvPr/>
          </p:nvPicPr>
          <p:blipFill rotWithShape="1">
            <a:blip r:embed="rId3" cstate="print">
              <a:extLst>
                <a:ext uri="{28A0092B-C50C-407E-A947-70E740481C1C}">
                  <a14:useLocalDpi xmlns:a14="http://schemas.microsoft.com/office/drawing/2010/main" val="0"/>
                </a:ext>
              </a:extLst>
            </a:blip>
            <a:srcRect t="-47703" b="7950"/>
            <a:stretch/>
          </p:blipFill>
          <p:spPr bwMode="auto">
            <a:xfrm>
              <a:off x="3577173" y="3242892"/>
              <a:ext cx="601416" cy="572164"/>
            </a:xfrm>
            <a:prstGeom prst="roundRect">
              <a:avLst/>
            </a:prstGeom>
            <a:noFill/>
            <a:ln w="9525">
              <a:noFill/>
              <a:miter lim="800000"/>
              <a:headEnd/>
              <a:tailEnd/>
            </a:ln>
            <a:effectLst/>
            <a:scene3d>
              <a:camera prst="orthographicFront"/>
              <a:lightRig rig="threePt" dir="t"/>
            </a:scene3d>
            <a:sp3d>
              <a:bevelT w="25400" h="25400"/>
            </a:sp3d>
          </p:spPr>
        </p:pic>
        <p:pic>
          <p:nvPicPr>
            <p:cNvPr id="331" name="Picture 3"/>
            <p:cNvPicPr>
              <a:picLocks noChangeArrowheads="1"/>
            </p:cNvPicPr>
            <p:nvPr/>
          </p:nvPicPr>
          <p:blipFill rotWithShape="1">
            <a:blip r:embed="rId4" cstate="print">
              <a:extLst>
                <a:ext uri="{28A0092B-C50C-407E-A947-70E740481C1C}">
                  <a14:useLocalDpi xmlns:a14="http://schemas.microsoft.com/office/drawing/2010/main" val="0"/>
                </a:ext>
              </a:extLst>
            </a:blip>
            <a:srcRect l="7966" t="-5293" r="7966" b="7965"/>
            <a:stretch/>
          </p:blipFill>
          <p:spPr bwMode="auto">
            <a:xfrm>
              <a:off x="4260288" y="3488151"/>
              <a:ext cx="601416" cy="317412"/>
            </a:xfrm>
            <a:prstGeom prst="roundRect">
              <a:avLst/>
            </a:prstGeom>
            <a:noFill/>
            <a:ln w="9525">
              <a:noFill/>
              <a:miter lim="800000"/>
              <a:headEnd/>
              <a:tailEnd/>
            </a:ln>
            <a:effectLst/>
            <a:scene3d>
              <a:camera prst="orthographicFront"/>
              <a:lightRig rig="threePt" dir="t"/>
            </a:scene3d>
            <a:sp3d>
              <a:bevelT w="25400" h="25400"/>
            </a:sp3d>
          </p:spPr>
        </p:pic>
        <p:pic>
          <p:nvPicPr>
            <p:cNvPr id="332" name="Picture 3"/>
            <p:cNvPicPr>
              <a:picLocks noChangeArrowheads="1"/>
            </p:cNvPicPr>
            <p:nvPr/>
          </p:nvPicPr>
          <p:blipFill rotWithShape="1">
            <a:blip r:embed="rId5" cstate="print">
              <a:extLst>
                <a:ext uri="{28A0092B-C50C-407E-A947-70E740481C1C}">
                  <a14:useLocalDpi xmlns:a14="http://schemas.microsoft.com/office/drawing/2010/main" val="0"/>
                </a:ext>
              </a:extLst>
            </a:blip>
            <a:srcRect l="7225" t="-1800" r="7225" b="7225"/>
            <a:stretch/>
          </p:blipFill>
          <p:spPr bwMode="auto">
            <a:xfrm>
              <a:off x="4943492" y="3502461"/>
              <a:ext cx="601416" cy="303104"/>
            </a:xfrm>
            <a:prstGeom prst="roundRect">
              <a:avLst/>
            </a:prstGeom>
            <a:noFill/>
            <a:ln w="9525">
              <a:noFill/>
              <a:miter lim="800000"/>
              <a:headEnd/>
              <a:tailEnd/>
            </a:ln>
            <a:effectLst/>
            <a:scene3d>
              <a:camera prst="orthographicFront"/>
              <a:lightRig rig="threePt" dir="t"/>
            </a:scene3d>
            <a:sp3d>
              <a:bevelT w="25400" h="25400"/>
            </a:sp3d>
          </p:spPr>
        </p:pic>
        <p:pic>
          <p:nvPicPr>
            <p:cNvPr id="333" name="Picture 3"/>
            <p:cNvPicPr>
              <a:picLocks noChangeArrowheads="1"/>
            </p:cNvPicPr>
            <p:nvPr/>
          </p:nvPicPr>
          <p:blipFill rotWithShape="1">
            <a:blip r:embed="rId6" cstate="print">
              <a:extLst>
                <a:ext uri="{28A0092B-C50C-407E-A947-70E740481C1C}">
                  <a14:useLocalDpi xmlns:a14="http://schemas.microsoft.com/office/drawing/2010/main" val="0"/>
                </a:ext>
              </a:extLst>
            </a:blip>
            <a:srcRect l="4819" t="-4716" r="4819" b="4818"/>
            <a:stretch/>
          </p:blipFill>
          <p:spPr bwMode="auto">
            <a:xfrm>
              <a:off x="5619898" y="3502459"/>
              <a:ext cx="601416" cy="303104"/>
            </a:xfrm>
            <a:prstGeom prst="roundRect">
              <a:avLst/>
            </a:prstGeom>
            <a:noFill/>
            <a:ln w="9525">
              <a:noFill/>
              <a:miter lim="800000"/>
              <a:headEnd/>
              <a:tailEnd/>
            </a:ln>
            <a:effectLst/>
            <a:scene3d>
              <a:camera prst="orthographicFront"/>
              <a:lightRig rig="threePt" dir="t"/>
            </a:scene3d>
            <a:sp3d>
              <a:bevelT w="25400" h="25400"/>
            </a:sp3d>
          </p:spPr>
        </p:pic>
        <p:pic>
          <p:nvPicPr>
            <p:cNvPr id="329" name="Picture 3"/>
            <p:cNvPicPr>
              <a:picLocks noChangeArrowheads="1"/>
            </p:cNvPicPr>
            <p:nvPr/>
          </p:nvPicPr>
          <p:blipFill rotWithShape="1">
            <a:blip r:embed="rId7" cstate="print">
              <a:extLst>
                <a:ext uri="{28A0092B-C50C-407E-A947-70E740481C1C}">
                  <a14:useLocalDpi xmlns:a14="http://schemas.microsoft.com/office/drawing/2010/main" val="0"/>
                </a:ext>
              </a:extLst>
            </a:blip>
            <a:srcRect l="9452" t="-4008" r="9452" b="11456"/>
            <a:stretch/>
          </p:blipFill>
          <p:spPr bwMode="auto">
            <a:xfrm>
              <a:off x="1531503" y="3480998"/>
              <a:ext cx="601416" cy="330474"/>
            </a:xfrm>
            <a:prstGeom prst="roundRect">
              <a:avLst/>
            </a:prstGeom>
            <a:noFill/>
            <a:ln w="9525">
              <a:noFill/>
              <a:miter lim="800000"/>
              <a:headEnd/>
              <a:tailEnd/>
            </a:ln>
            <a:effectLst/>
            <a:scene3d>
              <a:camera prst="orthographicFront"/>
              <a:lightRig rig="threePt" dir="t"/>
            </a:scene3d>
            <a:sp3d>
              <a:bevelT w="25400" h="25400"/>
            </a:sp3d>
          </p:spPr>
        </p:pic>
        <p:pic>
          <p:nvPicPr>
            <p:cNvPr id="326" name="Picture 3"/>
            <p:cNvPicPr>
              <a:picLocks noChangeArrowheads="1"/>
            </p:cNvPicPr>
            <p:nvPr/>
          </p:nvPicPr>
          <p:blipFill rotWithShape="1">
            <a:blip r:embed="rId8" cstate="print">
              <a:extLst>
                <a:ext uri="{28A0092B-C50C-407E-A947-70E740481C1C}">
                  <a14:useLocalDpi xmlns:a14="http://schemas.microsoft.com/office/drawing/2010/main" val="0"/>
                </a:ext>
              </a:extLst>
            </a:blip>
            <a:srcRect l="5186" r="20057" b="25244"/>
            <a:stretch/>
          </p:blipFill>
          <p:spPr bwMode="auto">
            <a:xfrm>
              <a:off x="833993" y="3480454"/>
              <a:ext cx="601416" cy="340273"/>
            </a:xfrm>
            <a:prstGeom prst="roundRect">
              <a:avLst/>
            </a:prstGeom>
            <a:noFill/>
            <a:ln w="9525">
              <a:noFill/>
              <a:miter lim="800000"/>
              <a:headEnd/>
              <a:tailEnd/>
            </a:ln>
            <a:effectLst/>
            <a:scene3d>
              <a:camera prst="orthographicFront"/>
              <a:lightRig rig="threePt" dir="t"/>
            </a:scene3d>
            <a:sp3d>
              <a:bevelT w="25400" h="25400"/>
            </a:sp3d>
          </p:spPr>
        </p:pic>
        <p:pic>
          <p:nvPicPr>
            <p:cNvPr id="327" name="Picture 3"/>
            <p:cNvPicPr>
              <a:picLocks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211485" y="3508756"/>
              <a:ext cx="601416" cy="305129"/>
            </a:xfrm>
            <a:prstGeom prst="roundRect">
              <a:avLst/>
            </a:prstGeom>
            <a:noFill/>
            <a:ln w="9525">
              <a:noFill/>
              <a:miter lim="800000"/>
              <a:headEnd/>
              <a:tailEnd/>
            </a:ln>
            <a:effectLst/>
            <a:scene3d>
              <a:camera prst="orthographicFront"/>
              <a:lightRig rig="threePt" dir="t"/>
            </a:scene3d>
            <a:sp3d>
              <a:bevelT w="25400" h="25400"/>
            </a:sp3d>
          </p:spPr>
        </p:pic>
        <p:pic>
          <p:nvPicPr>
            <p:cNvPr id="328" name="Picture 3"/>
            <p:cNvPicPr>
              <a:picLocks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896475" y="3489183"/>
              <a:ext cx="601416" cy="322817"/>
            </a:xfrm>
            <a:prstGeom prst="roundRect">
              <a:avLst/>
            </a:prstGeom>
            <a:noFill/>
            <a:ln w="9525">
              <a:noFill/>
              <a:miter lim="800000"/>
              <a:headEnd/>
              <a:tailEnd/>
            </a:ln>
            <a:effectLst/>
            <a:scene3d>
              <a:camera prst="orthographicFront"/>
              <a:lightRig rig="threePt" dir="t"/>
            </a:scene3d>
            <a:sp3d>
              <a:bevelT w="25400" h="25400"/>
            </a:sp3d>
          </p:spPr>
        </p:pic>
        <p:grpSp>
          <p:nvGrpSpPr>
            <p:cNvPr id="3" name="Group 174"/>
            <p:cNvGrpSpPr/>
            <p:nvPr/>
          </p:nvGrpSpPr>
          <p:grpSpPr>
            <a:xfrm>
              <a:off x="112645" y="3290036"/>
              <a:ext cx="669609" cy="518485"/>
              <a:chOff x="742950" y="3810482"/>
              <a:chExt cx="792480" cy="613625"/>
            </a:xfrm>
          </p:grpSpPr>
          <p:pic>
            <p:nvPicPr>
              <p:cNvPr id="325" name="Picture 3"/>
              <p:cNvPicPr>
                <a:picLocks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83440" y="406298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273" name="Rounded Rectangle 272"/>
              <p:cNvSpPr/>
              <p:nvPr/>
            </p:nvSpPr>
            <p:spPr>
              <a:xfrm>
                <a:off x="787674" y="3810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4" name="TextBox 273"/>
              <p:cNvSpPr txBox="1"/>
              <p:nvPr/>
            </p:nvSpPr>
            <p:spPr>
              <a:xfrm>
                <a:off x="742950" y="3913257"/>
                <a:ext cx="792480" cy="13113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RECRUITING</a:t>
                </a:r>
              </a:p>
            </p:txBody>
          </p:sp>
        </p:grpSp>
        <p:sp>
          <p:nvSpPr>
            <p:cNvPr id="277" name="Rounded Rectangle 276"/>
            <p:cNvSpPr/>
            <p:nvPr/>
          </p:nvSpPr>
          <p:spPr>
            <a:xfrm>
              <a:off x="833995"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8" name="TextBox 277"/>
            <p:cNvSpPr txBox="1"/>
            <p:nvPr/>
          </p:nvSpPr>
          <p:spPr>
            <a:xfrm>
              <a:off x="796204"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RESUME SCREENING</a:t>
              </a:r>
            </a:p>
          </p:txBody>
        </p:sp>
        <p:sp>
          <p:nvSpPr>
            <p:cNvPr id="281" name="Rounded Rectangle 280"/>
            <p:cNvSpPr/>
            <p:nvPr/>
          </p:nvSpPr>
          <p:spPr>
            <a:xfrm>
              <a:off x="1531504"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82" name="TextBox 281"/>
            <p:cNvSpPr txBox="1"/>
            <p:nvPr/>
          </p:nvSpPr>
          <p:spPr>
            <a:xfrm>
              <a:off x="1493714"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CANDIDATE SCREENING</a:t>
              </a:r>
            </a:p>
          </p:txBody>
        </p:sp>
        <p:sp>
          <p:nvSpPr>
            <p:cNvPr id="285" name="Rounded Rectangle 284"/>
            <p:cNvSpPr/>
            <p:nvPr/>
          </p:nvSpPr>
          <p:spPr>
            <a:xfrm>
              <a:off x="2215063"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86" name="TextBox 285"/>
            <p:cNvSpPr txBox="1"/>
            <p:nvPr/>
          </p:nvSpPr>
          <p:spPr>
            <a:xfrm>
              <a:off x="2177273"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SUCCESSION PLANNING</a:t>
              </a:r>
            </a:p>
          </p:txBody>
        </p:sp>
        <p:sp>
          <p:nvSpPr>
            <p:cNvPr id="289" name="Rounded Rectangle 288"/>
            <p:cNvSpPr/>
            <p:nvPr/>
          </p:nvSpPr>
          <p:spPr>
            <a:xfrm>
              <a:off x="2893973"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0" name="TextBox 289"/>
            <p:cNvSpPr txBox="1"/>
            <p:nvPr/>
          </p:nvSpPr>
          <p:spPr>
            <a:xfrm>
              <a:off x="2856183"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sp>
          <p:nvSpPr>
            <p:cNvPr id="293" name="Rounded Rectangle 292"/>
            <p:cNvSpPr/>
            <p:nvPr/>
          </p:nvSpPr>
          <p:spPr>
            <a:xfrm>
              <a:off x="357753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4" name="TextBox 293"/>
            <p:cNvSpPr txBox="1"/>
            <p:nvPr/>
          </p:nvSpPr>
          <p:spPr>
            <a:xfrm>
              <a:off x="3539742"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INTERVIEW MANAGEMENT</a:t>
              </a:r>
            </a:p>
          </p:txBody>
        </p:sp>
        <p:sp>
          <p:nvSpPr>
            <p:cNvPr id="297" name="Rounded Rectangle 296"/>
            <p:cNvSpPr/>
            <p:nvPr/>
          </p:nvSpPr>
          <p:spPr>
            <a:xfrm>
              <a:off x="426029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98" name="TextBox 297"/>
            <p:cNvSpPr txBox="1"/>
            <p:nvPr/>
          </p:nvSpPr>
          <p:spPr>
            <a:xfrm>
              <a:off x="4222503"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TALENT REVIEW</a:t>
              </a:r>
            </a:p>
          </p:txBody>
        </p:sp>
        <p:sp>
          <p:nvSpPr>
            <p:cNvPr id="301" name="Rounded Rectangle 300"/>
            <p:cNvSpPr/>
            <p:nvPr/>
          </p:nvSpPr>
          <p:spPr>
            <a:xfrm>
              <a:off x="4943851"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302" name="TextBox 301"/>
            <p:cNvSpPr txBox="1"/>
            <p:nvPr/>
          </p:nvSpPr>
          <p:spPr>
            <a:xfrm>
              <a:off x="4906062"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LEARNING</a:t>
              </a:r>
            </a:p>
          </p:txBody>
        </p:sp>
        <p:sp>
          <p:nvSpPr>
            <p:cNvPr id="305" name="Rounded Rectangle 304"/>
            <p:cNvSpPr/>
            <p:nvPr/>
          </p:nvSpPr>
          <p:spPr>
            <a:xfrm>
              <a:off x="5618110" y="3290036"/>
              <a:ext cx="601416" cy="49139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a:p>
              <a:pPr algn="ctr" fontAlgn="base">
                <a:lnSpc>
                  <a:spcPct val="90000"/>
                </a:lnSpc>
                <a:spcBef>
                  <a:spcPts val="1066"/>
                </a:spcBef>
                <a:spcAft>
                  <a:spcPct val="0"/>
                </a:spcAft>
                <a:buClr>
                  <a:srgbClr val="667263"/>
                </a:buClr>
              </a:pPr>
              <a:endParaRPr lang="en-US" sz="500" b="1" kern="0" dirty="0">
                <a:solidFill>
                  <a:srgbClr val="FFFFFF"/>
                </a:solidFill>
                <a:cs typeface="Arial" pitchFamily="34" charset="0"/>
              </a:endParaRPr>
            </a:p>
          </p:txBody>
        </p:sp>
        <p:sp>
          <p:nvSpPr>
            <p:cNvPr id="306" name="TextBox 305"/>
            <p:cNvSpPr txBox="1"/>
            <p:nvPr/>
          </p:nvSpPr>
          <p:spPr>
            <a:xfrm>
              <a:off x="5580320" y="3376876"/>
              <a:ext cx="669609"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pic>
          <p:nvPicPr>
            <p:cNvPr id="335"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7686111" y="3406203"/>
              <a:ext cx="613990" cy="427520"/>
            </a:xfrm>
            <a:prstGeom prst="roundRect">
              <a:avLst/>
            </a:prstGeom>
            <a:noFill/>
            <a:ln w="9525">
              <a:noFill/>
              <a:miter lim="800000"/>
              <a:headEnd/>
              <a:tailEnd/>
            </a:ln>
            <a:effectLst/>
            <a:scene3d>
              <a:camera prst="orthographicFront"/>
              <a:lightRig rig="threePt" dir="t"/>
            </a:scene3d>
            <a:sp3d>
              <a:bevelT w="25400" h="25400"/>
            </a:sp3d>
          </p:spPr>
        </p:pic>
        <p:pic>
          <p:nvPicPr>
            <p:cNvPr id="324" name="Picture 3"/>
            <p:cNvPicPr>
              <a:picLocks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367909" y="3461283"/>
              <a:ext cx="613990" cy="361170"/>
            </a:xfrm>
            <a:prstGeom prst="roundRect">
              <a:avLst/>
            </a:prstGeom>
            <a:noFill/>
            <a:ln w="9525">
              <a:noFill/>
              <a:miter lim="800000"/>
              <a:headEnd/>
              <a:tailEnd/>
            </a:ln>
            <a:effectLst/>
            <a:scene3d>
              <a:camera prst="orthographicFront"/>
              <a:lightRig rig="threePt" dir="t"/>
            </a:scene3d>
            <a:sp3d>
              <a:bevelT w="25400" h="25400"/>
            </a:sp3d>
          </p:spPr>
        </p:pic>
        <p:pic>
          <p:nvPicPr>
            <p:cNvPr id="148" name="Picture 3"/>
            <p:cNvPicPr>
              <a:picLocks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6298637" y="3493279"/>
              <a:ext cx="613990" cy="329567"/>
            </a:xfrm>
            <a:prstGeom prst="roundRect">
              <a:avLst/>
            </a:prstGeom>
            <a:noFill/>
            <a:ln w="9525">
              <a:noFill/>
              <a:miter lim="800000"/>
              <a:headEnd/>
              <a:tailEnd/>
            </a:ln>
            <a:effectLst/>
            <a:scene3d>
              <a:camera prst="orthographicFront"/>
              <a:lightRig rig="threePt" dir="t"/>
            </a:scene3d>
            <a:sp3d>
              <a:bevelT w="25400" h="25400"/>
            </a:sp3d>
          </p:spPr>
        </p:pic>
        <p:sp>
          <p:nvSpPr>
            <p:cNvPr id="149" name="Rounded Rectangle 148"/>
            <p:cNvSpPr/>
            <p:nvPr/>
          </p:nvSpPr>
          <p:spPr>
            <a:xfrm>
              <a:off x="6298639" y="328996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50" name="TextBox 149"/>
            <p:cNvSpPr txBox="1"/>
            <p:nvPr/>
          </p:nvSpPr>
          <p:spPr>
            <a:xfrm>
              <a:off x="6260058" y="3378626"/>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MAINTENANCE SERVICE REQUEST</a:t>
              </a:r>
            </a:p>
          </p:txBody>
        </p:sp>
        <p:pic>
          <p:nvPicPr>
            <p:cNvPr id="188" name="Picture 3"/>
            <p:cNvPicPr>
              <a:picLocks noChangeArrowheads="1"/>
            </p:cNvPicPr>
            <p:nvPr/>
          </p:nvPicPr>
          <p:blipFill rotWithShape="1">
            <a:blip r:embed="rId15" cstate="print">
              <a:extLst>
                <a:ext uri="{28A0092B-C50C-407E-A947-70E740481C1C}">
                  <a14:useLocalDpi xmlns:a14="http://schemas.microsoft.com/office/drawing/2010/main" val="0"/>
                </a:ext>
              </a:extLst>
            </a:blip>
            <a:srcRect l="8454" t="6102" r="8454" b="8454"/>
            <a:stretch/>
          </p:blipFill>
          <p:spPr bwMode="auto">
            <a:xfrm>
              <a:off x="6999201" y="3518858"/>
              <a:ext cx="613990" cy="315682"/>
            </a:xfrm>
            <a:prstGeom prst="roundRect">
              <a:avLst/>
            </a:prstGeom>
            <a:noFill/>
            <a:ln w="9525">
              <a:noFill/>
              <a:miter lim="800000"/>
              <a:headEnd/>
              <a:tailEnd/>
            </a:ln>
            <a:effectLst/>
            <a:scene3d>
              <a:camera prst="orthographicFront"/>
              <a:lightRig rig="threePt" dir="t"/>
            </a:scene3d>
            <a:sp3d>
              <a:bevelT w="25400" h="25400"/>
            </a:sp3d>
          </p:spPr>
        </p:pic>
        <p:sp>
          <p:nvSpPr>
            <p:cNvPr id="189" name="Rounded Rectangle 188"/>
            <p:cNvSpPr/>
            <p:nvPr/>
          </p:nvSpPr>
          <p:spPr>
            <a:xfrm>
              <a:off x="6999202" y="3298343"/>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JD Edwards</a:t>
              </a:r>
              <a:endParaRPr lang="en-US" sz="500" b="1" kern="0" dirty="0">
                <a:solidFill>
                  <a:srgbClr val="FFFFFF"/>
                </a:solidFill>
                <a:cs typeface="Arial" pitchFamily="34" charset="0"/>
              </a:endParaRPr>
            </a:p>
          </p:txBody>
        </p:sp>
        <p:sp>
          <p:nvSpPr>
            <p:cNvPr id="190" name="TextBox 189"/>
            <p:cNvSpPr txBox="1"/>
            <p:nvPr/>
          </p:nvSpPr>
          <p:spPr>
            <a:xfrm>
              <a:off x="6960622" y="3386998"/>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sp>
          <p:nvSpPr>
            <p:cNvPr id="229" name="Rounded Rectangle 228"/>
            <p:cNvSpPr/>
            <p:nvPr/>
          </p:nvSpPr>
          <p:spPr>
            <a:xfrm>
              <a:off x="7685017" y="329386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0" name="TextBox 229"/>
            <p:cNvSpPr txBox="1"/>
            <p:nvPr/>
          </p:nvSpPr>
          <p:spPr>
            <a:xfrm>
              <a:off x="7646436" y="338252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a:t>
              </a:r>
            </a:p>
          </p:txBody>
        </p:sp>
        <p:sp>
          <p:nvSpPr>
            <p:cNvPr id="269" name="Rounded Rectangle 268"/>
            <p:cNvSpPr/>
            <p:nvPr/>
          </p:nvSpPr>
          <p:spPr>
            <a:xfrm>
              <a:off x="8370831" y="328959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sp>
          <p:nvSpPr>
            <p:cNvPr id="270" name="TextBox 269"/>
            <p:cNvSpPr txBox="1"/>
            <p:nvPr/>
          </p:nvSpPr>
          <p:spPr>
            <a:xfrm>
              <a:off x="8332251" y="337825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APPROVALS</a:t>
              </a:r>
            </a:p>
          </p:txBody>
        </p:sp>
      </p:grpSp>
      <p:grpSp>
        <p:nvGrpSpPr>
          <p:cNvPr id="4" name="Group 16"/>
          <p:cNvGrpSpPr/>
          <p:nvPr/>
        </p:nvGrpSpPr>
        <p:grpSpPr>
          <a:xfrm>
            <a:off x="6529767" y="1062943"/>
            <a:ext cx="5496387" cy="781687"/>
            <a:chOff x="4898601" y="797207"/>
            <a:chExt cx="4123364" cy="586265"/>
          </a:xfrm>
        </p:grpSpPr>
        <p:grpSp>
          <p:nvGrpSpPr>
            <p:cNvPr id="5" name="Group 158"/>
            <p:cNvGrpSpPr/>
            <p:nvPr/>
          </p:nvGrpSpPr>
          <p:grpSpPr>
            <a:xfrm>
              <a:off x="4898601" y="797207"/>
              <a:ext cx="683610" cy="584127"/>
              <a:chOff x="742950" y="799820"/>
              <a:chExt cx="792480" cy="677154"/>
            </a:xfrm>
          </p:grpSpPr>
          <p:pic>
            <p:nvPicPr>
              <p:cNvPr id="67" name="Picture 3"/>
              <p:cNvPicPr>
                <a:picLocks noChangeArrowheads="1"/>
              </p:cNvPicPr>
              <p:nvPr/>
            </p:nvPicPr>
            <p:blipFill rotWithShape="1">
              <a:blip r:embed="rId16" cstate="print">
                <a:extLst>
                  <a:ext uri="{28A0092B-C50C-407E-A947-70E740481C1C}">
                    <a14:useLocalDpi xmlns:a14="http://schemas.microsoft.com/office/drawing/2010/main" val="0"/>
                  </a:ext>
                </a:extLst>
              </a:blip>
              <a:srcRect t="-47703" b="7950"/>
              <a:stretch/>
            </p:blipFill>
            <p:spPr bwMode="auto">
              <a:xfrm>
                <a:off x="787673" y="79982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68" name="Rounded Rectangle 67"/>
              <p:cNvSpPr/>
              <p:nvPr/>
            </p:nvSpPr>
            <p:spPr>
              <a:xfrm>
                <a:off x="78767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69" name="TextBox 68"/>
              <p:cNvSpPr txBox="1"/>
              <p:nvPr/>
            </p:nvSpPr>
            <p:spPr>
              <a:xfrm>
                <a:off x="742950" y="954157"/>
                <a:ext cx="792480" cy="128446"/>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dirty="0">
                    <a:solidFill>
                      <a:prstClr val="white"/>
                    </a:solidFill>
                    <a:effectLst>
                      <a:outerShdw blurRad="38100" dist="12700" dir="2700000" algn="tl" rotWithShape="0">
                        <a:srgbClr val="000000">
                          <a:alpha val="43000"/>
                        </a:srgbClr>
                      </a:outerShdw>
                    </a:effectLst>
                  </a:rPr>
                  <a:t>TIME REPORTING</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6" name="Group 178"/>
            <p:cNvGrpSpPr/>
            <p:nvPr/>
          </p:nvGrpSpPr>
          <p:grpSpPr>
            <a:xfrm>
              <a:off x="5581703" y="841686"/>
              <a:ext cx="683610" cy="529957"/>
              <a:chOff x="1551940" y="851382"/>
              <a:chExt cx="792480" cy="614357"/>
            </a:xfrm>
          </p:grpSpPr>
          <p:pic>
            <p:nvPicPr>
              <p:cNvPr id="116" name="Picture 3"/>
              <p:cNvPicPr>
                <a:picLocks noChangeArrowheads="1"/>
              </p:cNvPicPr>
              <p:nvPr/>
            </p:nvPicPr>
            <p:blipFill rotWithShape="1">
              <a:blip r:embed="rId4" cstate="print">
                <a:extLst>
                  <a:ext uri="{28A0092B-C50C-407E-A947-70E740481C1C}">
                    <a14:useLocalDpi xmlns:a14="http://schemas.microsoft.com/office/drawing/2010/main" val="0"/>
                  </a:ext>
                </a:extLst>
              </a:blip>
              <a:srcRect l="7966" t="-5293" r="7966" b="7965"/>
              <a:stretch/>
            </p:blipFill>
            <p:spPr bwMode="auto">
              <a:xfrm>
                <a:off x="1596663" y="109008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117" name="Rounded Rectangle 116"/>
              <p:cNvSpPr/>
              <p:nvPr/>
            </p:nvSpPr>
            <p:spPr>
              <a:xfrm>
                <a:off x="159666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18" name="TextBox 117"/>
              <p:cNvSpPr txBox="1"/>
              <p:nvPr/>
            </p:nvSpPr>
            <p:spPr>
              <a:xfrm>
                <a:off x="1551940" y="954158"/>
                <a:ext cx="792480" cy="128445"/>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a:t>
                </a:r>
              </a:p>
            </p:txBody>
          </p:sp>
        </p:grpSp>
        <p:grpSp>
          <p:nvGrpSpPr>
            <p:cNvPr id="7" name="Group 182"/>
            <p:cNvGrpSpPr/>
            <p:nvPr/>
          </p:nvGrpSpPr>
          <p:grpSpPr>
            <a:xfrm>
              <a:off x="6271672" y="841686"/>
              <a:ext cx="683610" cy="529958"/>
              <a:chOff x="2377440" y="851382"/>
              <a:chExt cx="792480" cy="614358"/>
            </a:xfrm>
          </p:grpSpPr>
          <p:pic>
            <p:nvPicPr>
              <p:cNvPr id="120" name="Picture 3"/>
              <p:cNvPicPr>
                <a:picLocks noChangeArrowheads="1"/>
              </p:cNvPicPr>
              <p:nvPr/>
            </p:nvPicPr>
            <p:blipFill rotWithShape="1">
              <a:blip r:embed="rId5" cstate="print">
                <a:extLst>
                  <a:ext uri="{28A0092B-C50C-407E-A947-70E740481C1C}">
                    <a14:useLocalDpi xmlns:a14="http://schemas.microsoft.com/office/drawing/2010/main" val="0"/>
                  </a:ext>
                </a:extLst>
              </a:blip>
              <a:srcRect l="7225" t="-1800" r="7225" b="7225"/>
              <a:stretch/>
            </p:blipFill>
            <p:spPr bwMode="auto">
              <a:xfrm>
                <a:off x="2422163" y="110701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121" name="Rounded Rectangle 120"/>
              <p:cNvSpPr/>
              <p:nvPr/>
            </p:nvSpPr>
            <p:spPr>
              <a:xfrm>
                <a:off x="2422164" y="851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22" name="TextBox 121"/>
              <p:cNvSpPr txBox="1"/>
              <p:nvPr/>
            </p:nvSpPr>
            <p:spPr>
              <a:xfrm>
                <a:off x="2377440" y="954157"/>
                <a:ext cx="792480" cy="128445"/>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TRAVEL AUTHORIZATION</a:t>
                </a:r>
              </a:p>
            </p:txBody>
          </p:sp>
        </p:grpSp>
        <p:pic>
          <p:nvPicPr>
            <p:cNvPr id="124" name="Picture 3"/>
            <p:cNvPicPr>
              <a:picLocks noChangeArrowheads="1"/>
            </p:cNvPicPr>
            <p:nvPr/>
          </p:nvPicPr>
          <p:blipFill rotWithShape="1">
            <a:blip r:embed="rId6" cstate="print">
              <a:extLst>
                <a:ext uri="{28A0092B-C50C-407E-A947-70E740481C1C}">
                  <a14:useLocalDpi xmlns:a14="http://schemas.microsoft.com/office/drawing/2010/main" val="0"/>
                </a:ext>
              </a:extLst>
            </a:blip>
            <a:srcRect l="4819" t="-4716" r="4819" b="4818"/>
            <a:stretch/>
          </p:blipFill>
          <p:spPr bwMode="auto">
            <a:xfrm>
              <a:off x="7000728" y="1062201"/>
              <a:ext cx="613990" cy="309441"/>
            </a:xfrm>
            <a:prstGeom prst="roundRect">
              <a:avLst/>
            </a:prstGeom>
            <a:noFill/>
            <a:ln w="9525">
              <a:noFill/>
              <a:miter lim="800000"/>
              <a:headEnd/>
              <a:tailEnd/>
            </a:ln>
            <a:effectLst/>
            <a:scene3d>
              <a:camera prst="orthographicFront"/>
              <a:lightRig rig="threePt" dir="t"/>
            </a:scene3d>
            <a:sp3d>
              <a:bevelT w="25400" h="25400"/>
            </a:sp3d>
          </p:spPr>
        </p:pic>
        <p:sp>
          <p:nvSpPr>
            <p:cNvPr id="125" name="Rounded Rectangle 124"/>
            <p:cNvSpPr/>
            <p:nvPr/>
          </p:nvSpPr>
          <p:spPr>
            <a:xfrm>
              <a:off x="7000729"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26" name="TextBox 125"/>
            <p:cNvSpPr txBox="1"/>
            <p:nvPr/>
          </p:nvSpPr>
          <p:spPr>
            <a:xfrm>
              <a:off x="6962149" y="930342"/>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CASH MANAGER</a:t>
              </a:r>
            </a:p>
          </p:txBody>
        </p:sp>
        <p:pic>
          <p:nvPicPr>
            <p:cNvPr id="128" name="Picture 3"/>
            <p:cNvPicPr>
              <a:picLocks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7686458" y="1059501"/>
              <a:ext cx="613990" cy="311509"/>
            </a:xfrm>
            <a:prstGeom prst="roundRect">
              <a:avLst/>
            </a:prstGeom>
            <a:noFill/>
            <a:ln w="9525">
              <a:noFill/>
              <a:miter lim="800000"/>
              <a:headEnd/>
              <a:tailEnd/>
            </a:ln>
            <a:effectLst/>
            <a:scene3d>
              <a:camera prst="orthographicFront"/>
              <a:lightRig rig="threePt" dir="t"/>
            </a:scene3d>
            <a:sp3d>
              <a:bevelT w="25400" h="25400"/>
            </a:sp3d>
          </p:spPr>
        </p:pic>
        <p:sp>
          <p:nvSpPr>
            <p:cNvPr id="129" name="Rounded Rectangle 128"/>
            <p:cNvSpPr/>
            <p:nvPr/>
          </p:nvSpPr>
          <p:spPr>
            <a:xfrm>
              <a:off x="7686458"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30" name="TextBox 129"/>
            <p:cNvSpPr txBox="1"/>
            <p:nvPr/>
          </p:nvSpPr>
          <p:spPr>
            <a:xfrm>
              <a:off x="7647878" y="930342"/>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EXECUTIVE HOMEPAGE</a:t>
              </a:r>
            </a:p>
          </p:txBody>
        </p:sp>
        <p:pic>
          <p:nvPicPr>
            <p:cNvPr id="132" name="Picture 3"/>
            <p:cNvPicPr>
              <a:picLocks noChangeArrowheads="1"/>
            </p:cNvPicPr>
            <p:nvPr/>
          </p:nvPicPr>
          <p:blipFill rotWithShape="1">
            <a:blip r:embed="rId8" cstate="print">
              <a:extLst>
                <a:ext uri="{28A0092B-C50C-407E-A947-70E740481C1C}">
                  <a14:useLocalDpi xmlns:a14="http://schemas.microsoft.com/office/drawing/2010/main" val="0"/>
                </a:ext>
              </a:extLst>
            </a:blip>
            <a:srcRect l="5186" r="20057" b="25244"/>
            <a:stretch/>
          </p:blipFill>
          <p:spPr bwMode="auto">
            <a:xfrm>
              <a:off x="8376933" y="1036084"/>
              <a:ext cx="613990" cy="347388"/>
            </a:xfrm>
            <a:prstGeom prst="roundRect">
              <a:avLst/>
            </a:prstGeom>
            <a:noFill/>
            <a:ln w="9525">
              <a:noFill/>
              <a:miter lim="800000"/>
              <a:headEnd/>
              <a:tailEnd/>
            </a:ln>
            <a:effectLst/>
            <a:scene3d>
              <a:camera prst="orthographicFront"/>
              <a:lightRig rig="threePt" dir="t"/>
            </a:scene3d>
            <a:sp3d>
              <a:bevelT w="25400" h="25400"/>
            </a:sp3d>
          </p:spPr>
        </p:pic>
        <p:sp>
          <p:nvSpPr>
            <p:cNvPr id="133" name="Rounded Rectangle 132"/>
            <p:cNvSpPr/>
            <p:nvPr/>
          </p:nvSpPr>
          <p:spPr>
            <a:xfrm>
              <a:off x="8376934" y="84168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34" name="TextBox 133"/>
            <p:cNvSpPr txBox="1"/>
            <p:nvPr/>
          </p:nvSpPr>
          <p:spPr>
            <a:xfrm>
              <a:off x="8338355" y="930342"/>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LINE LEVEL MANAGER</a:t>
              </a:r>
            </a:p>
          </p:txBody>
        </p:sp>
      </p:grpSp>
      <p:grpSp>
        <p:nvGrpSpPr>
          <p:cNvPr id="8" name="Group 18"/>
          <p:cNvGrpSpPr/>
          <p:nvPr/>
        </p:nvGrpSpPr>
        <p:grpSpPr>
          <a:xfrm>
            <a:off x="6529767" y="2769461"/>
            <a:ext cx="5496387" cy="721956"/>
            <a:chOff x="4898601" y="2077095"/>
            <a:chExt cx="4123364" cy="541467"/>
          </a:xfrm>
        </p:grpSpPr>
        <p:grpSp>
          <p:nvGrpSpPr>
            <p:cNvPr id="9" name="Group 166"/>
            <p:cNvGrpSpPr/>
            <p:nvPr/>
          </p:nvGrpSpPr>
          <p:grpSpPr>
            <a:xfrm>
              <a:off x="4898601" y="2077095"/>
              <a:ext cx="683610" cy="540988"/>
              <a:chOff x="742950" y="2369032"/>
              <a:chExt cx="792480" cy="627144"/>
            </a:xfrm>
          </p:grpSpPr>
          <p:pic>
            <p:nvPicPr>
              <p:cNvPr id="192" name="Picture 3"/>
              <p:cNvPicPr>
                <a:picLocks noChangeArrowheads="1"/>
              </p:cNvPicPr>
              <p:nvPr/>
            </p:nvPicPr>
            <p:blipFill rotWithShape="1">
              <a:blip r:embed="rId17" cstate="print">
                <a:extLst>
                  <a:ext uri="{28A0092B-C50C-407E-A947-70E740481C1C}">
                    <a14:useLocalDpi xmlns:a14="http://schemas.microsoft.com/office/drawing/2010/main" val="0"/>
                  </a:ext>
                </a:extLst>
              </a:blip>
              <a:srcRect l="4493" t="1734" r="4493" b="4493"/>
              <a:stretch/>
            </p:blipFill>
            <p:spPr bwMode="auto">
              <a:xfrm>
                <a:off x="787673" y="26267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193" name="Rounded Rectangle 192"/>
              <p:cNvSpPr/>
              <p:nvPr/>
            </p:nvSpPr>
            <p:spPr>
              <a:xfrm>
                <a:off x="787674" y="2369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94" name="TextBox 193"/>
              <p:cNvSpPr txBox="1"/>
              <p:nvPr/>
            </p:nvSpPr>
            <p:spPr>
              <a:xfrm>
                <a:off x="742950" y="2471807"/>
                <a:ext cx="792480" cy="128445"/>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REQUISITIONS</a:t>
                </a:r>
              </a:p>
            </p:txBody>
          </p:sp>
        </p:grpSp>
        <p:pic>
          <p:nvPicPr>
            <p:cNvPr id="196" name="Picture 3"/>
            <p:cNvPicPr>
              <a:picLocks noChangeArrowheads="1"/>
            </p:cNvPicPr>
            <p:nvPr/>
          </p:nvPicPr>
          <p:blipFill rotWithShape="1">
            <a:blip r:embed="rId18" cstate="print">
              <a:extLst>
                <a:ext uri="{28A0092B-C50C-407E-A947-70E740481C1C}">
                  <a14:useLocalDpi xmlns:a14="http://schemas.microsoft.com/office/drawing/2010/main" val="0"/>
                </a:ext>
              </a:extLst>
            </a:blip>
            <a:srcRect l="7032" t="5112" r="7032" b="3965"/>
            <a:stretch/>
          </p:blipFill>
          <p:spPr bwMode="auto">
            <a:xfrm>
              <a:off x="5620282" y="2292133"/>
              <a:ext cx="613990" cy="324811"/>
            </a:xfrm>
            <a:prstGeom prst="roundRect">
              <a:avLst/>
            </a:prstGeom>
            <a:noFill/>
            <a:ln w="9525">
              <a:noFill/>
              <a:miter lim="800000"/>
              <a:headEnd/>
              <a:tailEnd/>
            </a:ln>
            <a:effectLst/>
            <a:scene3d>
              <a:camera prst="orthographicFront"/>
              <a:lightRig rig="threePt" dir="t"/>
            </a:scene3d>
            <a:sp3d>
              <a:bevelT w="25400" h="25400"/>
            </a:sp3d>
          </p:spPr>
        </p:pic>
        <p:sp>
          <p:nvSpPr>
            <p:cNvPr id="197" name="Rounded Rectangle 196"/>
            <p:cNvSpPr/>
            <p:nvPr/>
          </p:nvSpPr>
          <p:spPr>
            <a:xfrm>
              <a:off x="5620283"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198" name="TextBox 197"/>
            <p:cNvSpPr txBox="1"/>
            <p:nvPr/>
          </p:nvSpPr>
          <p:spPr>
            <a:xfrm>
              <a:off x="5581703" y="216575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SERVICE ORDERS</a:t>
              </a:r>
            </a:p>
          </p:txBody>
        </p:sp>
        <p:pic>
          <p:nvPicPr>
            <p:cNvPr id="200" name="Picture 3"/>
            <p:cNvPicPr>
              <a:picLocks noChangeArrowheads="1"/>
            </p:cNvPicPr>
            <p:nvPr/>
          </p:nvPicPr>
          <p:blipFill rotWithShape="1">
            <a:blip r:embed="rId19" cstate="print">
              <a:extLst>
                <a:ext uri="{28A0092B-C50C-407E-A947-70E740481C1C}">
                  <a14:useLocalDpi xmlns:a14="http://schemas.microsoft.com/office/drawing/2010/main" val="0"/>
                </a:ext>
              </a:extLst>
            </a:blip>
            <a:srcRect l="13223" t="-3911" r="13223" b="17916"/>
            <a:stretch/>
          </p:blipFill>
          <p:spPr bwMode="auto">
            <a:xfrm>
              <a:off x="6310251" y="2215444"/>
              <a:ext cx="613990" cy="401417"/>
            </a:xfrm>
            <a:prstGeom prst="roundRect">
              <a:avLst/>
            </a:prstGeom>
            <a:noFill/>
            <a:ln w="9525">
              <a:noFill/>
              <a:miter lim="800000"/>
              <a:headEnd/>
              <a:tailEnd/>
            </a:ln>
            <a:effectLst/>
            <a:scene3d>
              <a:camera prst="orthographicFront"/>
              <a:lightRig rig="threePt" dir="t"/>
            </a:scene3d>
            <a:sp3d>
              <a:bevelT w="25400" h="25400"/>
            </a:sp3d>
          </p:spPr>
        </p:pic>
        <p:sp>
          <p:nvSpPr>
            <p:cNvPr id="201" name="Rounded Rectangle 200"/>
            <p:cNvSpPr/>
            <p:nvPr/>
          </p:nvSpPr>
          <p:spPr>
            <a:xfrm>
              <a:off x="6310252"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02" name="TextBox 201"/>
            <p:cNvSpPr txBox="1"/>
            <p:nvPr/>
          </p:nvSpPr>
          <p:spPr>
            <a:xfrm>
              <a:off x="6271672" y="216575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PURCHASE ORDERS</a:t>
              </a:r>
            </a:p>
          </p:txBody>
        </p:sp>
        <p:pic>
          <p:nvPicPr>
            <p:cNvPr id="204" name="Picture 3"/>
            <p:cNvPicPr>
              <a:picLocks noChangeArrowheads="1"/>
            </p:cNvPicPr>
            <p:nvPr/>
          </p:nvPicPr>
          <p:blipFill rotWithShape="1">
            <a:blip r:embed="rId20" cstate="print">
              <a:extLst>
                <a:ext uri="{28A0092B-C50C-407E-A947-70E740481C1C}">
                  <a14:useLocalDpi xmlns:a14="http://schemas.microsoft.com/office/drawing/2010/main" val="0"/>
                </a:ext>
              </a:extLst>
            </a:blip>
            <a:srcRect l="10280" t="-5669" r="10280" b="15950"/>
            <a:stretch/>
          </p:blipFill>
          <p:spPr bwMode="auto">
            <a:xfrm>
              <a:off x="7000728" y="2270222"/>
              <a:ext cx="613990" cy="346721"/>
            </a:xfrm>
            <a:prstGeom prst="roundRect">
              <a:avLst/>
            </a:prstGeom>
            <a:noFill/>
            <a:ln w="9525">
              <a:noFill/>
              <a:miter lim="800000"/>
              <a:headEnd/>
              <a:tailEnd/>
            </a:ln>
            <a:effectLst/>
            <a:scene3d>
              <a:camera prst="orthographicFront"/>
              <a:lightRig rig="threePt" dir="t"/>
            </a:scene3d>
            <a:sp3d>
              <a:bevelT w="25400" h="25400"/>
            </a:sp3d>
          </p:spPr>
        </p:pic>
        <p:sp>
          <p:nvSpPr>
            <p:cNvPr id="205" name="Rounded Rectangle 204"/>
            <p:cNvSpPr/>
            <p:nvPr/>
          </p:nvSpPr>
          <p:spPr>
            <a:xfrm>
              <a:off x="7000729"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06" name="TextBox 205"/>
            <p:cNvSpPr txBox="1"/>
            <p:nvPr/>
          </p:nvSpPr>
          <p:spPr>
            <a:xfrm>
              <a:off x="6962149" y="216575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PO APPROVAL</a:t>
              </a:r>
            </a:p>
          </p:txBody>
        </p:sp>
        <p:pic>
          <p:nvPicPr>
            <p:cNvPr id="208" name="Picture 3"/>
            <p:cNvPicPr>
              <a:picLocks noChangeArrowheads="1"/>
            </p:cNvPicPr>
            <p:nvPr/>
          </p:nvPicPr>
          <p:blipFill rotWithShape="1">
            <a:blip r:embed="rId21" cstate="print">
              <a:extLst>
                <a:ext uri="{28A0092B-C50C-407E-A947-70E740481C1C}">
                  <a14:useLocalDpi xmlns:a14="http://schemas.microsoft.com/office/drawing/2010/main" val="0"/>
                </a:ext>
              </a:extLst>
            </a:blip>
            <a:srcRect l="7760" t="2087" r="7760" b="2543"/>
            <a:stretch/>
          </p:blipFill>
          <p:spPr bwMode="auto">
            <a:xfrm>
              <a:off x="7686458" y="2284829"/>
              <a:ext cx="613990" cy="333733"/>
            </a:xfrm>
            <a:prstGeom prst="roundRect">
              <a:avLst/>
            </a:prstGeom>
            <a:noFill/>
            <a:ln w="9525">
              <a:noFill/>
              <a:miter lim="800000"/>
              <a:headEnd/>
              <a:tailEnd/>
            </a:ln>
            <a:effectLst/>
            <a:scene3d>
              <a:camera prst="orthographicFront"/>
              <a:lightRig rig="threePt" dir="t"/>
            </a:scene3d>
            <a:sp3d>
              <a:bevelT w="25400" h="25400"/>
            </a:sp3d>
          </p:spPr>
        </p:pic>
        <p:sp>
          <p:nvSpPr>
            <p:cNvPr id="209" name="Rounded Rectangle 208"/>
            <p:cNvSpPr/>
            <p:nvPr/>
          </p:nvSpPr>
          <p:spPr>
            <a:xfrm>
              <a:off x="7686458"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0" name="TextBox 209"/>
            <p:cNvSpPr txBox="1"/>
            <p:nvPr/>
          </p:nvSpPr>
          <p:spPr>
            <a:xfrm>
              <a:off x="7647878" y="216575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SUPPLIER SELF SERVICE</a:t>
              </a:r>
            </a:p>
          </p:txBody>
        </p:sp>
        <p:pic>
          <p:nvPicPr>
            <p:cNvPr id="212" name="Picture 3"/>
            <p:cNvPicPr>
              <a:picLocks noChangeArrowheads="1"/>
            </p:cNvPicPr>
            <p:nvPr/>
          </p:nvPicPr>
          <p:blipFill rotWithShape="1">
            <a:blip r:embed="rId22" cstate="print">
              <a:extLst>
                <a:ext uri="{28A0092B-C50C-407E-A947-70E740481C1C}">
                  <a14:useLocalDpi xmlns:a14="http://schemas.microsoft.com/office/drawing/2010/main" val="0"/>
                </a:ext>
              </a:extLst>
            </a:blip>
            <a:srcRect l="6196" t="-6396" r="6196" b="6195"/>
            <a:stretch/>
          </p:blipFill>
          <p:spPr bwMode="auto">
            <a:xfrm>
              <a:off x="8376933" y="2273874"/>
              <a:ext cx="613990" cy="343310"/>
            </a:xfrm>
            <a:prstGeom prst="roundRect">
              <a:avLst/>
            </a:prstGeom>
            <a:noFill/>
            <a:ln w="9525">
              <a:noFill/>
              <a:miter lim="800000"/>
              <a:headEnd/>
              <a:tailEnd/>
            </a:ln>
            <a:effectLst/>
            <a:scene3d>
              <a:camera prst="orthographicFront"/>
              <a:lightRig rig="threePt" dir="t"/>
            </a:scene3d>
            <a:sp3d>
              <a:bevelT w="25400" h="25400"/>
            </a:sp3d>
          </p:spPr>
        </p:pic>
        <p:sp>
          <p:nvSpPr>
            <p:cNvPr id="213" name="Rounded Rectangle 212"/>
            <p:cNvSpPr/>
            <p:nvPr/>
          </p:nvSpPr>
          <p:spPr>
            <a:xfrm>
              <a:off x="8376934" y="2077095"/>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4" name="TextBox 213"/>
            <p:cNvSpPr txBox="1"/>
            <p:nvPr/>
          </p:nvSpPr>
          <p:spPr>
            <a:xfrm>
              <a:off x="8338355" y="2165750"/>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 ON THE GO</a:t>
              </a:r>
            </a:p>
          </p:txBody>
        </p:sp>
      </p:grpSp>
      <p:grpSp>
        <p:nvGrpSpPr>
          <p:cNvPr id="10" name="Group 19"/>
          <p:cNvGrpSpPr/>
          <p:nvPr/>
        </p:nvGrpSpPr>
        <p:grpSpPr>
          <a:xfrm>
            <a:off x="6529767" y="3589699"/>
            <a:ext cx="5496387" cy="716569"/>
            <a:chOff x="4898601" y="2692274"/>
            <a:chExt cx="4123364" cy="537427"/>
          </a:xfrm>
        </p:grpSpPr>
        <p:pic>
          <p:nvPicPr>
            <p:cNvPr id="320" name="Picture 3"/>
            <p:cNvPicPr>
              <a:picLocks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8372915" y="2894366"/>
              <a:ext cx="613990" cy="329567"/>
            </a:xfrm>
            <a:prstGeom prst="roundRect">
              <a:avLst/>
            </a:prstGeom>
            <a:noFill/>
            <a:ln w="9525">
              <a:noFill/>
              <a:miter lim="800000"/>
              <a:headEnd/>
              <a:tailEnd/>
            </a:ln>
            <a:effectLst/>
            <a:scene3d>
              <a:camera prst="orthographicFront"/>
              <a:lightRig rig="threePt" dir="t"/>
            </a:scene3d>
            <a:sp3d>
              <a:bevelT w="25400" h="25400"/>
            </a:sp3d>
          </p:spPr>
        </p:pic>
        <p:pic>
          <p:nvPicPr>
            <p:cNvPr id="316" name="Picture 3"/>
            <p:cNvPicPr>
              <a:picLocks noChangeArrowheads="1"/>
            </p:cNvPicPr>
            <p:nvPr/>
          </p:nvPicPr>
          <p:blipFill rotWithShape="1">
            <a:blip r:embed="rId24" cstate="print">
              <a:extLst>
                <a:ext uri="{28A0092B-C50C-407E-A947-70E740481C1C}">
                  <a14:useLocalDpi xmlns:a14="http://schemas.microsoft.com/office/drawing/2010/main" val="0"/>
                </a:ext>
              </a:extLst>
            </a:blip>
            <a:srcRect l="6439" t="4112" r="16239" b="18565"/>
            <a:stretch/>
          </p:blipFill>
          <p:spPr bwMode="auto">
            <a:xfrm>
              <a:off x="5626441" y="2883824"/>
              <a:ext cx="613990" cy="343349"/>
            </a:xfrm>
            <a:prstGeom prst="roundRect">
              <a:avLst/>
            </a:prstGeom>
            <a:noFill/>
            <a:ln w="9525">
              <a:noFill/>
              <a:miter lim="800000"/>
              <a:headEnd/>
              <a:tailEnd/>
            </a:ln>
            <a:effectLst/>
            <a:scene3d>
              <a:camera prst="orthographicFront"/>
              <a:lightRig rig="threePt" dir="t"/>
            </a:scene3d>
            <a:sp3d>
              <a:bevelT w="25400" h="25400"/>
            </a:sp3d>
          </p:spPr>
        </p:pic>
        <p:pic>
          <p:nvPicPr>
            <p:cNvPr id="317" name="Picture 3"/>
            <p:cNvPicPr>
              <a:picLocks noChangeArrowheads="1"/>
            </p:cNvPicPr>
            <p:nvPr/>
          </p:nvPicPr>
          <p:blipFill rotWithShape="1">
            <a:blip r:embed="rId25" cstate="print">
              <a:extLst>
                <a:ext uri="{28A0092B-C50C-407E-A947-70E740481C1C}">
                  <a14:useLocalDpi xmlns:a14="http://schemas.microsoft.com/office/drawing/2010/main" val="0"/>
                </a:ext>
              </a:extLst>
            </a:blip>
            <a:srcRect l="12083" t="953" r="12083" b="16143"/>
            <a:stretch/>
          </p:blipFill>
          <p:spPr bwMode="auto">
            <a:xfrm>
              <a:off x="6309399" y="2856795"/>
              <a:ext cx="613990" cy="372906"/>
            </a:xfrm>
            <a:prstGeom prst="roundRect">
              <a:avLst/>
            </a:prstGeom>
            <a:noFill/>
            <a:ln w="9525">
              <a:noFill/>
              <a:miter lim="800000"/>
              <a:headEnd/>
              <a:tailEnd/>
            </a:ln>
            <a:effectLst/>
            <a:scene3d>
              <a:camera prst="orthographicFront"/>
              <a:lightRig rig="threePt" dir="t"/>
            </a:scene3d>
            <a:sp3d>
              <a:bevelT w="25400" h="25400"/>
            </a:sp3d>
          </p:spPr>
        </p:pic>
        <p:pic>
          <p:nvPicPr>
            <p:cNvPr id="318" name="Picture 3"/>
            <p:cNvPicPr>
              <a:picLocks noChangeArrowheads="1"/>
            </p:cNvPicPr>
            <p:nvPr/>
          </p:nvPicPr>
          <p:blipFill rotWithShape="1">
            <a:blip r:embed="rId26" cstate="print">
              <a:extLst>
                <a:ext uri="{28A0092B-C50C-407E-A947-70E740481C1C}">
                  <a14:useLocalDpi xmlns:a14="http://schemas.microsoft.com/office/drawing/2010/main" val="0"/>
                </a:ext>
              </a:extLst>
            </a:blip>
            <a:srcRect l="10141" t="-953" r="10141" b="21237"/>
            <a:stretch/>
          </p:blipFill>
          <p:spPr bwMode="auto">
            <a:xfrm>
              <a:off x="7000118" y="2888596"/>
              <a:ext cx="613990" cy="341105"/>
            </a:xfrm>
            <a:prstGeom prst="roundRect">
              <a:avLst/>
            </a:prstGeom>
            <a:noFill/>
            <a:ln w="9525">
              <a:noFill/>
              <a:miter lim="800000"/>
              <a:headEnd/>
              <a:tailEnd/>
            </a:ln>
            <a:effectLst/>
            <a:scene3d>
              <a:camera prst="orthographicFront"/>
              <a:lightRig rig="threePt" dir="t"/>
            </a:scene3d>
            <a:sp3d>
              <a:bevelT w="25400" h="25400"/>
            </a:sp3d>
          </p:spPr>
        </p:pic>
        <p:pic>
          <p:nvPicPr>
            <p:cNvPr id="319" name="Picture 3"/>
            <p:cNvPicPr>
              <a:picLocks noChangeArrowheads="1"/>
            </p:cNvPicPr>
            <p:nvPr/>
          </p:nvPicPr>
          <p:blipFill rotWithShape="1">
            <a:blip r:embed="rId15" cstate="print">
              <a:extLst>
                <a:ext uri="{28A0092B-C50C-407E-A947-70E740481C1C}">
                  <a14:useLocalDpi xmlns:a14="http://schemas.microsoft.com/office/drawing/2010/main" val="0"/>
                </a:ext>
              </a:extLst>
            </a:blip>
            <a:srcRect l="8454" t="6102" r="8454" b="8454"/>
            <a:stretch/>
          </p:blipFill>
          <p:spPr bwMode="auto">
            <a:xfrm>
              <a:off x="7684509" y="2911571"/>
              <a:ext cx="613990" cy="315682"/>
            </a:xfrm>
            <a:prstGeom prst="roundRect">
              <a:avLst/>
            </a:prstGeom>
            <a:noFill/>
            <a:ln w="9525">
              <a:noFill/>
              <a:miter lim="800000"/>
              <a:headEnd/>
              <a:tailEnd/>
            </a:ln>
            <a:effectLst/>
            <a:scene3d>
              <a:camera prst="orthographicFront"/>
              <a:lightRig rig="threePt" dir="t"/>
            </a:scene3d>
            <a:sp3d>
              <a:bevelT w="25400" h="25400"/>
            </a:sp3d>
          </p:spPr>
        </p:pic>
        <p:grpSp>
          <p:nvGrpSpPr>
            <p:cNvPr id="11" name="Group 170"/>
            <p:cNvGrpSpPr/>
            <p:nvPr/>
          </p:nvGrpSpPr>
          <p:grpSpPr>
            <a:xfrm>
              <a:off x="4898601" y="2692274"/>
              <a:ext cx="683610" cy="534248"/>
              <a:chOff x="742950" y="3099282"/>
              <a:chExt cx="792480" cy="619331"/>
            </a:xfrm>
          </p:grpSpPr>
          <p:pic>
            <p:nvPicPr>
              <p:cNvPr id="315" name="Picture 3"/>
              <p:cNvPicPr>
                <a:picLocks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785275" y="330515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233" name="Rounded Rectangle 232"/>
              <p:cNvSpPr/>
              <p:nvPr/>
            </p:nvSpPr>
            <p:spPr>
              <a:xfrm>
                <a:off x="787674" y="30992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4" name="TextBox 233"/>
              <p:cNvSpPr txBox="1"/>
              <p:nvPr/>
            </p:nvSpPr>
            <p:spPr>
              <a:xfrm>
                <a:off x="742950" y="3202058"/>
                <a:ext cx="792480" cy="128446"/>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SUPPLIER SELF SERVICE</a:t>
                </a:r>
              </a:p>
            </p:txBody>
          </p:sp>
        </p:grpSp>
        <p:sp>
          <p:nvSpPr>
            <p:cNvPr id="237" name="Rounded Rectangle 236"/>
            <p:cNvSpPr/>
            <p:nvPr/>
          </p:nvSpPr>
          <p:spPr>
            <a:xfrm>
              <a:off x="5620283"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38" name="TextBox 237"/>
            <p:cNvSpPr txBox="1"/>
            <p:nvPr/>
          </p:nvSpPr>
          <p:spPr>
            <a:xfrm>
              <a:off x="5581703" y="2780929"/>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PROJECTS ON THE GO</a:t>
              </a:r>
            </a:p>
          </p:txBody>
        </p:sp>
        <p:sp>
          <p:nvSpPr>
            <p:cNvPr id="241" name="Rounded Rectangle 240"/>
            <p:cNvSpPr/>
            <p:nvPr/>
          </p:nvSpPr>
          <p:spPr>
            <a:xfrm>
              <a:off x="6310252"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42" name="TextBox 241"/>
            <p:cNvSpPr txBox="1"/>
            <p:nvPr/>
          </p:nvSpPr>
          <p:spPr>
            <a:xfrm>
              <a:off x="6271672" y="2780929"/>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WAREHOUSE INTEGRATION</a:t>
              </a:r>
            </a:p>
          </p:txBody>
        </p:sp>
        <p:sp>
          <p:nvSpPr>
            <p:cNvPr id="245" name="Rounded Rectangle 244"/>
            <p:cNvSpPr/>
            <p:nvPr/>
          </p:nvSpPr>
          <p:spPr>
            <a:xfrm>
              <a:off x="7000729"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46" name="TextBox 245"/>
            <p:cNvSpPr txBox="1"/>
            <p:nvPr/>
          </p:nvSpPr>
          <p:spPr>
            <a:xfrm>
              <a:off x="6962149" y="277355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AGILE PLM</a:t>
              </a:r>
            </a:p>
          </p:txBody>
        </p:sp>
        <p:sp>
          <p:nvSpPr>
            <p:cNvPr id="249" name="Rounded Rectangle 248"/>
            <p:cNvSpPr/>
            <p:nvPr/>
          </p:nvSpPr>
          <p:spPr>
            <a:xfrm>
              <a:off x="7686458"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0" name="TextBox 249"/>
            <p:cNvSpPr txBox="1"/>
            <p:nvPr/>
          </p:nvSpPr>
          <p:spPr>
            <a:xfrm>
              <a:off x="7647878" y="277355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sp>
          <p:nvSpPr>
            <p:cNvPr id="253" name="Rounded Rectangle 252"/>
            <p:cNvSpPr/>
            <p:nvPr/>
          </p:nvSpPr>
          <p:spPr>
            <a:xfrm>
              <a:off x="8376934" y="269227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4" name="TextBox 253"/>
            <p:cNvSpPr txBox="1"/>
            <p:nvPr/>
          </p:nvSpPr>
          <p:spPr>
            <a:xfrm>
              <a:off x="8338355" y="2780929"/>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COMPANY DIRECTORY</a:t>
              </a:r>
            </a:p>
          </p:txBody>
        </p:sp>
      </p:grpSp>
      <p:grpSp>
        <p:nvGrpSpPr>
          <p:cNvPr id="13" name="Group 17"/>
          <p:cNvGrpSpPr/>
          <p:nvPr/>
        </p:nvGrpSpPr>
        <p:grpSpPr>
          <a:xfrm>
            <a:off x="6529767" y="1938081"/>
            <a:ext cx="5496387" cy="738564"/>
            <a:chOff x="4898601" y="1453560"/>
            <a:chExt cx="4123364" cy="553923"/>
          </a:xfrm>
        </p:grpSpPr>
        <p:grpSp>
          <p:nvGrpSpPr>
            <p:cNvPr id="14" name="Group 162"/>
            <p:cNvGrpSpPr/>
            <p:nvPr/>
          </p:nvGrpSpPr>
          <p:grpSpPr>
            <a:xfrm>
              <a:off x="4898601" y="1453560"/>
              <a:ext cx="683610" cy="548617"/>
              <a:chOff x="742950" y="1613382"/>
              <a:chExt cx="792480" cy="617742"/>
            </a:xfrm>
          </p:grpSpPr>
          <p:pic>
            <p:nvPicPr>
              <p:cNvPr id="152" name="Picture 3"/>
              <p:cNvPicPr>
                <a:picLocks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787673" y="184907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153" name="Rounded Rectangle 152"/>
              <p:cNvSpPr/>
              <p:nvPr/>
            </p:nvSpPr>
            <p:spPr>
              <a:xfrm>
                <a:off x="787674" y="16133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54" name="TextBox 153"/>
              <p:cNvSpPr txBox="1"/>
              <p:nvPr/>
            </p:nvSpPr>
            <p:spPr>
              <a:xfrm>
                <a:off x="742950" y="1716158"/>
                <a:ext cx="792480" cy="12476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PAYMENT REQUEST</a:t>
                </a:r>
              </a:p>
            </p:txBody>
          </p:sp>
        </p:grpSp>
        <p:pic>
          <p:nvPicPr>
            <p:cNvPr id="156" name="Picture 3"/>
            <p:cNvPicPr>
              <a:picLocks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5620282" y="1666633"/>
              <a:ext cx="613990" cy="339303"/>
            </a:xfrm>
            <a:prstGeom prst="roundRect">
              <a:avLst/>
            </a:prstGeom>
            <a:noFill/>
            <a:ln w="9525">
              <a:noFill/>
              <a:miter lim="800000"/>
              <a:headEnd/>
              <a:tailEnd/>
            </a:ln>
            <a:effectLst/>
            <a:scene3d>
              <a:camera prst="orthographicFront"/>
              <a:lightRig rig="threePt" dir="t"/>
            </a:scene3d>
            <a:sp3d>
              <a:bevelT w="25400" h="25400"/>
            </a:sp3d>
          </p:spPr>
        </p:pic>
        <p:sp>
          <p:nvSpPr>
            <p:cNvPr id="157" name="Rounded Rectangle 156"/>
            <p:cNvSpPr/>
            <p:nvPr/>
          </p:nvSpPr>
          <p:spPr>
            <a:xfrm>
              <a:off x="5620283"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58" name="TextBox 157"/>
            <p:cNvSpPr txBox="1"/>
            <p:nvPr/>
          </p:nvSpPr>
          <p:spPr>
            <a:xfrm>
              <a:off x="5581703" y="154483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spc="-40" dirty="0">
                  <a:solidFill>
                    <a:prstClr val="white"/>
                  </a:solidFill>
                  <a:effectLst>
                    <a:outerShdw blurRad="50800" dist="12700" dir="2700000" algn="tl" rotWithShape="0">
                      <a:srgbClr val="000000">
                        <a:alpha val="34000"/>
                      </a:srgbClr>
                    </a:outerShdw>
                  </a:effectLst>
                  <a:cs typeface="Arial"/>
                </a:rPr>
                <a:t>PROCUREMENT OFFICER HOMEPAGE</a:t>
              </a:r>
            </a:p>
          </p:txBody>
        </p:sp>
        <p:pic>
          <p:nvPicPr>
            <p:cNvPr id="160"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310251" y="1567335"/>
              <a:ext cx="613990" cy="440148"/>
            </a:xfrm>
            <a:prstGeom prst="roundRect">
              <a:avLst/>
            </a:prstGeom>
            <a:noFill/>
            <a:ln w="9525">
              <a:noFill/>
              <a:miter lim="800000"/>
              <a:headEnd/>
              <a:tailEnd/>
            </a:ln>
            <a:effectLst/>
            <a:scene3d>
              <a:camera prst="orthographicFront"/>
              <a:lightRig rig="threePt" dir="t"/>
            </a:scene3d>
            <a:sp3d>
              <a:bevelT w="25400" h="25400"/>
            </a:sp3d>
          </p:spPr>
        </p:pic>
        <p:sp>
          <p:nvSpPr>
            <p:cNvPr id="161" name="Rounded Rectangle 160"/>
            <p:cNvSpPr/>
            <p:nvPr/>
          </p:nvSpPr>
          <p:spPr>
            <a:xfrm>
              <a:off x="6310252"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62" name="TextBox 161"/>
            <p:cNvSpPr txBox="1"/>
            <p:nvPr/>
          </p:nvSpPr>
          <p:spPr>
            <a:xfrm>
              <a:off x="6271672" y="154483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 CARD</a:t>
              </a:r>
            </a:p>
          </p:txBody>
        </p:sp>
        <p:pic>
          <p:nvPicPr>
            <p:cNvPr id="164" name="Picture 3"/>
            <p:cNvPicPr>
              <a:picLocks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7000728" y="1568955"/>
              <a:ext cx="613990" cy="436910"/>
            </a:xfrm>
            <a:prstGeom prst="roundRect">
              <a:avLst/>
            </a:prstGeom>
            <a:noFill/>
            <a:ln w="9525">
              <a:noFill/>
              <a:miter lim="800000"/>
              <a:headEnd/>
              <a:tailEnd/>
            </a:ln>
            <a:effectLst/>
            <a:scene3d>
              <a:camera prst="orthographicFront"/>
              <a:lightRig rig="threePt" dir="t"/>
            </a:scene3d>
            <a:sp3d>
              <a:bevelT w="25400" h="25400"/>
            </a:sp3d>
          </p:spPr>
        </p:pic>
        <p:sp>
          <p:nvSpPr>
            <p:cNvPr id="165" name="Rounded Rectangle 164"/>
            <p:cNvSpPr/>
            <p:nvPr/>
          </p:nvSpPr>
          <p:spPr>
            <a:xfrm>
              <a:off x="7000729"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66" name="TextBox 165"/>
            <p:cNvSpPr txBox="1"/>
            <p:nvPr/>
          </p:nvSpPr>
          <p:spPr>
            <a:xfrm>
              <a:off x="6962149" y="154483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BENEFIT PLANS MODIFICATION</a:t>
              </a:r>
            </a:p>
          </p:txBody>
        </p:sp>
        <p:pic>
          <p:nvPicPr>
            <p:cNvPr id="168" name="Picture 3"/>
            <p:cNvPicPr>
              <a:picLocks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686458" y="1631568"/>
              <a:ext cx="613990" cy="371839"/>
            </a:xfrm>
            <a:prstGeom prst="roundRect">
              <a:avLst/>
            </a:prstGeom>
            <a:noFill/>
            <a:ln w="9525">
              <a:noFill/>
              <a:miter lim="800000"/>
              <a:headEnd/>
              <a:tailEnd/>
            </a:ln>
            <a:effectLst/>
            <a:scene3d>
              <a:camera prst="orthographicFront"/>
              <a:lightRig rig="threePt" dir="t"/>
            </a:scene3d>
            <a:sp3d>
              <a:bevelT w="25400" h="25400"/>
            </a:sp3d>
          </p:spPr>
        </p:pic>
        <p:sp>
          <p:nvSpPr>
            <p:cNvPr id="169" name="Rounded Rectangle 168"/>
            <p:cNvSpPr/>
            <p:nvPr/>
          </p:nvSpPr>
          <p:spPr>
            <a:xfrm>
              <a:off x="7686458"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0" name="TextBox 169"/>
            <p:cNvSpPr txBox="1"/>
            <p:nvPr/>
          </p:nvSpPr>
          <p:spPr>
            <a:xfrm>
              <a:off x="7647878" y="154483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CUSTOMER 360</a:t>
              </a:r>
            </a:p>
          </p:txBody>
        </p:sp>
        <p:pic>
          <p:nvPicPr>
            <p:cNvPr id="172" name="Picture 3"/>
            <p:cNvPicPr>
              <a:picLocks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8376933" y="1637651"/>
              <a:ext cx="613990" cy="367191"/>
            </a:xfrm>
            <a:prstGeom prst="roundRect">
              <a:avLst/>
            </a:prstGeom>
            <a:noFill/>
            <a:ln w="9525">
              <a:noFill/>
              <a:miter lim="800000"/>
              <a:headEnd/>
              <a:tailEnd/>
            </a:ln>
            <a:effectLst/>
            <a:scene3d>
              <a:camera prst="orthographicFront"/>
              <a:lightRig rig="threePt" dir="t"/>
            </a:scene3d>
            <a:sp3d>
              <a:bevelT w="25400" h="25400"/>
            </a:sp3d>
          </p:spPr>
        </p:pic>
        <p:sp>
          <p:nvSpPr>
            <p:cNvPr id="173" name="Rounded Rectangle 172"/>
            <p:cNvSpPr/>
            <p:nvPr/>
          </p:nvSpPr>
          <p:spPr>
            <a:xfrm>
              <a:off x="8376934" y="1453560"/>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4" name="TextBox 173"/>
            <p:cNvSpPr txBox="1"/>
            <p:nvPr/>
          </p:nvSpPr>
          <p:spPr>
            <a:xfrm>
              <a:off x="8338355" y="154483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MOBILE KNOWLEDGE</a:t>
              </a:r>
            </a:p>
          </p:txBody>
        </p:sp>
      </p:grpSp>
      <p:grpSp>
        <p:nvGrpSpPr>
          <p:cNvPr id="15" name="Group 21"/>
          <p:cNvGrpSpPr/>
          <p:nvPr/>
        </p:nvGrpSpPr>
        <p:grpSpPr>
          <a:xfrm>
            <a:off x="120781" y="5168585"/>
            <a:ext cx="11846030" cy="1044999"/>
            <a:chOff x="90609" y="3876437"/>
            <a:chExt cx="8886837" cy="783749"/>
          </a:xfrm>
        </p:grpSpPr>
        <p:sp>
          <p:nvSpPr>
            <p:cNvPr id="310" name="TextBox 309"/>
            <p:cNvSpPr txBox="1"/>
            <p:nvPr/>
          </p:nvSpPr>
          <p:spPr>
            <a:xfrm>
              <a:off x="3460879" y="4549386"/>
              <a:ext cx="550427"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REQUISITIONS</a:t>
              </a:r>
            </a:p>
          </p:txBody>
        </p:sp>
        <p:pic>
          <p:nvPicPr>
            <p:cNvPr id="334" name="Picture 3"/>
            <p:cNvPicPr>
              <a:picLocks noChangeArrowheads="1"/>
            </p:cNvPicPr>
            <p:nvPr/>
          </p:nvPicPr>
          <p:blipFill rotWithShape="1">
            <a:blip r:embed="rId19" cstate="print">
              <a:extLst>
                <a:ext uri="{28A0092B-C50C-407E-A947-70E740481C1C}">
                  <a14:useLocalDpi xmlns:a14="http://schemas.microsoft.com/office/drawing/2010/main" val="0"/>
                </a:ext>
              </a:extLst>
            </a:blip>
            <a:srcRect l="13223" t="-3911" r="13223" b="17916"/>
            <a:stretch/>
          </p:blipFill>
          <p:spPr bwMode="auto">
            <a:xfrm>
              <a:off x="8360899" y="4013915"/>
              <a:ext cx="613990" cy="401417"/>
            </a:xfrm>
            <a:prstGeom prst="roundRect">
              <a:avLst/>
            </a:prstGeom>
            <a:noFill/>
            <a:ln w="9525">
              <a:noFill/>
              <a:miter lim="800000"/>
              <a:headEnd/>
              <a:tailEnd/>
            </a:ln>
            <a:effectLst/>
            <a:scene3d>
              <a:camera prst="orthographicFront"/>
              <a:lightRig rig="threePt" dir="t"/>
            </a:scene3d>
            <a:sp3d>
              <a:bevelT w="25400" h="25400"/>
            </a:sp3d>
          </p:spPr>
        </p:pic>
        <p:sp>
          <p:nvSpPr>
            <p:cNvPr id="309" name="Rounded Rectangle 308"/>
            <p:cNvSpPr/>
            <p:nvPr/>
          </p:nvSpPr>
          <p:spPr>
            <a:xfrm>
              <a:off x="8363456" y="3888346"/>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SAAS HCM</a:t>
              </a:r>
            </a:p>
          </p:txBody>
        </p:sp>
        <p:pic>
          <p:nvPicPr>
            <p:cNvPr id="321" name="Picture 3"/>
            <p:cNvPicPr>
              <a:picLocks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6301520" y="4085289"/>
              <a:ext cx="613990" cy="329567"/>
            </a:xfrm>
            <a:prstGeom prst="roundRect">
              <a:avLst/>
            </a:prstGeom>
            <a:noFill/>
            <a:ln w="9525">
              <a:noFill/>
              <a:miter lim="800000"/>
              <a:headEnd/>
              <a:tailEnd/>
            </a:ln>
            <a:effectLst/>
            <a:scene3d>
              <a:camera prst="orthographicFront"/>
              <a:lightRig rig="threePt" dir="t"/>
            </a:scene3d>
            <a:sp3d>
              <a:bevelT w="25400" h="25400"/>
            </a:sp3d>
          </p:spPr>
        </p:pic>
        <p:pic>
          <p:nvPicPr>
            <p:cNvPr id="322"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991630" y="3988839"/>
              <a:ext cx="613990" cy="427520"/>
            </a:xfrm>
            <a:prstGeom prst="roundRect">
              <a:avLst/>
            </a:prstGeom>
            <a:noFill/>
            <a:ln w="9525">
              <a:noFill/>
              <a:miter lim="800000"/>
              <a:headEnd/>
              <a:tailEnd/>
            </a:ln>
            <a:effectLst/>
            <a:scene3d>
              <a:camera prst="orthographicFront"/>
              <a:lightRig rig="threePt" dir="t"/>
            </a:scene3d>
            <a:sp3d>
              <a:bevelT w="25400" h="25400"/>
            </a:sp3d>
          </p:spPr>
        </p:pic>
        <p:pic>
          <p:nvPicPr>
            <p:cNvPr id="323" name="Picture 3"/>
            <p:cNvPicPr>
              <a:picLocks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7682179" y="3990412"/>
              <a:ext cx="613990" cy="424375"/>
            </a:xfrm>
            <a:prstGeom prst="roundRect">
              <a:avLst/>
            </a:prstGeom>
            <a:noFill/>
            <a:ln w="9525">
              <a:noFill/>
              <a:miter lim="800000"/>
              <a:headEnd/>
              <a:tailEnd/>
            </a:ln>
            <a:effectLst/>
            <a:scene3d>
              <a:camera prst="orthographicFront"/>
              <a:lightRig rig="threePt" dir="t"/>
            </a:scene3d>
            <a:sp3d>
              <a:bevelT w="25400" h="25400"/>
            </a:sp3d>
          </p:spPr>
        </p:pic>
        <p:pic>
          <p:nvPicPr>
            <p:cNvPr id="136" name="Picture 3"/>
            <p:cNvPicPr>
              <a:picLocks noChangeArrowheads="1"/>
            </p:cNvPicPr>
            <p:nvPr/>
          </p:nvPicPr>
          <p:blipFill rotWithShape="1">
            <a:blip r:embed="rId30" cstate="print">
              <a:extLst>
                <a:ext uri="{28A0092B-C50C-407E-A947-70E740481C1C}">
                  <a14:useLocalDpi xmlns:a14="http://schemas.microsoft.com/office/drawing/2010/main" val="0"/>
                </a:ext>
              </a:extLst>
            </a:blip>
            <a:srcRect l="15326" t="1111" r="15326" b="29541"/>
            <a:stretch/>
          </p:blipFill>
          <p:spPr bwMode="auto">
            <a:xfrm>
              <a:off x="129188" y="4063362"/>
              <a:ext cx="613990" cy="347388"/>
            </a:xfrm>
            <a:prstGeom prst="roundRect">
              <a:avLst/>
            </a:prstGeom>
            <a:noFill/>
            <a:ln w="9525">
              <a:noFill/>
              <a:miter lim="800000"/>
              <a:headEnd/>
              <a:tailEnd/>
            </a:ln>
            <a:effectLst/>
            <a:scene3d>
              <a:camera prst="orthographicFront"/>
              <a:lightRig rig="threePt" dir="t"/>
            </a:scene3d>
            <a:sp3d>
              <a:bevelT w="25400" h="25400"/>
            </a:sp3d>
          </p:spPr>
        </p:pic>
        <p:sp>
          <p:nvSpPr>
            <p:cNvPr id="137" name="Rounded Rectangle 136"/>
            <p:cNvSpPr/>
            <p:nvPr/>
          </p:nvSpPr>
          <p:spPr>
            <a:xfrm>
              <a:off x="129188"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38" name="TextBox 137"/>
            <p:cNvSpPr txBox="1"/>
            <p:nvPr/>
          </p:nvSpPr>
          <p:spPr>
            <a:xfrm>
              <a:off x="90609" y="396857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TIMECARD</a:t>
              </a:r>
            </a:p>
          </p:txBody>
        </p:sp>
        <p:pic>
          <p:nvPicPr>
            <p:cNvPr id="140" name="Picture 3"/>
            <p:cNvPicPr>
              <a:picLocks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827038" y="4103213"/>
              <a:ext cx="613990" cy="311509"/>
            </a:xfrm>
            <a:prstGeom prst="roundRect">
              <a:avLst/>
            </a:prstGeom>
            <a:noFill/>
            <a:ln w="9525">
              <a:noFill/>
              <a:miter lim="800000"/>
              <a:headEnd/>
              <a:tailEnd/>
            </a:ln>
            <a:effectLst/>
            <a:scene3d>
              <a:camera prst="orthographicFront"/>
              <a:lightRig rig="threePt" dir="t"/>
            </a:scene3d>
            <a:sp3d>
              <a:bevelT w="25400" h="25400"/>
            </a:sp3d>
          </p:spPr>
        </p:pic>
        <p:sp>
          <p:nvSpPr>
            <p:cNvPr id="141" name="Rounded Rectangle 140"/>
            <p:cNvSpPr/>
            <p:nvPr/>
          </p:nvSpPr>
          <p:spPr>
            <a:xfrm>
              <a:off x="827040"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42" name="TextBox 141"/>
            <p:cNvSpPr txBox="1"/>
            <p:nvPr/>
          </p:nvSpPr>
          <p:spPr>
            <a:xfrm>
              <a:off x="788460" y="396857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BENEFIT PLANS MODIFICATION</a:t>
              </a:r>
            </a:p>
          </p:txBody>
        </p:sp>
        <p:pic>
          <p:nvPicPr>
            <p:cNvPr id="144" name="Picture 3"/>
            <p:cNvPicPr>
              <a:picLocks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1515395" y="4083228"/>
              <a:ext cx="613990" cy="329567"/>
            </a:xfrm>
            <a:prstGeom prst="roundRect">
              <a:avLst/>
            </a:prstGeom>
            <a:noFill/>
            <a:ln w="9525">
              <a:noFill/>
              <a:miter lim="800000"/>
              <a:headEnd/>
              <a:tailEnd/>
            </a:ln>
            <a:effectLst/>
            <a:scene3d>
              <a:camera prst="orthographicFront"/>
              <a:lightRig rig="threePt" dir="t"/>
            </a:scene3d>
            <a:sp3d>
              <a:bevelT w="25400" h="25400"/>
            </a:sp3d>
          </p:spPr>
        </p:pic>
        <p:sp>
          <p:nvSpPr>
            <p:cNvPr id="145" name="Rounded Rectangle 144"/>
            <p:cNvSpPr/>
            <p:nvPr/>
          </p:nvSpPr>
          <p:spPr>
            <a:xfrm>
              <a:off x="1515396" y="3879919"/>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146" name="TextBox 145"/>
            <p:cNvSpPr txBox="1"/>
            <p:nvPr/>
          </p:nvSpPr>
          <p:spPr>
            <a:xfrm>
              <a:off x="1476816" y="3968574"/>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GUIDED SELF SERVICE</a:t>
              </a:r>
            </a:p>
          </p:txBody>
        </p:sp>
        <p:pic>
          <p:nvPicPr>
            <p:cNvPr id="216" name="Picture 3"/>
            <p:cNvPicPr>
              <a:picLocks noChangeArrowheads="1"/>
            </p:cNvPicPr>
            <p:nvPr/>
          </p:nvPicPr>
          <p:blipFill rotWithShape="1">
            <a:blip r:embed="rId7" cstate="print">
              <a:extLst>
                <a:ext uri="{28A0092B-C50C-407E-A947-70E740481C1C}">
                  <a14:useLocalDpi xmlns:a14="http://schemas.microsoft.com/office/drawing/2010/main" val="0"/>
                </a:ext>
              </a:extLst>
            </a:blip>
            <a:srcRect l="9452" t="-4008" r="9452" b="11456"/>
            <a:stretch/>
          </p:blipFill>
          <p:spPr bwMode="auto">
            <a:xfrm>
              <a:off x="4266202" y="4080520"/>
              <a:ext cx="613990" cy="337384"/>
            </a:xfrm>
            <a:prstGeom prst="roundRect">
              <a:avLst/>
            </a:prstGeom>
            <a:noFill/>
            <a:ln w="9525">
              <a:noFill/>
              <a:miter lim="800000"/>
              <a:headEnd/>
              <a:tailEnd/>
            </a:ln>
            <a:effectLst/>
            <a:scene3d>
              <a:camera prst="orthographicFront"/>
              <a:lightRig rig="threePt" dir="t"/>
            </a:scene3d>
            <a:sp3d>
              <a:bevelT w="25400" h="25400"/>
            </a:sp3d>
          </p:spPr>
        </p:pic>
        <p:sp>
          <p:nvSpPr>
            <p:cNvPr id="217" name="Rounded Rectangle 216"/>
            <p:cNvSpPr/>
            <p:nvPr/>
          </p:nvSpPr>
          <p:spPr>
            <a:xfrm>
              <a:off x="4266202"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218" name="TextBox 217"/>
            <p:cNvSpPr txBox="1"/>
            <p:nvPr/>
          </p:nvSpPr>
          <p:spPr>
            <a:xfrm>
              <a:off x="4227623" y="3965091"/>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WAREHOUSE INQUIRY</a:t>
              </a:r>
            </a:p>
          </p:txBody>
        </p:sp>
        <p:pic>
          <p:nvPicPr>
            <p:cNvPr id="220" name="Picture 3"/>
            <p:cNvPicPr>
              <a:picLocks noChangeArrowheads="1"/>
            </p:cNvPicPr>
            <p:nvPr/>
          </p:nvPicPr>
          <p:blipFill rotWithShape="1">
            <a:blip r:embed="rId31" cstate="print">
              <a:extLst>
                <a:ext uri="{28A0092B-C50C-407E-A947-70E740481C1C}">
                  <a14:useLocalDpi xmlns:a14="http://schemas.microsoft.com/office/drawing/2010/main" val="0"/>
                </a:ext>
              </a:extLst>
            </a:blip>
            <a:srcRect l="7425" t="-1044" r="7425" b="7425"/>
            <a:stretch/>
          </p:blipFill>
          <p:spPr bwMode="auto">
            <a:xfrm>
              <a:off x="4941928" y="4087823"/>
              <a:ext cx="613990" cy="327600"/>
            </a:xfrm>
            <a:prstGeom prst="roundRect">
              <a:avLst/>
            </a:prstGeom>
            <a:noFill/>
            <a:ln w="9525">
              <a:noFill/>
              <a:miter lim="800000"/>
              <a:headEnd/>
              <a:tailEnd/>
            </a:ln>
            <a:effectLst/>
            <a:scene3d>
              <a:camera prst="orthographicFront"/>
              <a:lightRig rig="threePt" dir="t"/>
            </a:scene3d>
            <a:sp3d>
              <a:bevelT w="25400" h="25400"/>
            </a:sp3d>
          </p:spPr>
        </p:pic>
        <p:sp>
          <p:nvSpPr>
            <p:cNvPr id="221" name="Rounded Rectangle 220"/>
            <p:cNvSpPr/>
            <p:nvPr/>
          </p:nvSpPr>
          <p:spPr>
            <a:xfrm>
              <a:off x="4941930"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smtClean="0">
                  <a:solidFill>
                    <a:srgbClr val="FFFFFF"/>
                  </a:solidFill>
                  <a:cs typeface="Arial" pitchFamily="34" charset="0"/>
                </a:rPr>
                <a:t>E-Business Suite</a:t>
              </a:r>
              <a:endParaRPr lang="en-US" sz="500" b="1" kern="0" spc="-27" dirty="0">
                <a:solidFill>
                  <a:srgbClr val="FFFFFF"/>
                </a:solidFill>
                <a:cs typeface="Arial" pitchFamily="34" charset="0"/>
              </a:endParaRPr>
            </a:p>
          </p:txBody>
        </p:sp>
        <p:sp>
          <p:nvSpPr>
            <p:cNvPr id="222" name="TextBox 221"/>
            <p:cNvSpPr txBox="1"/>
            <p:nvPr/>
          </p:nvSpPr>
          <p:spPr>
            <a:xfrm>
              <a:off x="4903350" y="3965091"/>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pic>
          <p:nvPicPr>
            <p:cNvPr id="224" name="Picture 3"/>
            <p:cNvPicPr>
              <a:picLocks noChangeArrowheads="1"/>
            </p:cNvPicPr>
            <p:nvPr/>
          </p:nvPicPr>
          <p:blipFill rotWithShape="1">
            <a:blip r:embed="rId32" cstate="print">
              <a:extLst>
                <a:ext uri="{28A0092B-C50C-407E-A947-70E740481C1C}">
                  <a14:useLocalDpi xmlns:a14="http://schemas.microsoft.com/office/drawing/2010/main" val="0"/>
                </a:ext>
              </a:extLst>
            </a:blip>
            <a:srcRect l="7425" t="6260" r="7425" b="4294"/>
            <a:stretch/>
          </p:blipFill>
          <p:spPr bwMode="auto">
            <a:xfrm>
              <a:off x="5615535" y="4102430"/>
              <a:ext cx="613990" cy="312992"/>
            </a:xfrm>
            <a:prstGeom prst="roundRect">
              <a:avLst/>
            </a:prstGeom>
            <a:noFill/>
            <a:ln w="9525">
              <a:noFill/>
              <a:miter lim="800000"/>
              <a:headEnd/>
              <a:tailEnd/>
            </a:ln>
            <a:effectLst/>
            <a:scene3d>
              <a:camera prst="orthographicFront"/>
              <a:lightRig rig="threePt" dir="t"/>
            </a:scene3d>
            <a:sp3d>
              <a:bevelT w="25400" h="25400"/>
            </a:sp3d>
          </p:spPr>
        </p:pic>
        <p:sp>
          <p:nvSpPr>
            <p:cNvPr id="225" name="Rounded Rectangle 224"/>
            <p:cNvSpPr/>
            <p:nvPr/>
          </p:nvSpPr>
          <p:spPr>
            <a:xfrm>
              <a:off x="5615537" y="3876437"/>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26" name="TextBox 225"/>
            <p:cNvSpPr txBox="1"/>
            <p:nvPr/>
          </p:nvSpPr>
          <p:spPr>
            <a:xfrm>
              <a:off x="5576956" y="3965091"/>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ASSET MANAGEMENT</a:t>
              </a:r>
            </a:p>
          </p:txBody>
        </p:sp>
        <p:sp>
          <p:nvSpPr>
            <p:cNvPr id="257" name="Rounded Rectangle 256"/>
            <p:cNvSpPr/>
            <p:nvPr/>
          </p:nvSpPr>
          <p:spPr>
            <a:xfrm>
              <a:off x="6301521"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58" name="TextBox 257"/>
            <p:cNvSpPr txBox="1"/>
            <p:nvPr/>
          </p:nvSpPr>
          <p:spPr>
            <a:xfrm>
              <a:off x="6262942" y="3968197"/>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ABSENCES</a:t>
              </a:r>
            </a:p>
          </p:txBody>
        </p:sp>
        <p:sp>
          <p:nvSpPr>
            <p:cNvPr id="261" name="Rounded Rectangle 260"/>
            <p:cNvSpPr/>
            <p:nvPr/>
          </p:nvSpPr>
          <p:spPr>
            <a:xfrm>
              <a:off x="6991998"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262" name="TextBox 261"/>
            <p:cNvSpPr txBox="1"/>
            <p:nvPr/>
          </p:nvSpPr>
          <p:spPr>
            <a:xfrm>
              <a:off x="6953419" y="3968197"/>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PORTRAIT</a:t>
              </a:r>
            </a:p>
          </p:txBody>
        </p:sp>
        <p:sp>
          <p:nvSpPr>
            <p:cNvPr id="265" name="Rounded Rectangle 264"/>
            <p:cNvSpPr/>
            <p:nvPr/>
          </p:nvSpPr>
          <p:spPr>
            <a:xfrm>
              <a:off x="7680355" y="3879544"/>
              <a:ext cx="613990" cy="501671"/>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266" name="TextBox 265"/>
            <p:cNvSpPr txBox="1"/>
            <p:nvPr/>
          </p:nvSpPr>
          <p:spPr>
            <a:xfrm>
              <a:off x="7641774" y="3968197"/>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WORKER ABSENCES</a:t>
              </a:r>
            </a:p>
          </p:txBody>
        </p:sp>
        <p:pic>
          <p:nvPicPr>
            <p:cNvPr id="176" name="Picture 3"/>
            <p:cNvPicPr>
              <a:picLocks noChangeArrowheads="1"/>
            </p:cNvPicPr>
            <p:nvPr/>
          </p:nvPicPr>
          <p:blipFill rotWithShape="1">
            <a:blip r:embed="rId24" cstate="print">
              <a:extLst>
                <a:ext uri="{28A0092B-C50C-407E-A947-70E740481C1C}">
                  <a14:useLocalDpi xmlns:a14="http://schemas.microsoft.com/office/drawing/2010/main" val="0"/>
                </a:ext>
              </a:extLst>
            </a:blip>
            <a:srcRect l="6439" t="4112" r="16239" b="18565"/>
            <a:stretch/>
          </p:blipFill>
          <p:spPr bwMode="auto">
            <a:xfrm>
              <a:off x="2194008" y="4081942"/>
              <a:ext cx="613990" cy="353491"/>
            </a:xfrm>
            <a:prstGeom prst="roundRect">
              <a:avLst/>
            </a:prstGeom>
            <a:noFill/>
            <a:ln w="9525">
              <a:noFill/>
              <a:miter lim="800000"/>
              <a:headEnd/>
              <a:tailEnd/>
            </a:ln>
            <a:effectLst/>
            <a:scene3d>
              <a:camera prst="orthographicFront"/>
              <a:lightRig rig="threePt" dir="t"/>
            </a:scene3d>
            <a:sp3d>
              <a:bevelT w="25400" h="25400"/>
            </a:sp3d>
          </p:spPr>
        </p:pic>
        <p:pic>
          <p:nvPicPr>
            <p:cNvPr id="180" name="Picture 3"/>
            <p:cNvPicPr>
              <a:picLocks noChangeArrowheads="1"/>
            </p:cNvPicPr>
            <p:nvPr/>
          </p:nvPicPr>
          <p:blipFill rotWithShape="1">
            <a:blip r:embed="rId25" cstate="print">
              <a:extLst>
                <a:ext uri="{28A0092B-C50C-407E-A947-70E740481C1C}">
                  <a14:useLocalDpi xmlns:a14="http://schemas.microsoft.com/office/drawing/2010/main" val="0"/>
                </a:ext>
              </a:extLst>
            </a:blip>
            <a:srcRect l="12083" t="953" r="12083" b="16143"/>
            <a:stretch/>
          </p:blipFill>
          <p:spPr bwMode="auto">
            <a:xfrm>
              <a:off x="2891859" y="4050357"/>
              <a:ext cx="613990" cy="383921"/>
            </a:xfrm>
            <a:prstGeom prst="roundRect">
              <a:avLst/>
            </a:prstGeom>
            <a:noFill/>
            <a:ln w="9525">
              <a:noFill/>
              <a:miter lim="800000"/>
              <a:headEnd/>
              <a:tailEnd/>
            </a:ln>
            <a:effectLst/>
            <a:scene3d>
              <a:camera prst="orthographicFront"/>
              <a:lightRig rig="threePt" dir="t"/>
            </a:scene3d>
            <a:sp3d>
              <a:bevelT w="25400" h="25400"/>
            </a:sp3d>
          </p:spPr>
        </p:pic>
        <p:pic>
          <p:nvPicPr>
            <p:cNvPr id="184" name="Picture 3"/>
            <p:cNvPicPr>
              <a:picLocks noChangeArrowheads="1"/>
            </p:cNvPicPr>
            <p:nvPr/>
          </p:nvPicPr>
          <p:blipFill rotWithShape="1">
            <a:blip r:embed="rId26" cstate="print">
              <a:extLst>
                <a:ext uri="{28A0092B-C50C-407E-A947-70E740481C1C}">
                  <a14:useLocalDpi xmlns:a14="http://schemas.microsoft.com/office/drawing/2010/main" val="0"/>
                </a:ext>
              </a:extLst>
            </a:blip>
            <a:srcRect l="10141" t="-953" r="10141" b="21237"/>
            <a:stretch/>
          </p:blipFill>
          <p:spPr bwMode="auto">
            <a:xfrm>
              <a:off x="3580215" y="4083096"/>
              <a:ext cx="613990" cy="351181"/>
            </a:xfrm>
            <a:prstGeom prst="roundRect">
              <a:avLst/>
            </a:prstGeom>
            <a:noFill/>
            <a:ln w="9525">
              <a:noFill/>
              <a:miter lim="800000"/>
              <a:headEnd/>
              <a:tailEnd/>
            </a:ln>
            <a:effectLst/>
            <a:scene3d>
              <a:camera prst="orthographicFront"/>
              <a:lightRig rig="threePt" dir="t"/>
            </a:scene3d>
            <a:sp3d>
              <a:bevelT w="25400" h="25400"/>
            </a:sp3d>
          </p:spPr>
        </p:pic>
        <p:sp>
          <p:nvSpPr>
            <p:cNvPr id="185" name="Rounded Rectangle 184"/>
            <p:cNvSpPr/>
            <p:nvPr/>
          </p:nvSpPr>
          <p:spPr>
            <a:xfrm>
              <a:off x="3580217"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JD Edwards</a:t>
              </a:r>
              <a:endParaRPr lang="en-US" sz="500" b="1" kern="0" dirty="0">
                <a:solidFill>
                  <a:srgbClr val="FFFFFF"/>
                </a:solidFill>
                <a:cs typeface="Arial" pitchFamily="34" charset="0"/>
              </a:endParaRPr>
            </a:p>
          </p:txBody>
        </p:sp>
        <p:sp>
          <p:nvSpPr>
            <p:cNvPr id="186" name="TextBox 185"/>
            <p:cNvSpPr txBox="1"/>
            <p:nvPr/>
          </p:nvSpPr>
          <p:spPr>
            <a:xfrm>
              <a:off x="3541636" y="3970995"/>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ASSET MANAGEMENT</a:t>
              </a:r>
            </a:p>
          </p:txBody>
        </p:sp>
        <p:sp>
          <p:nvSpPr>
            <p:cNvPr id="177" name="Rounded Rectangle 176"/>
            <p:cNvSpPr/>
            <p:nvPr/>
          </p:nvSpPr>
          <p:spPr>
            <a:xfrm>
              <a:off x="2194008"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78" name="TextBox 177"/>
            <p:cNvSpPr txBox="1"/>
            <p:nvPr/>
          </p:nvSpPr>
          <p:spPr>
            <a:xfrm>
              <a:off x="2155429" y="3970995"/>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PRM</a:t>
              </a:r>
            </a:p>
          </p:txBody>
        </p:sp>
        <p:sp>
          <p:nvSpPr>
            <p:cNvPr id="181" name="Rounded Rectangle 180"/>
            <p:cNvSpPr/>
            <p:nvPr/>
          </p:nvSpPr>
          <p:spPr>
            <a:xfrm>
              <a:off x="2891860" y="3879722"/>
              <a:ext cx="613990" cy="516490"/>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182" name="TextBox 181"/>
            <p:cNvSpPr txBox="1"/>
            <p:nvPr/>
          </p:nvSpPr>
          <p:spPr>
            <a:xfrm>
              <a:off x="2853281" y="3970995"/>
              <a:ext cx="683610" cy="11080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CLIENTELLING</a:t>
              </a:r>
            </a:p>
          </p:txBody>
        </p:sp>
      </p:grpSp>
      <p:grpSp>
        <p:nvGrpSpPr>
          <p:cNvPr id="16" name="Group 14"/>
          <p:cNvGrpSpPr/>
          <p:nvPr/>
        </p:nvGrpSpPr>
        <p:grpSpPr>
          <a:xfrm>
            <a:off x="147382" y="1060862"/>
            <a:ext cx="6387952" cy="3245477"/>
            <a:chOff x="142302" y="1014055"/>
            <a:chExt cx="3858579" cy="1959888"/>
          </a:xfrm>
        </p:grpSpPr>
        <p:grpSp>
          <p:nvGrpSpPr>
            <p:cNvPr id="17" name="Group 166"/>
            <p:cNvGrpSpPr>
              <a:grpSpLocks noChangeAspect="1"/>
            </p:cNvGrpSpPr>
            <p:nvPr/>
          </p:nvGrpSpPr>
          <p:grpSpPr>
            <a:xfrm>
              <a:off x="142302" y="1014055"/>
              <a:ext cx="552338" cy="471959"/>
              <a:chOff x="787400" y="895070"/>
              <a:chExt cx="792480" cy="677154"/>
            </a:xfrm>
          </p:grpSpPr>
          <p:pic>
            <p:nvPicPr>
              <p:cNvPr id="544" name="Picture 3"/>
              <p:cNvPicPr>
                <a:picLocks noChangeArrowheads="1"/>
              </p:cNvPicPr>
              <p:nvPr/>
            </p:nvPicPr>
            <p:blipFill rotWithShape="1">
              <a:blip r:embed="rId33" cstate="print">
                <a:extLst>
                  <a:ext uri="{28A0092B-C50C-407E-A947-70E740481C1C}">
                    <a14:useLocalDpi xmlns:a14="http://schemas.microsoft.com/office/drawing/2010/main" val="0"/>
                  </a:ext>
                </a:extLst>
              </a:blip>
              <a:srcRect t="-47703" b="7950"/>
              <a:stretch/>
            </p:blipFill>
            <p:spPr bwMode="auto">
              <a:xfrm>
                <a:off x="832123" y="89507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545" name="Rounded Rectangle 544"/>
              <p:cNvSpPr/>
              <p:nvPr/>
            </p:nvSpPr>
            <p:spPr>
              <a:xfrm>
                <a:off x="83212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smtClean="0">
                    <a:solidFill>
                      <a:srgbClr val="FFFFFF"/>
                    </a:solidFill>
                    <a:cs typeface="Arial" pitchFamily="34" charset="0"/>
                  </a:rPr>
                  <a:t>PeopleSoft</a:t>
                </a:r>
                <a:endParaRPr lang="en-US" sz="700" b="1" kern="0" dirty="0">
                  <a:solidFill>
                    <a:srgbClr val="FFFFFF"/>
                  </a:solidFill>
                  <a:cs typeface="Arial" pitchFamily="34" charset="0"/>
                </a:endParaRPr>
              </a:p>
            </p:txBody>
          </p:sp>
          <p:sp>
            <p:nvSpPr>
              <p:cNvPr id="546" name="TextBox 545"/>
              <p:cNvSpPr txBox="1"/>
              <p:nvPr/>
            </p:nvSpPr>
            <p:spPr>
              <a:xfrm>
                <a:off x="787400" y="1049407"/>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dirty="0" smtClean="0">
                    <a:solidFill>
                      <a:prstClr val="white"/>
                    </a:solidFill>
                    <a:effectLst>
                      <a:outerShdw blurRad="38100" dist="12700" dir="2700000" algn="tl" rotWithShape="0">
                        <a:srgbClr val="000000">
                          <a:alpha val="43000"/>
                        </a:srgbClr>
                      </a:outerShdw>
                    </a:effectLst>
                  </a:rPr>
                  <a:t>EXPENSES</a:t>
                </a:r>
                <a:endParaRPr lang="en-US" sz="3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8" name="Group 170"/>
            <p:cNvGrpSpPr>
              <a:grpSpLocks noChangeAspect="1"/>
            </p:cNvGrpSpPr>
            <p:nvPr/>
          </p:nvGrpSpPr>
          <p:grpSpPr>
            <a:xfrm>
              <a:off x="696411" y="1049461"/>
              <a:ext cx="552338" cy="428191"/>
              <a:chOff x="1596390" y="946632"/>
              <a:chExt cx="792480" cy="614357"/>
            </a:xfrm>
          </p:grpSpPr>
          <p:pic>
            <p:nvPicPr>
              <p:cNvPr id="541" name="Picture 3"/>
              <p:cNvPicPr>
                <a:picLocks noChangeArrowheads="1"/>
              </p:cNvPicPr>
              <p:nvPr/>
            </p:nvPicPr>
            <p:blipFill rotWithShape="1">
              <a:blip r:embed="rId4" cstate="print">
                <a:extLst>
                  <a:ext uri="{28A0092B-C50C-407E-A947-70E740481C1C}">
                    <a14:useLocalDpi xmlns:a14="http://schemas.microsoft.com/office/drawing/2010/main" val="0"/>
                  </a:ext>
                </a:extLst>
              </a:blip>
              <a:srcRect l="7966" t="-5293" r="7966" b="7965"/>
              <a:stretch/>
            </p:blipFill>
            <p:spPr bwMode="auto">
              <a:xfrm>
                <a:off x="1641113" y="118533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542" name="Rounded Rectangle 541"/>
              <p:cNvSpPr/>
              <p:nvPr/>
            </p:nvSpPr>
            <p:spPr>
              <a:xfrm>
                <a:off x="16411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smtClean="0">
                    <a:solidFill>
                      <a:srgbClr val="FFFFFF"/>
                    </a:solidFill>
                    <a:cs typeface="Arial" pitchFamily="34" charset="0"/>
                  </a:rPr>
                  <a:t>PeopleSoft</a:t>
                </a:r>
                <a:endParaRPr lang="en-US" sz="700" b="1" kern="0" dirty="0">
                  <a:solidFill>
                    <a:srgbClr val="FFFFFF"/>
                  </a:solidFill>
                  <a:cs typeface="Arial" pitchFamily="34" charset="0"/>
                </a:endParaRPr>
              </a:p>
            </p:txBody>
          </p:sp>
          <p:sp>
            <p:nvSpPr>
              <p:cNvPr id="543" name="TextBox 542"/>
              <p:cNvSpPr txBox="1"/>
              <p:nvPr/>
            </p:nvSpPr>
            <p:spPr>
              <a:xfrm>
                <a:off x="1596390" y="1049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REQUISITIONS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9" name="Group 174"/>
            <p:cNvGrpSpPr>
              <a:grpSpLocks noChangeAspect="1"/>
            </p:cNvGrpSpPr>
            <p:nvPr/>
          </p:nvGrpSpPr>
          <p:grpSpPr>
            <a:xfrm>
              <a:off x="1246979" y="1049461"/>
              <a:ext cx="552338" cy="428192"/>
              <a:chOff x="2421890" y="946632"/>
              <a:chExt cx="792480" cy="614358"/>
            </a:xfrm>
          </p:grpSpPr>
          <p:pic>
            <p:nvPicPr>
              <p:cNvPr id="538" name="Picture 3"/>
              <p:cNvPicPr>
                <a:picLocks noChangeArrowheads="1"/>
              </p:cNvPicPr>
              <p:nvPr/>
            </p:nvPicPr>
            <p:blipFill rotWithShape="1">
              <a:blip r:embed="rId5" cstate="print">
                <a:extLst>
                  <a:ext uri="{28A0092B-C50C-407E-A947-70E740481C1C}">
                    <a14:useLocalDpi xmlns:a14="http://schemas.microsoft.com/office/drawing/2010/main" val="0"/>
                  </a:ext>
                </a:extLst>
              </a:blip>
              <a:srcRect l="7225" t="-1800" r="7225" b="7225"/>
              <a:stretch/>
            </p:blipFill>
            <p:spPr bwMode="auto">
              <a:xfrm>
                <a:off x="2466613" y="120226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539" name="Rounded Rectangle 538"/>
              <p:cNvSpPr/>
              <p:nvPr/>
            </p:nvSpPr>
            <p:spPr>
              <a:xfrm>
                <a:off x="24666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700" b="1" kern="0" dirty="0" smtClean="0">
                    <a:solidFill>
                      <a:srgbClr val="FFFFFF"/>
                    </a:solidFill>
                    <a:cs typeface="Arial" pitchFamily="34" charset="0"/>
                  </a:rPr>
                  <a:t>PeopleSoft</a:t>
                </a:r>
                <a:endParaRPr lang="en-US" sz="700" b="1" kern="0" dirty="0">
                  <a:solidFill>
                    <a:srgbClr val="FFFFFF"/>
                  </a:solidFill>
                  <a:cs typeface="Arial" pitchFamily="34" charset="0"/>
                </a:endParaRPr>
              </a:p>
            </p:txBody>
          </p:sp>
          <p:sp>
            <p:nvSpPr>
              <p:cNvPr id="540" name="TextBox 539"/>
              <p:cNvSpPr txBox="1"/>
              <p:nvPr/>
            </p:nvSpPr>
            <p:spPr>
              <a:xfrm>
                <a:off x="2421890" y="1049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APPROVAL</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0" name="Group 162"/>
            <p:cNvGrpSpPr>
              <a:grpSpLocks noChangeAspect="1"/>
            </p:cNvGrpSpPr>
            <p:nvPr/>
          </p:nvGrpSpPr>
          <p:grpSpPr>
            <a:xfrm>
              <a:off x="1797547" y="1049461"/>
              <a:ext cx="552338" cy="427681"/>
              <a:chOff x="3266017" y="933932"/>
              <a:chExt cx="792480" cy="613625"/>
            </a:xfrm>
          </p:grpSpPr>
          <p:pic>
            <p:nvPicPr>
              <p:cNvPr id="535" name="Picture 3"/>
              <p:cNvPicPr>
                <a:picLocks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310740" y="11864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536" name="Rounded Rectangle 535"/>
              <p:cNvSpPr/>
              <p:nvPr/>
            </p:nvSpPr>
            <p:spPr>
              <a:xfrm>
                <a:off x="331074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PeopleSoft</a:t>
                </a:r>
                <a:endParaRPr lang="en-US" sz="500" b="1" kern="0" dirty="0">
                  <a:solidFill>
                    <a:srgbClr val="FFFFFF"/>
                  </a:solidFill>
                  <a:cs typeface="Arial" pitchFamily="34" charset="0"/>
                </a:endParaRPr>
              </a:p>
            </p:txBody>
          </p:sp>
          <p:sp>
            <p:nvSpPr>
              <p:cNvPr id="537" name="TextBox 536"/>
              <p:cNvSpPr txBox="1"/>
              <p:nvPr/>
            </p:nvSpPr>
            <p:spPr>
              <a:xfrm>
                <a:off x="3266017" y="10367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COMPANY DIRECTORY</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1" name="Group 182"/>
            <p:cNvGrpSpPr>
              <a:grpSpLocks noChangeAspect="1"/>
            </p:cNvGrpSpPr>
            <p:nvPr/>
          </p:nvGrpSpPr>
          <p:grpSpPr>
            <a:xfrm>
              <a:off x="2348115" y="1049461"/>
              <a:ext cx="552338" cy="437750"/>
              <a:chOff x="4157557" y="933932"/>
              <a:chExt cx="792480" cy="628071"/>
            </a:xfrm>
          </p:grpSpPr>
          <p:pic>
            <p:nvPicPr>
              <p:cNvPr id="532" name="Picture 3"/>
              <p:cNvPicPr>
                <a:picLocks noChangeArrowheads="1"/>
              </p:cNvPicPr>
              <p:nvPr/>
            </p:nvPicPr>
            <p:blipFill rotWithShape="1">
              <a:blip r:embed="rId8" cstate="print">
                <a:extLst>
                  <a:ext uri="{28A0092B-C50C-407E-A947-70E740481C1C}">
                    <a14:useLocalDpi xmlns:a14="http://schemas.microsoft.com/office/drawing/2010/main" val="0"/>
                  </a:ext>
                </a:extLst>
              </a:blip>
              <a:srcRect l="5186" r="20057" b="25244"/>
              <a:stretch/>
            </p:blipFill>
            <p:spPr bwMode="auto">
              <a:xfrm>
                <a:off x="4202280" y="11592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533" name="Rounded Rectangle 532"/>
              <p:cNvSpPr/>
              <p:nvPr/>
            </p:nvSpPr>
            <p:spPr>
              <a:xfrm>
                <a:off x="42022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534" name="TextBox 533"/>
              <p:cNvSpPr txBox="1"/>
              <p:nvPr/>
            </p:nvSpPr>
            <p:spPr>
              <a:xfrm>
                <a:off x="4157557" y="10367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PHARMA SALES LIFE SCIENCES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2" name="Group 178"/>
            <p:cNvGrpSpPr>
              <a:grpSpLocks noChangeAspect="1"/>
            </p:cNvGrpSpPr>
            <p:nvPr/>
          </p:nvGrpSpPr>
          <p:grpSpPr>
            <a:xfrm>
              <a:off x="2896912" y="1045921"/>
              <a:ext cx="552338" cy="428898"/>
              <a:chOff x="4983057" y="933932"/>
              <a:chExt cx="792480" cy="615371"/>
            </a:xfrm>
          </p:grpSpPr>
          <p:pic>
            <p:nvPicPr>
              <p:cNvPr id="529" name="Picture 3"/>
              <p:cNvPicPr>
                <a:picLocks noChangeArrowheads="1"/>
              </p:cNvPicPr>
              <p:nvPr/>
            </p:nvPicPr>
            <p:blipFill rotWithShape="1">
              <a:blip r:embed="rId30" cstate="print">
                <a:extLst>
                  <a:ext uri="{28A0092B-C50C-407E-A947-70E740481C1C}">
                    <a14:useLocalDpi xmlns:a14="http://schemas.microsoft.com/office/drawing/2010/main" val="0"/>
                  </a:ext>
                </a:extLst>
              </a:blip>
              <a:srcRect l="15326" t="1111" r="15326" b="29541"/>
              <a:stretch/>
            </p:blipFill>
            <p:spPr bwMode="auto">
              <a:xfrm>
                <a:off x="5027780" y="11465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530" name="Rounded Rectangle 529"/>
              <p:cNvSpPr/>
              <p:nvPr/>
            </p:nvSpPr>
            <p:spPr>
              <a:xfrm>
                <a:off x="50277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p>
              <a:p>
                <a:pPr algn="ctr" fontAlgn="base">
                  <a:lnSpc>
                    <a:spcPct val="90000"/>
                  </a:lnSpc>
                  <a:spcBef>
                    <a:spcPts val="1066"/>
                  </a:spcBef>
                  <a:spcAft>
                    <a:spcPct val="0"/>
                  </a:spcAft>
                  <a:buClr>
                    <a:srgbClr val="667263"/>
                  </a:buClr>
                </a:pPr>
                <a:endParaRPr lang="en-US" sz="400" b="1" kern="0" dirty="0">
                  <a:solidFill>
                    <a:srgbClr val="FFFFFF"/>
                  </a:solidFill>
                  <a:cs typeface="Arial" pitchFamily="34" charset="0"/>
                </a:endParaRPr>
              </a:p>
            </p:txBody>
          </p:sp>
          <p:sp>
            <p:nvSpPr>
              <p:cNvPr id="531" name="TextBox 530"/>
              <p:cNvSpPr txBox="1"/>
              <p:nvPr/>
            </p:nvSpPr>
            <p:spPr>
              <a:xfrm>
                <a:off x="4983057" y="10367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PHARMA SALES REP</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3" name="Group 243"/>
            <p:cNvGrpSpPr>
              <a:grpSpLocks noChangeAspect="1"/>
            </p:cNvGrpSpPr>
            <p:nvPr/>
          </p:nvGrpSpPr>
          <p:grpSpPr>
            <a:xfrm>
              <a:off x="2348115" y="2536840"/>
              <a:ext cx="552338" cy="432107"/>
              <a:chOff x="2890097" y="3797782"/>
              <a:chExt cx="792480" cy="619975"/>
            </a:xfrm>
          </p:grpSpPr>
          <p:pic>
            <p:nvPicPr>
              <p:cNvPr id="526" name="Picture 3"/>
              <p:cNvPicPr>
                <a:picLocks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934820" y="40566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527" name="Rounded Rectangle 526"/>
              <p:cNvSpPr/>
              <p:nvPr/>
            </p:nvSpPr>
            <p:spPr>
              <a:xfrm>
                <a:off x="2934821" y="37977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528" name="TextBox 527"/>
              <p:cNvSpPr txBox="1"/>
              <p:nvPr/>
            </p:nvSpPr>
            <p:spPr>
              <a:xfrm>
                <a:off x="2890097" y="390055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RESUME SCREENING</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4" name="Group 194"/>
            <p:cNvGrpSpPr>
              <a:grpSpLocks noChangeAspect="1"/>
            </p:cNvGrpSpPr>
            <p:nvPr/>
          </p:nvGrpSpPr>
          <p:grpSpPr>
            <a:xfrm>
              <a:off x="1797547" y="1545464"/>
              <a:ext cx="552338" cy="430551"/>
              <a:chOff x="8084820" y="946632"/>
              <a:chExt cx="792480" cy="617742"/>
            </a:xfrm>
          </p:grpSpPr>
          <p:pic>
            <p:nvPicPr>
              <p:cNvPr id="523" name="Picture 3"/>
              <p:cNvPicPr>
                <a:picLocks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129543" y="1182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24" name="Rounded Rectangle 523"/>
              <p:cNvSpPr/>
              <p:nvPr/>
            </p:nvSpPr>
            <p:spPr>
              <a:xfrm>
                <a:off x="812954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525" name="TextBox 524"/>
              <p:cNvSpPr txBox="1"/>
              <p:nvPr/>
            </p:nvSpPr>
            <p:spPr>
              <a:xfrm>
                <a:off x="8084820" y="1049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TPM  CONSUMER GOODS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5" name="Group 186"/>
            <p:cNvGrpSpPr>
              <a:grpSpLocks noChangeAspect="1"/>
            </p:cNvGrpSpPr>
            <p:nvPr/>
          </p:nvGrpSpPr>
          <p:grpSpPr>
            <a:xfrm>
              <a:off x="3445002" y="1049461"/>
              <a:ext cx="552338" cy="430551"/>
              <a:chOff x="787400" y="1708632"/>
              <a:chExt cx="792480" cy="617742"/>
            </a:xfrm>
          </p:grpSpPr>
          <p:pic>
            <p:nvPicPr>
              <p:cNvPr id="520" name="Picture 3"/>
              <p:cNvPicPr>
                <a:picLocks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832123" y="1944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21" name="Rounded Rectangle 520"/>
              <p:cNvSpPr/>
              <p:nvPr/>
            </p:nvSpPr>
            <p:spPr>
              <a:xfrm>
                <a:off x="83212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522" name="TextBox 521"/>
              <p:cNvSpPr txBox="1"/>
              <p:nvPr/>
            </p:nvSpPr>
            <p:spPr>
              <a:xfrm>
                <a:off x="787400" y="1811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OPPORTUNITIES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6" name="Group 238"/>
            <p:cNvGrpSpPr>
              <a:grpSpLocks noChangeAspect="1"/>
            </p:cNvGrpSpPr>
            <p:nvPr/>
          </p:nvGrpSpPr>
          <p:grpSpPr>
            <a:xfrm>
              <a:off x="696411" y="2536840"/>
              <a:ext cx="552338" cy="433501"/>
              <a:chOff x="1570990" y="3048482"/>
              <a:chExt cx="792480" cy="621976"/>
            </a:xfrm>
          </p:grpSpPr>
          <p:pic>
            <p:nvPicPr>
              <p:cNvPr id="517" name="Picture 3"/>
              <p:cNvPicPr>
                <a:picLocks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1615713" y="3288404"/>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518" name="Rounded Rectangle 517"/>
              <p:cNvSpPr/>
              <p:nvPr/>
            </p:nvSpPr>
            <p:spPr>
              <a:xfrm>
                <a:off x="161571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519" name="TextBox 518"/>
              <p:cNvSpPr txBox="1"/>
              <p:nvPr/>
            </p:nvSpPr>
            <p:spPr>
              <a:xfrm>
                <a:off x="1570990" y="315125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spc="-40" dirty="0" smtClean="0">
                    <a:solidFill>
                      <a:prstClr val="white"/>
                    </a:solidFill>
                    <a:effectLst>
                      <a:outerShdw blurRad="50800" dist="12700" dir="2700000" algn="tl" rotWithShape="0">
                        <a:srgbClr val="000000">
                          <a:alpha val="34000"/>
                        </a:srgbClr>
                      </a:outerShdw>
                    </a:effectLst>
                    <a:cs typeface="Arial"/>
                  </a:rPr>
                  <a:t>WORKER PORTRAIT</a:t>
                </a:r>
                <a:endParaRPr lang="en-US" sz="400" b="1" kern="0" spc="-40" dirty="0">
                  <a:solidFill>
                    <a:prstClr val="white"/>
                  </a:solidFill>
                  <a:effectLst>
                    <a:outerShdw blurRad="50800" dist="12700" dir="2700000" algn="tl" rotWithShape="0">
                      <a:srgbClr val="000000">
                        <a:alpha val="34000"/>
                      </a:srgbClr>
                    </a:outerShdw>
                  </a:effectLst>
                  <a:cs typeface="Arial"/>
                </a:endParaRPr>
              </a:p>
            </p:txBody>
          </p:sp>
        </p:grpSp>
        <p:grpSp>
          <p:nvGrpSpPr>
            <p:cNvPr id="27" name="Group 190"/>
            <p:cNvGrpSpPr>
              <a:grpSpLocks noChangeAspect="1"/>
            </p:cNvGrpSpPr>
            <p:nvPr/>
          </p:nvGrpSpPr>
          <p:grpSpPr>
            <a:xfrm>
              <a:off x="1246979" y="1545464"/>
              <a:ext cx="567386" cy="434715"/>
              <a:chOff x="2425700" y="1708632"/>
              <a:chExt cx="814070" cy="623717"/>
            </a:xfrm>
          </p:grpSpPr>
          <p:pic>
            <p:nvPicPr>
              <p:cNvPr id="514"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466613" y="1836744"/>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515" name="Rounded Rectangle 514"/>
              <p:cNvSpPr/>
              <p:nvPr/>
            </p:nvSpPr>
            <p:spPr>
              <a:xfrm>
                <a:off x="246661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516" name="TextBox 515"/>
              <p:cNvSpPr txBox="1"/>
              <p:nvPr/>
            </p:nvSpPr>
            <p:spPr>
              <a:xfrm>
                <a:off x="2425700" y="1811408"/>
                <a:ext cx="814070" cy="176002"/>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RETAIL EXECUTION CONSUMER GOODS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8" name="Group 198"/>
            <p:cNvGrpSpPr>
              <a:grpSpLocks noChangeAspect="1"/>
            </p:cNvGrpSpPr>
            <p:nvPr/>
          </p:nvGrpSpPr>
          <p:grpSpPr>
            <a:xfrm>
              <a:off x="2348115" y="1545464"/>
              <a:ext cx="552338" cy="433445"/>
              <a:chOff x="3230880" y="1708632"/>
              <a:chExt cx="792480" cy="621895"/>
            </a:xfrm>
          </p:grpSpPr>
          <p:pic>
            <p:nvPicPr>
              <p:cNvPr id="511" name="Picture 3"/>
              <p:cNvPicPr>
                <a:picLocks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3275603" y="1838567"/>
                <a:ext cx="711773" cy="491960"/>
              </a:xfrm>
              <a:prstGeom prst="roundRect">
                <a:avLst/>
              </a:prstGeom>
              <a:noFill/>
              <a:ln w="9525">
                <a:noFill/>
                <a:miter lim="800000"/>
                <a:headEnd/>
                <a:tailEnd/>
              </a:ln>
              <a:effectLst/>
              <a:scene3d>
                <a:camera prst="orthographicFront"/>
                <a:lightRig rig="threePt" dir="t"/>
              </a:scene3d>
              <a:sp3d>
                <a:bevelT w="25400" h="25400"/>
              </a:sp3d>
            </p:spPr>
          </p:pic>
          <p:sp>
            <p:nvSpPr>
              <p:cNvPr id="512" name="Rounded Rectangle 511"/>
              <p:cNvSpPr/>
              <p:nvPr/>
            </p:nvSpPr>
            <p:spPr>
              <a:xfrm>
                <a:off x="327560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513" name="TextBox 512"/>
              <p:cNvSpPr txBox="1"/>
              <p:nvPr/>
            </p:nvSpPr>
            <p:spPr>
              <a:xfrm>
                <a:off x="3230880" y="1811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CONTACTS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29" name="Group 239"/>
            <p:cNvGrpSpPr>
              <a:grpSpLocks noChangeAspect="1"/>
            </p:cNvGrpSpPr>
            <p:nvPr/>
          </p:nvGrpSpPr>
          <p:grpSpPr>
            <a:xfrm>
              <a:off x="1246979" y="2536840"/>
              <a:ext cx="552338" cy="431516"/>
              <a:chOff x="4008967" y="3048482"/>
              <a:chExt cx="792480" cy="619127"/>
            </a:xfrm>
          </p:grpSpPr>
          <p:pic>
            <p:nvPicPr>
              <p:cNvPr id="508" name="Picture 3"/>
              <p:cNvPicPr>
                <a:picLocks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4053690" y="3248919"/>
                <a:ext cx="711773" cy="418690"/>
              </a:xfrm>
              <a:prstGeom prst="roundRect">
                <a:avLst/>
              </a:prstGeom>
              <a:noFill/>
              <a:ln w="9525">
                <a:noFill/>
                <a:miter lim="800000"/>
                <a:headEnd/>
                <a:tailEnd/>
              </a:ln>
              <a:effectLst/>
              <a:scene3d>
                <a:camera prst="orthographicFront"/>
                <a:lightRig rig="threePt" dir="t"/>
              </a:scene3d>
              <a:sp3d>
                <a:bevelT w="25400" h="25400"/>
              </a:sp3d>
            </p:spPr>
          </p:pic>
          <p:sp>
            <p:nvSpPr>
              <p:cNvPr id="509" name="Rounded Rectangle 508"/>
              <p:cNvSpPr/>
              <p:nvPr/>
            </p:nvSpPr>
            <p:spPr>
              <a:xfrm>
                <a:off x="4053691"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510" name="TextBox 509"/>
              <p:cNvSpPr txBox="1"/>
              <p:nvPr/>
            </p:nvSpPr>
            <p:spPr>
              <a:xfrm>
                <a:off x="4008967" y="315125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APPROVALS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30" name="Group 247"/>
            <p:cNvGrpSpPr>
              <a:grpSpLocks noChangeAspect="1"/>
            </p:cNvGrpSpPr>
            <p:nvPr/>
          </p:nvGrpSpPr>
          <p:grpSpPr>
            <a:xfrm>
              <a:off x="3445002" y="2537983"/>
              <a:ext cx="552338" cy="435211"/>
              <a:chOff x="7250430" y="3039962"/>
              <a:chExt cx="792480" cy="624429"/>
            </a:xfrm>
          </p:grpSpPr>
          <p:pic>
            <p:nvPicPr>
              <p:cNvPr id="505" name="Picture 3"/>
              <p:cNvPicPr>
                <a:picLocks noChangeArrowheads="1"/>
              </p:cNvPicPr>
              <p:nvPr/>
            </p:nvPicPr>
            <p:blipFill rotWithShape="1">
              <a:blip r:embed="rId26" cstate="print">
                <a:extLst>
                  <a:ext uri="{28A0092B-C50C-407E-A947-70E740481C1C}">
                    <a14:useLocalDpi xmlns:a14="http://schemas.microsoft.com/office/drawing/2010/main" val="0"/>
                  </a:ext>
                </a:extLst>
              </a:blip>
              <a:srcRect l="10141" t="-953" r="10141" b="21237"/>
              <a:stretch/>
            </p:blipFill>
            <p:spPr bwMode="auto">
              <a:xfrm>
                <a:off x="7295153" y="3268962"/>
                <a:ext cx="711773" cy="395429"/>
              </a:xfrm>
              <a:prstGeom prst="roundRect">
                <a:avLst/>
              </a:prstGeom>
              <a:noFill/>
              <a:ln w="9525">
                <a:noFill/>
                <a:miter lim="800000"/>
                <a:headEnd/>
                <a:tailEnd/>
              </a:ln>
              <a:effectLst/>
              <a:scene3d>
                <a:camera prst="orthographicFront"/>
                <a:lightRig rig="threePt" dir="t"/>
              </a:scene3d>
              <a:sp3d>
                <a:bevelT w="25400" h="25400"/>
              </a:sp3d>
            </p:spPr>
          </p:pic>
          <p:sp>
            <p:nvSpPr>
              <p:cNvPr id="506" name="Rounded Rectangle 505"/>
              <p:cNvSpPr/>
              <p:nvPr/>
            </p:nvSpPr>
            <p:spPr>
              <a:xfrm>
                <a:off x="7295153" y="303996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507" name="TextBox 506"/>
              <p:cNvSpPr txBox="1"/>
              <p:nvPr/>
            </p:nvSpPr>
            <p:spPr>
              <a:xfrm>
                <a:off x="7250430" y="314273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CANDIDATE SCREENING</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31" name="Group 210"/>
            <p:cNvGrpSpPr>
              <a:grpSpLocks noChangeAspect="1"/>
            </p:cNvGrpSpPr>
            <p:nvPr/>
          </p:nvGrpSpPr>
          <p:grpSpPr>
            <a:xfrm>
              <a:off x="3448543" y="1545464"/>
              <a:ext cx="552338" cy="433234"/>
              <a:chOff x="788670" y="1880082"/>
              <a:chExt cx="792480" cy="621592"/>
            </a:xfrm>
          </p:grpSpPr>
          <p:pic>
            <p:nvPicPr>
              <p:cNvPr id="502" name="Picture 3"/>
              <p:cNvPicPr>
                <a:picLocks noChangeArrowheads="1"/>
              </p:cNvPicPr>
              <p:nvPr/>
            </p:nvPicPr>
            <p:blipFill rotWithShape="1">
              <a:blip r:embed="rId15" cstate="print">
                <a:extLst>
                  <a:ext uri="{28A0092B-C50C-407E-A947-70E740481C1C}">
                    <a14:useLocalDpi xmlns:a14="http://schemas.microsoft.com/office/drawing/2010/main" val="0"/>
                  </a:ext>
                </a:extLst>
              </a:blip>
              <a:srcRect l="8454" t="6102" r="8454" b="8454"/>
              <a:stretch/>
            </p:blipFill>
            <p:spPr bwMode="auto">
              <a:xfrm>
                <a:off x="833393" y="2135717"/>
                <a:ext cx="711773" cy="365957"/>
              </a:xfrm>
              <a:prstGeom prst="roundRect">
                <a:avLst/>
              </a:prstGeom>
              <a:noFill/>
              <a:ln w="9525">
                <a:noFill/>
                <a:miter lim="800000"/>
                <a:headEnd/>
                <a:tailEnd/>
              </a:ln>
              <a:effectLst/>
              <a:scene3d>
                <a:camera prst="orthographicFront"/>
                <a:lightRig rig="threePt" dir="t"/>
              </a:scene3d>
              <a:sp3d>
                <a:bevelT w="25400" h="25400"/>
              </a:sp3d>
            </p:spPr>
          </p:pic>
          <p:sp>
            <p:nvSpPr>
              <p:cNvPr id="503" name="Rounded Rectangle 502"/>
              <p:cNvSpPr/>
              <p:nvPr/>
            </p:nvSpPr>
            <p:spPr>
              <a:xfrm>
                <a:off x="833394" y="18800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JD Edwards</a:t>
                </a:r>
                <a:endParaRPr lang="en-US" sz="500" b="1" kern="0" dirty="0">
                  <a:solidFill>
                    <a:srgbClr val="FFFFFF"/>
                  </a:solidFill>
                  <a:cs typeface="Arial" pitchFamily="34" charset="0"/>
                </a:endParaRPr>
              </a:p>
            </p:txBody>
          </p:sp>
          <p:sp>
            <p:nvSpPr>
              <p:cNvPr id="504" name="TextBox 503"/>
              <p:cNvSpPr txBox="1"/>
              <p:nvPr/>
            </p:nvSpPr>
            <p:spPr>
              <a:xfrm>
                <a:off x="788670" y="198285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EXPENSES</a:t>
                </a:r>
              </a:p>
            </p:txBody>
          </p:sp>
        </p:grpSp>
        <p:grpSp>
          <p:nvGrpSpPr>
            <p:cNvPr id="64" name="Group 235"/>
            <p:cNvGrpSpPr>
              <a:grpSpLocks noChangeAspect="1"/>
            </p:cNvGrpSpPr>
            <p:nvPr/>
          </p:nvGrpSpPr>
          <p:grpSpPr>
            <a:xfrm>
              <a:off x="142302" y="2536840"/>
              <a:ext cx="552338" cy="437103"/>
              <a:chOff x="762000" y="3804132"/>
              <a:chExt cx="792480" cy="627144"/>
            </a:xfrm>
          </p:grpSpPr>
          <p:pic>
            <p:nvPicPr>
              <p:cNvPr id="499" name="Picture 3"/>
              <p:cNvPicPr>
                <a:picLocks noChangeArrowheads="1"/>
              </p:cNvPicPr>
              <p:nvPr/>
            </p:nvPicPr>
            <p:blipFill rotWithShape="1">
              <a:blip r:embed="rId17" cstate="print">
                <a:extLst>
                  <a:ext uri="{28A0092B-C50C-407E-A947-70E740481C1C}">
                    <a14:useLocalDpi xmlns:a14="http://schemas.microsoft.com/office/drawing/2010/main" val="0"/>
                  </a:ext>
                </a:extLst>
              </a:blip>
              <a:srcRect l="4493" t="1734" r="4493" b="4493"/>
              <a:stretch/>
            </p:blipFill>
            <p:spPr bwMode="auto">
              <a:xfrm>
                <a:off x="806723" y="40618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500" name="Rounded Rectangle 499"/>
              <p:cNvSpPr/>
              <p:nvPr/>
            </p:nvSpPr>
            <p:spPr>
              <a:xfrm>
                <a:off x="80672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501" name="TextBox 500"/>
              <p:cNvSpPr txBox="1"/>
              <p:nvPr/>
            </p:nvSpPr>
            <p:spPr>
              <a:xfrm>
                <a:off x="762000" y="390690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COMPANY DIRECTORY</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65" name="Group 242"/>
            <p:cNvGrpSpPr>
              <a:grpSpLocks noChangeAspect="1"/>
            </p:cNvGrpSpPr>
            <p:nvPr/>
          </p:nvGrpSpPr>
          <p:grpSpPr>
            <a:xfrm>
              <a:off x="1797547" y="2536840"/>
              <a:ext cx="552338" cy="436183"/>
              <a:chOff x="1570990" y="3804132"/>
              <a:chExt cx="792480" cy="625824"/>
            </a:xfrm>
          </p:grpSpPr>
          <p:pic>
            <p:nvPicPr>
              <p:cNvPr id="496" name="Picture 3"/>
              <p:cNvPicPr>
                <a:picLocks noChangeArrowheads="1"/>
              </p:cNvPicPr>
              <p:nvPr/>
            </p:nvPicPr>
            <p:blipFill rotWithShape="1">
              <a:blip r:embed="rId18" cstate="print">
                <a:extLst>
                  <a:ext uri="{28A0092B-C50C-407E-A947-70E740481C1C}">
                    <a14:useLocalDpi xmlns:a14="http://schemas.microsoft.com/office/drawing/2010/main" val="0"/>
                  </a:ext>
                </a:extLst>
              </a:blip>
              <a:srcRect l="7032" t="5112" r="7032" b="3965"/>
              <a:stretch/>
            </p:blipFill>
            <p:spPr bwMode="auto">
              <a:xfrm>
                <a:off x="1615713" y="4053417"/>
                <a:ext cx="711773" cy="376539"/>
              </a:xfrm>
              <a:prstGeom prst="roundRect">
                <a:avLst/>
              </a:prstGeom>
              <a:noFill/>
              <a:ln w="9525">
                <a:noFill/>
                <a:miter lim="800000"/>
                <a:headEnd/>
                <a:tailEnd/>
              </a:ln>
              <a:effectLst/>
              <a:scene3d>
                <a:camera prst="orthographicFront"/>
                <a:lightRig rig="threePt" dir="t"/>
              </a:scene3d>
              <a:sp3d>
                <a:bevelT w="25400" h="25400"/>
              </a:sp3d>
            </p:spPr>
          </p:pic>
          <p:sp>
            <p:nvSpPr>
              <p:cNvPr id="497" name="Rounded Rectangle 496"/>
              <p:cNvSpPr/>
              <p:nvPr/>
            </p:nvSpPr>
            <p:spPr>
              <a:xfrm>
                <a:off x="161571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498" name="TextBox 497"/>
              <p:cNvSpPr txBox="1"/>
              <p:nvPr/>
            </p:nvSpPr>
            <p:spPr>
              <a:xfrm>
                <a:off x="1570990" y="390690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RECRUITING</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66" name="Group 255"/>
            <p:cNvGrpSpPr>
              <a:grpSpLocks noChangeAspect="1"/>
            </p:cNvGrpSpPr>
            <p:nvPr/>
          </p:nvGrpSpPr>
          <p:grpSpPr>
            <a:xfrm>
              <a:off x="142302" y="1545464"/>
              <a:ext cx="552338" cy="436118"/>
              <a:chOff x="5787390" y="1213332"/>
              <a:chExt cx="792480" cy="625730"/>
            </a:xfrm>
          </p:grpSpPr>
          <p:pic>
            <p:nvPicPr>
              <p:cNvPr id="493" name="Picture 3"/>
              <p:cNvPicPr>
                <a:picLocks noChangeArrowheads="1"/>
              </p:cNvPicPr>
              <p:nvPr/>
            </p:nvPicPr>
            <p:blipFill rotWithShape="1">
              <a:blip r:embed="rId19" cstate="print">
                <a:extLst>
                  <a:ext uri="{28A0092B-C50C-407E-A947-70E740481C1C}">
                    <a14:useLocalDpi xmlns:a14="http://schemas.microsoft.com/office/drawing/2010/main" val="0"/>
                  </a:ext>
                </a:extLst>
              </a:blip>
              <a:srcRect l="13223" t="-3911" r="13223" b="17916"/>
              <a:stretch/>
            </p:blipFill>
            <p:spPr bwMode="auto">
              <a:xfrm>
                <a:off x="5832113" y="1373716"/>
                <a:ext cx="711773" cy="465346"/>
              </a:xfrm>
              <a:prstGeom prst="roundRect">
                <a:avLst/>
              </a:prstGeom>
              <a:noFill/>
              <a:ln w="9525">
                <a:noFill/>
                <a:miter lim="800000"/>
                <a:headEnd/>
                <a:tailEnd/>
              </a:ln>
              <a:effectLst/>
              <a:scene3d>
                <a:camera prst="orthographicFront"/>
                <a:lightRig rig="threePt" dir="t"/>
              </a:scene3d>
              <a:sp3d>
                <a:bevelT w="25400" h="25400"/>
              </a:sp3d>
            </p:spPr>
          </p:pic>
          <p:sp>
            <p:nvSpPr>
              <p:cNvPr id="494" name="Rounded Rectangle 493"/>
              <p:cNvSpPr/>
              <p:nvPr/>
            </p:nvSpPr>
            <p:spPr>
              <a:xfrm>
                <a:off x="5832114" y="1213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Siebel CRM</a:t>
                </a:r>
                <a:endParaRPr lang="en-US" sz="500" b="1" kern="0" dirty="0">
                  <a:solidFill>
                    <a:srgbClr val="FFFFFF"/>
                  </a:solidFill>
                  <a:cs typeface="Arial" pitchFamily="34" charset="0"/>
                </a:endParaRPr>
              </a:p>
            </p:txBody>
          </p:sp>
          <p:sp>
            <p:nvSpPr>
              <p:cNvPr id="495" name="TextBox 494"/>
              <p:cNvSpPr txBox="1"/>
              <p:nvPr/>
            </p:nvSpPr>
            <p:spPr>
              <a:xfrm>
                <a:off x="5787390" y="13161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SERVICE ORDERS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0" name="Group 218"/>
            <p:cNvGrpSpPr>
              <a:grpSpLocks noChangeAspect="1"/>
            </p:cNvGrpSpPr>
            <p:nvPr/>
          </p:nvGrpSpPr>
          <p:grpSpPr>
            <a:xfrm>
              <a:off x="696411" y="2041152"/>
              <a:ext cx="552338" cy="436184"/>
              <a:chOff x="3205480" y="3804132"/>
              <a:chExt cx="792480" cy="625825"/>
            </a:xfrm>
          </p:grpSpPr>
          <p:pic>
            <p:nvPicPr>
              <p:cNvPr id="490" name="Picture 3"/>
              <p:cNvPicPr>
                <a:picLocks noChangeArrowheads="1"/>
              </p:cNvPicPr>
              <p:nvPr/>
            </p:nvPicPr>
            <p:blipFill rotWithShape="1">
              <a:blip r:embed="rId20" cstate="print">
                <a:extLst>
                  <a:ext uri="{28A0092B-C50C-407E-A947-70E740481C1C}">
                    <a14:useLocalDpi xmlns:a14="http://schemas.microsoft.com/office/drawing/2010/main" val="0"/>
                  </a:ext>
                </a:extLst>
              </a:blip>
              <a:srcRect l="10280" t="-5669" r="10280" b="15950"/>
              <a:stretch/>
            </p:blipFill>
            <p:spPr bwMode="auto">
              <a:xfrm>
                <a:off x="3250203" y="4028017"/>
                <a:ext cx="711773" cy="401940"/>
              </a:xfrm>
              <a:prstGeom prst="roundRect">
                <a:avLst/>
              </a:prstGeom>
              <a:noFill/>
              <a:ln w="9525">
                <a:noFill/>
                <a:miter lim="800000"/>
                <a:headEnd/>
                <a:tailEnd/>
              </a:ln>
              <a:effectLst/>
              <a:scene3d>
                <a:camera prst="orthographicFront"/>
                <a:lightRig rig="threePt" dir="t"/>
              </a:scene3d>
              <a:sp3d>
                <a:bevelT w="25400" h="25400"/>
              </a:sp3d>
            </p:spPr>
          </p:pic>
          <p:sp>
            <p:nvSpPr>
              <p:cNvPr id="491" name="Rounded Rectangle 490"/>
              <p:cNvSpPr/>
              <p:nvPr/>
            </p:nvSpPr>
            <p:spPr>
              <a:xfrm>
                <a:off x="325020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492" name="TextBox 491"/>
              <p:cNvSpPr txBox="1"/>
              <p:nvPr/>
            </p:nvSpPr>
            <p:spPr>
              <a:xfrm>
                <a:off x="3205480" y="39069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a:solidFill>
                      <a:prstClr val="white"/>
                    </a:solidFill>
                    <a:effectLst>
                      <a:outerShdw blurRad="50800" dist="12700" dir="2700000" algn="tl" rotWithShape="0">
                        <a:srgbClr val="000000">
                          <a:alpha val="34000"/>
                        </a:srgbClr>
                      </a:outerShdw>
                    </a:effectLst>
                    <a:cs typeface="Arial"/>
                  </a:rPr>
                  <a:t>PO APPROVAL</a:t>
                </a:r>
              </a:p>
            </p:txBody>
          </p:sp>
        </p:grpSp>
        <p:grpSp>
          <p:nvGrpSpPr>
            <p:cNvPr id="71" name="Group 214"/>
            <p:cNvGrpSpPr>
              <a:grpSpLocks noChangeAspect="1"/>
            </p:cNvGrpSpPr>
            <p:nvPr/>
          </p:nvGrpSpPr>
          <p:grpSpPr>
            <a:xfrm>
              <a:off x="142302" y="2041151"/>
              <a:ext cx="552338" cy="437491"/>
              <a:chOff x="1691217" y="1848332"/>
              <a:chExt cx="792480" cy="627701"/>
            </a:xfrm>
          </p:grpSpPr>
          <p:pic>
            <p:nvPicPr>
              <p:cNvPr id="487" name="Picture 3"/>
              <p:cNvPicPr>
                <a:picLocks noChangeArrowheads="1"/>
              </p:cNvPicPr>
              <p:nvPr/>
            </p:nvPicPr>
            <p:blipFill rotWithShape="1">
              <a:blip r:embed="rId21" cstate="print">
                <a:extLst>
                  <a:ext uri="{28A0092B-C50C-407E-A947-70E740481C1C}">
                    <a14:useLocalDpi xmlns:a14="http://schemas.microsoft.com/office/drawing/2010/main" val="0"/>
                  </a:ext>
                </a:extLst>
              </a:blip>
              <a:srcRect l="7760" t="2087" r="7760" b="2543"/>
              <a:stretch/>
            </p:blipFill>
            <p:spPr bwMode="auto">
              <a:xfrm>
                <a:off x="1735940" y="2089150"/>
                <a:ext cx="711773" cy="386883"/>
              </a:xfrm>
              <a:prstGeom prst="roundRect">
                <a:avLst/>
              </a:prstGeom>
              <a:noFill/>
              <a:ln w="9525">
                <a:noFill/>
                <a:miter lim="800000"/>
                <a:headEnd/>
                <a:tailEnd/>
              </a:ln>
              <a:effectLst/>
              <a:scene3d>
                <a:camera prst="orthographicFront"/>
                <a:lightRig rig="threePt" dir="t"/>
              </a:scene3d>
              <a:sp3d>
                <a:bevelT w="25400" h="25400"/>
              </a:sp3d>
            </p:spPr>
          </p:pic>
          <p:sp>
            <p:nvSpPr>
              <p:cNvPr id="488" name="Rounded Rectangle 487"/>
              <p:cNvSpPr/>
              <p:nvPr/>
            </p:nvSpPr>
            <p:spPr>
              <a:xfrm>
                <a:off x="1735941" y="1848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JD Edwards</a:t>
                </a:r>
              </a:p>
            </p:txBody>
          </p:sp>
          <p:sp>
            <p:nvSpPr>
              <p:cNvPr id="489" name="TextBox 488"/>
              <p:cNvSpPr txBox="1"/>
              <p:nvPr/>
            </p:nvSpPr>
            <p:spPr>
              <a:xfrm>
                <a:off x="1691217" y="195110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REQUSITIONS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2" name="Group 246"/>
            <p:cNvGrpSpPr>
              <a:grpSpLocks noChangeAspect="1"/>
            </p:cNvGrpSpPr>
            <p:nvPr/>
          </p:nvGrpSpPr>
          <p:grpSpPr>
            <a:xfrm>
              <a:off x="2896912" y="2536840"/>
              <a:ext cx="552338" cy="436378"/>
              <a:chOff x="4817957" y="3804132"/>
              <a:chExt cx="792480" cy="626103"/>
            </a:xfrm>
          </p:grpSpPr>
          <p:pic>
            <p:nvPicPr>
              <p:cNvPr id="484" name="Picture 3"/>
              <p:cNvPicPr>
                <a:picLocks noChangeArrowheads="1"/>
              </p:cNvPicPr>
              <p:nvPr/>
            </p:nvPicPr>
            <p:blipFill rotWithShape="1">
              <a:blip r:embed="rId22" cstate="print">
                <a:extLst>
                  <a:ext uri="{28A0092B-C50C-407E-A947-70E740481C1C}">
                    <a14:useLocalDpi xmlns:a14="http://schemas.microsoft.com/office/drawing/2010/main" val="0"/>
                  </a:ext>
                </a:extLst>
              </a:blip>
              <a:srcRect l="6196" t="-6396" r="6196" b="6195"/>
              <a:stretch/>
            </p:blipFill>
            <p:spPr bwMode="auto">
              <a:xfrm>
                <a:off x="4862680" y="4032250"/>
                <a:ext cx="711773" cy="397985"/>
              </a:xfrm>
              <a:prstGeom prst="roundRect">
                <a:avLst/>
              </a:prstGeom>
              <a:noFill/>
              <a:ln w="9525">
                <a:noFill/>
                <a:miter lim="800000"/>
                <a:headEnd/>
                <a:tailEnd/>
              </a:ln>
              <a:effectLst/>
              <a:scene3d>
                <a:camera prst="orthographicFront"/>
                <a:lightRig rig="threePt" dir="t"/>
              </a:scene3d>
              <a:sp3d>
                <a:bevelT w="25400" h="25400"/>
              </a:sp3d>
            </p:spPr>
          </p:pic>
          <p:sp>
            <p:nvSpPr>
              <p:cNvPr id="485" name="Rounded Rectangle 484"/>
              <p:cNvSpPr/>
              <p:nvPr/>
            </p:nvSpPr>
            <p:spPr>
              <a:xfrm>
                <a:off x="4862681"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SAAS HCM</a:t>
                </a:r>
                <a:endParaRPr lang="en-US" sz="500" b="1" kern="0" dirty="0">
                  <a:solidFill>
                    <a:srgbClr val="FFFFFF"/>
                  </a:solidFill>
                  <a:cs typeface="Arial" pitchFamily="34" charset="0"/>
                </a:endParaRPr>
              </a:p>
            </p:txBody>
          </p:sp>
          <p:sp>
            <p:nvSpPr>
              <p:cNvPr id="486" name="TextBox 485"/>
              <p:cNvSpPr txBox="1"/>
              <p:nvPr/>
            </p:nvSpPr>
            <p:spPr>
              <a:xfrm>
                <a:off x="4817957" y="39069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GOALS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3" name="Group 234"/>
            <p:cNvGrpSpPr/>
            <p:nvPr/>
          </p:nvGrpSpPr>
          <p:grpSpPr>
            <a:xfrm>
              <a:off x="3487490" y="2041152"/>
              <a:ext cx="501294" cy="437493"/>
              <a:chOff x="7497657" y="1899132"/>
              <a:chExt cx="719243" cy="627702"/>
            </a:xfrm>
          </p:grpSpPr>
          <p:pic>
            <p:nvPicPr>
              <p:cNvPr id="481" name="Picture 3"/>
              <p:cNvPicPr>
                <a:picLocks noChangeArrowheads="1"/>
              </p:cNvPicPr>
              <p:nvPr/>
            </p:nvPicPr>
            <p:blipFill rotWithShape="1">
              <a:blip r:embed="rId7" cstate="print">
                <a:extLst>
                  <a:ext uri="{28A0092B-C50C-407E-A947-70E740481C1C}">
                    <a14:useLocalDpi xmlns:a14="http://schemas.microsoft.com/office/drawing/2010/main" val="0"/>
                  </a:ext>
                </a:extLst>
              </a:blip>
              <a:srcRect l="9452" t="-4008" r="9452" b="11456"/>
              <a:stretch/>
            </p:blipFill>
            <p:spPr bwMode="auto">
              <a:xfrm>
                <a:off x="7497930" y="2135718"/>
                <a:ext cx="711773" cy="391116"/>
              </a:xfrm>
              <a:prstGeom prst="roundRect">
                <a:avLst/>
              </a:prstGeom>
              <a:noFill/>
              <a:ln w="9525">
                <a:noFill/>
                <a:miter lim="800000"/>
                <a:headEnd/>
                <a:tailEnd/>
              </a:ln>
              <a:effectLst/>
              <a:scene3d>
                <a:camera prst="orthographicFront"/>
                <a:lightRig rig="threePt" dir="t"/>
              </a:scene3d>
              <a:sp3d>
                <a:bevelT w="25400" h="25400"/>
              </a:sp3d>
            </p:spPr>
          </p:pic>
          <p:sp>
            <p:nvSpPr>
              <p:cNvPr id="482" name="Rounded Rectangle 481"/>
              <p:cNvSpPr/>
              <p:nvPr/>
            </p:nvSpPr>
            <p:spPr>
              <a:xfrm>
                <a:off x="7497931" y="1899132"/>
                <a:ext cx="718969"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0" tIns="18288" rIns="34259" bIns="17128" rtlCol="0" anchor="t"/>
              <a:lstStyle/>
              <a:p>
                <a:pPr algn="ctr" fontAlgn="base">
                  <a:lnSpc>
                    <a:spcPct val="90000"/>
                  </a:lnSpc>
                  <a:spcBef>
                    <a:spcPts val="1066"/>
                  </a:spcBef>
                  <a:spcAft>
                    <a:spcPct val="0"/>
                  </a:spcAft>
                  <a:buClr>
                    <a:srgbClr val="667263"/>
                  </a:buClr>
                </a:pPr>
                <a:r>
                  <a:rPr lang="en-US" sz="500" b="1" kern="0" dirty="0" smtClean="0">
                    <a:solidFill>
                      <a:srgbClr val="FFFFFF"/>
                    </a:solidFill>
                    <a:cs typeface="Arial" pitchFamily="34" charset="0"/>
                  </a:rPr>
                  <a:t>E-Business Suite</a:t>
                </a:r>
                <a:endParaRPr lang="en-US" sz="500" b="1" kern="0" dirty="0">
                  <a:solidFill>
                    <a:srgbClr val="FFFFFF"/>
                  </a:solidFill>
                  <a:cs typeface="Arial" pitchFamily="34" charset="0"/>
                </a:endParaRPr>
              </a:p>
            </p:txBody>
          </p:sp>
          <p:sp>
            <p:nvSpPr>
              <p:cNvPr id="483" name="TextBox 482"/>
              <p:cNvSpPr txBox="1"/>
              <p:nvPr/>
            </p:nvSpPr>
            <p:spPr>
              <a:xfrm>
                <a:off x="7497657" y="2033658"/>
                <a:ext cx="712893"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ORDERS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4" name="Group 250"/>
            <p:cNvGrpSpPr>
              <a:grpSpLocks noChangeAspect="1"/>
            </p:cNvGrpSpPr>
            <p:nvPr/>
          </p:nvGrpSpPr>
          <p:grpSpPr>
            <a:xfrm>
              <a:off x="1246979" y="2041152"/>
              <a:ext cx="552338" cy="435486"/>
              <a:chOff x="3975947" y="1988032"/>
              <a:chExt cx="792480" cy="624824"/>
            </a:xfrm>
          </p:grpSpPr>
          <p:pic>
            <p:nvPicPr>
              <p:cNvPr id="478" name="Picture 3"/>
              <p:cNvPicPr>
                <a:picLocks noChangeArrowheads="1"/>
              </p:cNvPicPr>
              <p:nvPr/>
            </p:nvPicPr>
            <p:blipFill rotWithShape="1">
              <a:blip r:embed="rId31" cstate="print">
                <a:extLst>
                  <a:ext uri="{28A0092B-C50C-407E-A947-70E740481C1C}">
                    <a14:useLocalDpi xmlns:a14="http://schemas.microsoft.com/office/drawing/2010/main" val="0"/>
                  </a:ext>
                </a:extLst>
              </a:blip>
              <a:srcRect l="7425" t="-1044" r="7425" b="7425"/>
              <a:stretch/>
            </p:blipFill>
            <p:spPr bwMode="auto">
              <a:xfrm>
                <a:off x="4020670" y="2233083"/>
                <a:ext cx="711773" cy="379773"/>
              </a:xfrm>
              <a:prstGeom prst="roundRect">
                <a:avLst/>
              </a:prstGeom>
              <a:noFill/>
              <a:ln w="9525">
                <a:noFill/>
                <a:miter lim="800000"/>
                <a:headEnd/>
                <a:tailEnd/>
              </a:ln>
              <a:effectLst/>
              <a:scene3d>
                <a:camera prst="orthographicFront"/>
                <a:lightRig rig="threePt" dir="t"/>
              </a:scene3d>
              <a:sp3d>
                <a:bevelT w="25400" h="25400"/>
              </a:sp3d>
            </p:spPr>
          </p:pic>
          <p:sp>
            <p:nvSpPr>
              <p:cNvPr id="479" name="Rounded Rectangle 478"/>
              <p:cNvSpPr/>
              <p:nvPr/>
            </p:nvSpPr>
            <p:spPr>
              <a:xfrm>
                <a:off x="4020671"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smtClean="0">
                    <a:solidFill>
                      <a:srgbClr val="FFFFFF"/>
                    </a:solidFill>
                    <a:cs typeface="Arial" pitchFamily="34" charset="0"/>
                  </a:rPr>
                  <a:t>E-Business Suite</a:t>
                </a:r>
                <a:endParaRPr lang="en-US" sz="500" b="1" kern="0" spc="-27" dirty="0">
                  <a:solidFill>
                    <a:srgbClr val="FFFFFF"/>
                  </a:solidFill>
                  <a:cs typeface="Arial" pitchFamily="34" charset="0"/>
                </a:endParaRPr>
              </a:p>
            </p:txBody>
          </p:sp>
          <p:sp>
            <p:nvSpPr>
              <p:cNvPr id="480" name="TextBox 479"/>
              <p:cNvSpPr txBox="1"/>
              <p:nvPr/>
            </p:nvSpPr>
            <p:spPr>
              <a:xfrm>
                <a:off x="3975947" y="209080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SERVICE ORDERS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5" name="Group 251"/>
            <p:cNvGrpSpPr>
              <a:grpSpLocks noChangeAspect="1"/>
            </p:cNvGrpSpPr>
            <p:nvPr/>
          </p:nvGrpSpPr>
          <p:grpSpPr>
            <a:xfrm>
              <a:off x="1797547" y="2041152"/>
              <a:ext cx="552338" cy="435486"/>
              <a:chOff x="4773930" y="1988032"/>
              <a:chExt cx="792480" cy="624824"/>
            </a:xfrm>
          </p:grpSpPr>
          <p:pic>
            <p:nvPicPr>
              <p:cNvPr id="475" name="Picture 3"/>
              <p:cNvPicPr>
                <a:picLocks noChangeArrowheads="1"/>
              </p:cNvPicPr>
              <p:nvPr/>
            </p:nvPicPr>
            <p:blipFill rotWithShape="1">
              <a:blip r:embed="rId32" cstate="print">
                <a:extLst>
                  <a:ext uri="{28A0092B-C50C-407E-A947-70E740481C1C}">
                    <a14:useLocalDpi xmlns:a14="http://schemas.microsoft.com/office/drawing/2010/main" val="0"/>
                  </a:ext>
                </a:extLst>
              </a:blip>
              <a:srcRect l="7425" t="6260" r="7425" b="4294"/>
              <a:stretch/>
            </p:blipFill>
            <p:spPr bwMode="auto">
              <a:xfrm>
                <a:off x="4818653" y="2250017"/>
                <a:ext cx="711773" cy="362839"/>
              </a:xfrm>
              <a:prstGeom prst="roundRect">
                <a:avLst/>
              </a:prstGeom>
              <a:noFill/>
              <a:ln w="9525">
                <a:noFill/>
                <a:miter lim="800000"/>
                <a:headEnd/>
                <a:tailEnd/>
              </a:ln>
              <a:effectLst/>
              <a:scene3d>
                <a:camera prst="orthographicFront"/>
                <a:lightRig rig="threePt" dir="t"/>
              </a:scene3d>
              <a:sp3d>
                <a:bevelT w="25400" h="25400"/>
              </a:sp3d>
            </p:spPr>
          </p:pic>
          <p:sp>
            <p:nvSpPr>
              <p:cNvPr id="476" name="Rounded Rectangle 475"/>
              <p:cNvSpPr/>
              <p:nvPr/>
            </p:nvSpPr>
            <p:spPr>
              <a:xfrm>
                <a:off x="481865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77" name="TextBox 476"/>
              <p:cNvSpPr txBox="1"/>
              <p:nvPr/>
            </p:nvSpPr>
            <p:spPr>
              <a:xfrm>
                <a:off x="4773930" y="2090806"/>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TRANSPORTATION</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6" name="Group 254"/>
            <p:cNvGrpSpPr>
              <a:grpSpLocks noChangeAspect="1"/>
            </p:cNvGrpSpPr>
            <p:nvPr/>
          </p:nvGrpSpPr>
          <p:grpSpPr>
            <a:xfrm>
              <a:off x="2348115" y="2041152"/>
              <a:ext cx="552338" cy="436191"/>
              <a:chOff x="5582920" y="1988032"/>
              <a:chExt cx="792480" cy="625834"/>
            </a:xfrm>
          </p:grpSpPr>
          <p:pic>
            <p:nvPicPr>
              <p:cNvPr id="472"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628913" y="2118261"/>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473" name="Rounded Rectangle 472"/>
              <p:cNvSpPr/>
              <p:nvPr/>
            </p:nvSpPr>
            <p:spPr>
              <a:xfrm>
                <a:off x="562764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74" name="TextBox 473"/>
              <p:cNvSpPr txBox="1"/>
              <p:nvPr/>
            </p:nvSpPr>
            <p:spPr>
              <a:xfrm>
                <a:off x="5582920" y="2090807"/>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AGILE PLM</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7" name="Group 206"/>
            <p:cNvGrpSpPr>
              <a:grpSpLocks noChangeAspect="1"/>
            </p:cNvGrpSpPr>
            <p:nvPr/>
          </p:nvGrpSpPr>
          <p:grpSpPr>
            <a:xfrm>
              <a:off x="696411" y="1545464"/>
              <a:ext cx="552338" cy="436118"/>
              <a:chOff x="5668857" y="1708632"/>
              <a:chExt cx="792480" cy="625730"/>
            </a:xfrm>
          </p:grpSpPr>
          <p:pic>
            <p:nvPicPr>
              <p:cNvPr id="469" name="Picture 3"/>
              <p:cNvPicPr>
                <a:picLocks noChangeArrowheads="1"/>
              </p:cNvPicPr>
              <p:nvPr/>
            </p:nvPicPr>
            <p:blipFill rotWithShape="1">
              <a:blip r:embed="rId24" cstate="print">
                <a:extLst>
                  <a:ext uri="{28A0092B-C50C-407E-A947-70E740481C1C}">
                    <a14:useLocalDpi xmlns:a14="http://schemas.microsoft.com/office/drawing/2010/main" val="0"/>
                  </a:ext>
                </a:extLst>
              </a:blip>
              <a:srcRect l="6439" t="4112" r="16239" b="18565"/>
              <a:stretch/>
            </p:blipFill>
            <p:spPr bwMode="auto">
              <a:xfrm>
                <a:off x="5713580" y="1936332"/>
                <a:ext cx="711773" cy="398030"/>
              </a:xfrm>
              <a:prstGeom prst="roundRect">
                <a:avLst/>
              </a:prstGeom>
              <a:noFill/>
              <a:ln w="9525">
                <a:noFill/>
                <a:miter lim="800000"/>
                <a:headEnd/>
                <a:tailEnd/>
              </a:ln>
              <a:effectLst/>
              <a:scene3d>
                <a:camera prst="orthographicFront"/>
                <a:lightRig rig="threePt" dir="t"/>
              </a:scene3d>
              <a:sp3d>
                <a:bevelT w="25400" h="25400"/>
              </a:sp3d>
            </p:spPr>
          </p:pic>
          <p:sp>
            <p:nvSpPr>
              <p:cNvPr id="470" name="Rounded Rectangle 469"/>
              <p:cNvSpPr/>
              <p:nvPr/>
            </p:nvSpPr>
            <p:spPr>
              <a:xfrm>
                <a:off x="571358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471" name="TextBox 470"/>
              <p:cNvSpPr txBox="1"/>
              <p:nvPr/>
            </p:nvSpPr>
            <p:spPr>
              <a:xfrm>
                <a:off x="5668857" y="1811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SERVICE REQUEST STATUS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8" name="Group 202"/>
            <p:cNvGrpSpPr>
              <a:grpSpLocks noChangeAspect="1"/>
            </p:cNvGrpSpPr>
            <p:nvPr/>
          </p:nvGrpSpPr>
          <p:grpSpPr>
            <a:xfrm>
              <a:off x="2896912" y="1545464"/>
              <a:ext cx="552338" cy="435212"/>
              <a:chOff x="6477847" y="1708632"/>
              <a:chExt cx="792480" cy="624430"/>
            </a:xfrm>
          </p:grpSpPr>
          <p:pic>
            <p:nvPicPr>
              <p:cNvPr id="466" name="Picture 3"/>
              <p:cNvPicPr>
                <a:picLocks noChangeArrowheads="1"/>
              </p:cNvPicPr>
              <p:nvPr/>
            </p:nvPicPr>
            <p:blipFill rotWithShape="1">
              <a:blip r:embed="rId25" cstate="print">
                <a:extLst>
                  <a:ext uri="{28A0092B-C50C-407E-A947-70E740481C1C}">
                    <a14:useLocalDpi xmlns:a14="http://schemas.microsoft.com/office/drawing/2010/main" val="0"/>
                  </a:ext>
                </a:extLst>
              </a:blip>
              <a:srcRect l="12083" t="953" r="12083" b="16143"/>
              <a:stretch/>
            </p:blipFill>
            <p:spPr bwMode="auto">
              <a:xfrm>
                <a:off x="6522570" y="1900768"/>
                <a:ext cx="711773" cy="432294"/>
              </a:xfrm>
              <a:prstGeom prst="roundRect">
                <a:avLst/>
              </a:prstGeom>
              <a:noFill/>
              <a:ln w="9525">
                <a:noFill/>
                <a:miter lim="800000"/>
                <a:headEnd/>
                <a:tailEnd/>
              </a:ln>
              <a:effectLst/>
              <a:scene3d>
                <a:camera prst="orthographicFront"/>
                <a:lightRig rig="threePt" dir="t"/>
              </a:scene3d>
              <a:sp3d>
                <a:bevelT w="25400" h="25400"/>
              </a:sp3d>
            </p:spPr>
          </p:pic>
          <p:sp>
            <p:nvSpPr>
              <p:cNvPr id="467" name="Rounded Rectangle 466"/>
              <p:cNvSpPr/>
              <p:nvPr/>
            </p:nvSpPr>
            <p:spPr>
              <a:xfrm>
                <a:off x="652257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dirty="0">
                    <a:solidFill>
                      <a:srgbClr val="FFFFFF"/>
                    </a:solidFill>
                    <a:cs typeface="Arial" pitchFamily="34" charset="0"/>
                  </a:rPr>
                  <a:t>Siebel CRM</a:t>
                </a:r>
              </a:p>
            </p:txBody>
          </p:sp>
          <p:sp>
            <p:nvSpPr>
              <p:cNvPr id="468" name="TextBox 467"/>
              <p:cNvSpPr txBox="1"/>
              <p:nvPr/>
            </p:nvSpPr>
            <p:spPr>
              <a:xfrm>
                <a:off x="6477847" y="18114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FIELD SERVICE</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79" name="Group 230"/>
            <p:cNvGrpSpPr>
              <a:grpSpLocks noChangeAspect="1"/>
            </p:cNvGrpSpPr>
            <p:nvPr/>
          </p:nvGrpSpPr>
          <p:grpSpPr>
            <a:xfrm>
              <a:off x="2896912" y="2041151"/>
              <a:ext cx="552338" cy="431658"/>
              <a:chOff x="787400" y="3194532"/>
              <a:chExt cx="792480" cy="619331"/>
            </a:xfrm>
          </p:grpSpPr>
          <p:pic>
            <p:nvPicPr>
              <p:cNvPr id="463" name="Picture 3"/>
              <p:cNvPicPr>
                <a:picLocks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829725" y="340040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464" name="Rounded Rectangle 463"/>
              <p:cNvSpPr/>
              <p:nvPr/>
            </p:nvSpPr>
            <p:spPr>
              <a:xfrm>
                <a:off x="832124" y="31945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500" b="1" kern="0" spc="-27" dirty="0">
                    <a:solidFill>
                      <a:srgbClr val="FFFFFF"/>
                    </a:solidFill>
                    <a:cs typeface="Arial" pitchFamily="34" charset="0"/>
                  </a:rPr>
                  <a:t>E-Business Suite</a:t>
                </a:r>
              </a:p>
            </p:txBody>
          </p:sp>
          <p:sp>
            <p:nvSpPr>
              <p:cNvPr id="465" name="TextBox 464"/>
              <p:cNvSpPr txBox="1"/>
              <p:nvPr/>
            </p:nvSpPr>
            <p:spPr>
              <a:xfrm>
                <a:off x="787400" y="3297308"/>
                <a:ext cx="792480" cy="128001"/>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400" b="1" kern="0" dirty="0" smtClean="0">
                    <a:solidFill>
                      <a:prstClr val="white"/>
                    </a:solidFill>
                    <a:effectLst>
                      <a:outerShdw blurRad="50800" dist="12700" dir="2700000" algn="tl" rotWithShape="0">
                        <a:srgbClr val="000000">
                          <a:alpha val="34000"/>
                        </a:srgbClr>
                      </a:outerShdw>
                    </a:effectLst>
                    <a:cs typeface="Arial"/>
                  </a:rPr>
                  <a:t>REQUEST STATUS</a:t>
                </a:r>
                <a:endParaRPr lang="en-US" sz="400" b="1" kern="0" dirty="0">
                  <a:solidFill>
                    <a:prstClr val="white"/>
                  </a:solidFill>
                  <a:effectLst>
                    <a:outerShdw blurRad="50800" dist="12700" dir="2700000" algn="tl" rotWithShape="0">
                      <a:srgbClr val="000000">
                        <a:alpha val="34000"/>
                      </a:srgbClr>
                    </a:outerShdw>
                  </a:effectLst>
                  <a:cs typeface="Arial"/>
                </a:endParaRPr>
              </a:p>
            </p:txBody>
          </p:sp>
        </p:grpSp>
      </p:grpSp>
      <p:grpSp>
        <p:nvGrpSpPr>
          <p:cNvPr id="80" name="Group 546"/>
          <p:cNvGrpSpPr/>
          <p:nvPr/>
        </p:nvGrpSpPr>
        <p:grpSpPr>
          <a:xfrm>
            <a:off x="1425812" y="1110203"/>
            <a:ext cx="9224570" cy="4741663"/>
            <a:chOff x="933450" y="780770"/>
            <a:chExt cx="6920230" cy="3556247"/>
          </a:xfrm>
        </p:grpSpPr>
        <p:grpSp>
          <p:nvGrpSpPr>
            <p:cNvPr id="81" name="Group 166"/>
            <p:cNvGrpSpPr>
              <a:grpSpLocks noChangeAspect="1"/>
            </p:cNvGrpSpPr>
            <p:nvPr/>
          </p:nvGrpSpPr>
          <p:grpSpPr>
            <a:xfrm>
              <a:off x="933450" y="780770"/>
              <a:ext cx="990600" cy="846443"/>
              <a:chOff x="787400" y="895070"/>
              <a:chExt cx="792480" cy="677154"/>
            </a:xfrm>
          </p:grpSpPr>
          <p:pic>
            <p:nvPicPr>
              <p:cNvPr id="657" name="Picture 3"/>
              <p:cNvPicPr>
                <a:picLocks noChangeArrowheads="1"/>
              </p:cNvPicPr>
              <p:nvPr/>
            </p:nvPicPr>
            <p:blipFill rotWithShape="1">
              <a:blip r:embed="rId34" cstate="print">
                <a:extLst>
                  <a:ext uri="{28A0092B-C50C-407E-A947-70E740481C1C}">
                    <a14:useLocalDpi xmlns:a14="http://schemas.microsoft.com/office/drawing/2010/main" val="0"/>
                  </a:ext>
                </a:extLst>
              </a:blip>
              <a:srcRect t="-47703" b="7950"/>
              <a:stretch/>
            </p:blipFill>
            <p:spPr bwMode="auto">
              <a:xfrm>
                <a:off x="832123" y="895070"/>
                <a:ext cx="711773" cy="677154"/>
              </a:xfrm>
              <a:prstGeom prst="roundRect">
                <a:avLst/>
              </a:prstGeom>
              <a:noFill/>
              <a:ln w="9525">
                <a:noFill/>
                <a:miter lim="800000"/>
                <a:headEnd/>
                <a:tailEnd/>
              </a:ln>
              <a:effectLst/>
              <a:scene3d>
                <a:camera prst="orthographicFront"/>
                <a:lightRig rig="threePt" dir="t"/>
              </a:scene3d>
              <a:sp3d>
                <a:bevelT w="25400" h="25400"/>
              </a:sp3d>
            </p:spPr>
          </p:pic>
          <p:sp>
            <p:nvSpPr>
              <p:cNvPr id="658" name="Rounded Rectangle 657"/>
              <p:cNvSpPr/>
              <p:nvPr/>
            </p:nvSpPr>
            <p:spPr>
              <a:xfrm>
                <a:off x="83212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smtClean="0">
                    <a:solidFill>
                      <a:srgbClr val="FFFFFF"/>
                    </a:solidFill>
                    <a:cs typeface="Arial" pitchFamily="34" charset="0"/>
                  </a:rPr>
                  <a:t>PeopleSoft</a:t>
                </a:r>
                <a:endParaRPr lang="en-US" sz="1100" b="1" kern="0" dirty="0">
                  <a:solidFill>
                    <a:srgbClr val="FFFFFF"/>
                  </a:solidFill>
                  <a:cs typeface="Arial" pitchFamily="34" charset="0"/>
                </a:endParaRPr>
              </a:p>
            </p:txBody>
          </p:sp>
          <p:sp>
            <p:nvSpPr>
              <p:cNvPr id="659" name="TextBox 658"/>
              <p:cNvSpPr txBox="1"/>
              <p:nvPr/>
            </p:nvSpPr>
            <p:spPr>
              <a:xfrm>
                <a:off x="787400" y="1049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dirty="0" smtClean="0">
                    <a:solidFill>
                      <a:prstClr val="white"/>
                    </a:solidFill>
                    <a:effectLst>
                      <a:outerShdw blurRad="38100" dist="12700" dir="2700000" algn="tl" rotWithShape="0">
                        <a:srgbClr val="000000">
                          <a:alpha val="43000"/>
                        </a:srgbClr>
                      </a:outerShdw>
                    </a:effectLst>
                  </a:rPr>
                  <a:t>EXPENSES</a:t>
                </a:r>
                <a:endParaRPr lang="en-US" sz="7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2" name="Group 170"/>
            <p:cNvGrpSpPr>
              <a:grpSpLocks noChangeAspect="1"/>
            </p:cNvGrpSpPr>
            <p:nvPr/>
          </p:nvGrpSpPr>
          <p:grpSpPr>
            <a:xfrm>
              <a:off x="1927225" y="844270"/>
              <a:ext cx="990600" cy="767946"/>
              <a:chOff x="1596390" y="946632"/>
              <a:chExt cx="792480" cy="614357"/>
            </a:xfrm>
          </p:grpSpPr>
          <p:pic>
            <p:nvPicPr>
              <p:cNvPr id="654" name="Picture 3"/>
              <p:cNvPicPr>
                <a:picLocks noChangeArrowheads="1"/>
              </p:cNvPicPr>
              <p:nvPr/>
            </p:nvPicPr>
            <p:blipFill rotWithShape="1">
              <a:blip r:embed="rId4" cstate="print">
                <a:extLst>
                  <a:ext uri="{28A0092B-C50C-407E-A947-70E740481C1C}">
                    <a14:useLocalDpi xmlns:a14="http://schemas.microsoft.com/office/drawing/2010/main" val="0"/>
                  </a:ext>
                </a:extLst>
              </a:blip>
              <a:srcRect l="7966" t="-5293" r="7966" b="7965"/>
              <a:stretch/>
            </p:blipFill>
            <p:spPr bwMode="auto">
              <a:xfrm>
                <a:off x="1641113" y="1185333"/>
                <a:ext cx="711773" cy="375656"/>
              </a:xfrm>
              <a:prstGeom prst="roundRect">
                <a:avLst/>
              </a:prstGeom>
              <a:noFill/>
              <a:ln w="9525">
                <a:noFill/>
                <a:miter lim="800000"/>
                <a:headEnd/>
                <a:tailEnd/>
              </a:ln>
              <a:effectLst/>
              <a:scene3d>
                <a:camera prst="orthographicFront"/>
                <a:lightRig rig="threePt" dir="t"/>
              </a:scene3d>
              <a:sp3d>
                <a:bevelT w="25400" h="25400"/>
              </a:sp3d>
            </p:spPr>
          </p:pic>
          <p:sp>
            <p:nvSpPr>
              <p:cNvPr id="655" name="Rounded Rectangle 654"/>
              <p:cNvSpPr/>
              <p:nvPr/>
            </p:nvSpPr>
            <p:spPr>
              <a:xfrm>
                <a:off x="16411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smtClean="0">
                    <a:solidFill>
                      <a:srgbClr val="FFFFFF"/>
                    </a:solidFill>
                    <a:cs typeface="Arial" pitchFamily="34" charset="0"/>
                  </a:rPr>
                  <a:t>PeopleSoft</a:t>
                </a:r>
                <a:endParaRPr lang="en-US" sz="1100" b="1" kern="0" dirty="0">
                  <a:solidFill>
                    <a:srgbClr val="FFFFFF"/>
                  </a:solidFill>
                  <a:cs typeface="Arial" pitchFamily="34" charset="0"/>
                </a:endParaRPr>
              </a:p>
            </p:txBody>
          </p:sp>
          <p:sp>
            <p:nvSpPr>
              <p:cNvPr id="656" name="TextBox 655"/>
              <p:cNvSpPr txBox="1"/>
              <p:nvPr/>
            </p:nvSpPr>
            <p:spPr>
              <a:xfrm>
                <a:off x="1596390" y="1049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REQUISITIONS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3" name="Group 174"/>
            <p:cNvGrpSpPr>
              <a:grpSpLocks noChangeAspect="1"/>
            </p:cNvGrpSpPr>
            <p:nvPr/>
          </p:nvGrpSpPr>
          <p:grpSpPr>
            <a:xfrm>
              <a:off x="2914650" y="844270"/>
              <a:ext cx="990600" cy="767948"/>
              <a:chOff x="2421890" y="946632"/>
              <a:chExt cx="792480" cy="614358"/>
            </a:xfrm>
          </p:grpSpPr>
          <p:pic>
            <p:nvPicPr>
              <p:cNvPr id="651" name="Picture 3"/>
              <p:cNvPicPr>
                <a:picLocks noChangeArrowheads="1"/>
              </p:cNvPicPr>
              <p:nvPr/>
            </p:nvPicPr>
            <p:blipFill rotWithShape="1">
              <a:blip r:embed="rId5" cstate="print">
                <a:extLst>
                  <a:ext uri="{28A0092B-C50C-407E-A947-70E740481C1C}">
                    <a14:useLocalDpi xmlns:a14="http://schemas.microsoft.com/office/drawing/2010/main" val="0"/>
                  </a:ext>
                </a:extLst>
              </a:blip>
              <a:srcRect l="7225" t="-1800" r="7225" b="7225"/>
              <a:stretch/>
            </p:blipFill>
            <p:spPr bwMode="auto">
              <a:xfrm>
                <a:off x="2466613" y="1202268"/>
                <a:ext cx="711773" cy="358722"/>
              </a:xfrm>
              <a:prstGeom prst="roundRect">
                <a:avLst/>
              </a:prstGeom>
              <a:noFill/>
              <a:ln w="9525">
                <a:noFill/>
                <a:miter lim="800000"/>
                <a:headEnd/>
                <a:tailEnd/>
              </a:ln>
              <a:effectLst/>
              <a:scene3d>
                <a:camera prst="orthographicFront"/>
                <a:lightRig rig="threePt" dir="t"/>
              </a:scene3d>
              <a:sp3d>
                <a:bevelT w="25400" h="25400"/>
              </a:sp3d>
            </p:spPr>
          </p:pic>
          <p:sp>
            <p:nvSpPr>
              <p:cNvPr id="652" name="Rounded Rectangle 651"/>
              <p:cNvSpPr/>
              <p:nvPr/>
            </p:nvSpPr>
            <p:spPr>
              <a:xfrm>
                <a:off x="246661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1100" b="1" kern="0" dirty="0" smtClean="0">
                    <a:solidFill>
                      <a:srgbClr val="FFFFFF"/>
                    </a:solidFill>
                    <a:cs typeface="Arial" pitchFamily="34" charset="0"/>
                  </a:rPr>
                  <a:t>PeopleSoft</a:t>
                </a:r>
                <a:endParaRPr lang="en-US" sz="1100" b="1" kern="0" dirty="0">
                  <a:solidFill>
                    <a:srgbClr val="FFFFFF"/>
                  </a:solidFill>
                  <a:cs typeface="Arial" pitchFamily="34" charset="0"/>
                </a:endParaRPr>
              </a:p>
            </p:txBody>
          </p:sp>
          <p:sp>
            <p:nvSpPr>
              <p:cNvPr id="653" name="TextBox 652"/>
              <p:cNvSpPr txBox="1"/>
              <p:nvPr/>
            </p:nvSpPr>
            <p:spPr>
              <a:xfrm>
                <a:off x="2421890" y="1049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APPROVAL</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4" name="Group 162"/>
            <p:cNvGrpSpPr>
              <a:grpSpLocks noChangeAspect="1"/>
            </p:cNvGrpSpPr>
            <p:nvPr/>
          </p:nvGrpSpPr>
          <p:grpSpPr>
            <a:xfrm>
              <a:off x="3902075" y="844270"/>
              <a:ext cx="990600" cy="767031"/>
              <a:chOff x="3266017" y="933932"/>
              <a:chExt cx="792480" cy="613625"/>
            </a:xfrm>
          </p:grpSpPr>
          <p:pic>
            <p:nvPicPr>
              <p:cNvPr id="648" name="Picture 3"/>
              <p:cNvPicPr>
                <a:picLocks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310740" y="11864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649" name="Rounded Rectangle 648"/>
              <p:cNvSpPr/>
              <p:nvPr/>
            </p:nvSpPr>
            <p:spPr>
              <a:xfrm>
                <a:off x="331074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PeopleSoft</a:t>
                </a:r>
                <a:endParaRPr lang="en-US" sz="900" b="1" kern="0" dirty="0">
                  <a:solidFill>
                    <a:srgbClr val="FFFFFF"/>
                  </a:solidFill>
                  <a:cs typeface="Arial" pitchFamily="34" charset="0"/>
                </a:endParaRPr>
              </a:p>
            </p:txBody>
          </p:sp>
          <p:sp>
            <p:nvSpPr>
              <p:cNvPr id="650" name="TextBox 649"/>
              <p:cNvSpPr txBox="1"/>
              <p:nvPr/>
            </p:nvSpPr>
            <p:spPr>
              <a:xfrm>
                <a:off x="3266017" y="10367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COMPANY DIRECTORY</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5" name="Group 182"/>
            <p:cNvGrpSpPr>
              <a:grpSpLocks noChangeAspect="1"/>
            </p:cNvGrpSpPr>
            <p:nvPr/>
          </p:nvGrpSpPr>
          <p:grpSpPr>
            <a:xfrm>
              <a:off x="4889500" y="844270"/>
              <a:ext cx="990600" cy="785089"/>
              <a:chOff x="4157557" y="933932"/>
              <a:chExt cx="792480" cy="628071"/>
            </a:xfrm>
          </p:grpSpPr>
          <p:pic>
            <p:nvPicPr>
              <p:cNvPr id="645" name="Picture 3"/>
              <p:cNvPicPr>
                <a:picLocks noChangeArrowheads="1"/>
              </p:cNvPicPr>
              <p:nvPr/>
            </p:nvPicPr>
            <p:blipFill rotWithShape="1">
              <a:blip r:embed="rId8" cstate="print">
                <a:extLst>
                  <a:ext uri="{28A0092B-C50C-407E-A947-70E740481C1C}">
                    <a14:useLocalDpi xmlns:a14="http://schemas.microsoft.com/office/drawing/2010/main" val="0"/>
                  </a:ext>
                </a:extLst>
              </a:blip>
              <a:srcRect l="5186" r="20057" b="25244"/>
              <a:stretch/>
            </p:blipFill>
            <p:spPr bwMode="auto">
              <a:xfrm>
                <a:off x="4202280" y="11592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646" name="Rounded Rectangle 645"/>
              <p:cNvSpPr/>
              <p:nvPr/>
            </p:nvSpPr>
            <p:spPr>
              <a:xfrm>
                <a:off x="42022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47" name="TextBox 646"/>
              <p:cNvSpPr txBox="1"/>
              <p:nvPr/>
            </p:nvSpPr>
            <p:spPr>
              <a:xfrm>
                <a:off x="4157557" y="1036707"/>
                <a:ext cx="792480" cy="18835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PHARMA SALES LIFE SCIENCES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6" name="Group 178"/>
            <p:cNvGrpSpPr>
              <a:grpSpLocks noChangeAspect="1"/>
            </p:cNvGrpSpPr>
            <p:nvPr/>
          </p:nvGrpSpPr>
          <p:grpSpPr>
            <a:xfrm>
              <a:off x="5873750" y="837920"/>
              <a:ext cx="990600" cy="769214"/>
              <a:chOff x="4983057" y="933932"/>
              <a:chExt cx="792480" cy="615371"/>
            </a:xfrm>
          </p:grpSpPr>
          <p:pic>
            <p:nvPicPr>
              <p:cNvPr id="642" name="Picture 3"/>
              <p:cNvPicPr>
                <a:picLocks noChangeArrowheads="1"/>
              </p:cNvPicPr>
              <p:nvPr/>
            </p:nvPicPr>
            <p:blipFill rotWithShape="1">
              <a:blip r:embed="rId30" cstate="print">
                <a:extLst>
                  <a:ext uri="{28A0092B-C50C-407E-A947-70E740481C1C}">
                    <a14:useLocalDpi xmlns:a14="http://schemas.microsoft.com/office/drawing/2010/main" val="0"/>
                  </a:ext>
                </a:extLst>
              </a:blip>
              <a:srcRect l="15326" t="1111" r="15326" b="29541"/>
              <a:stretch/>
            </p:blipFill>
            <p:spPr bwMode="auto">
              <a:xfrm>
                <a:off x="5027780" y="1146590"/>
                <a:ext cx="711773" cy="402713"/>
              </a:xfrm>
              <a:prstGeom prst="roundRect">
                <a:avLst/>
              </a:prstGeom>
              <a:noFill/>
              <a:ln w="9525">
                <a:noFill/>
                <a:miter lim="800000"/>
                <a:headEnd/>
                <a:tailEnd/>
              </a:ln>
              <a:effectLst/>
              <a:scene3d>
                <a:camera prst="orthographicFront"/>
                <a:lightRig rig="threePt" dir="t"/>
              </a:scene3d>
              <a:sp3d>
                <a:bevelT w="25400" h="25400"/>
              </a:sp3d>
            </p:spPr>
          </p:pic>
          <p:sp>
            <p:nvSpPr>
              <p:cNvPr id="643" name="Rounded Rectangle 642"/>
              <p:cNvSpPr/>
              <p:nvPr/>
            </p:nvSpPr>
            <p:spPr>
              <a:xfrm>
                <a:off x="5027781" y="9339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p>
              <a:p>
                <a:pPr algn="ctr" fontAlgn="base">
                  <a:lnSpc>
                    <a:spcPct val="90000"/>
                  </a:lnSpc>
                  <a:spcBef>
                    <a:spcPts val="1066"/>
                  </a:spcBef>
                  <a:spcAft>
                    <a:spcPct val="0"/>
                  </a:spcAft>
                  <a:buClr>
                    <a:srgbClr val="667263"/>
                  </a:buClr>
                </a:pPr>
                <a:endParaRPr lang="en-US" sz="800" b="1" kern="0" dirty="0">
                  <a:solidFill>
                    <a:srgbClr val="FFFFFF"/>
                  </a:solidFill>
                  <a:cs typeface="Arial" pitchFamily="34" charset="0"/>
                </a:endParaRPr>
              </a:p>
            </p:txBody>
          </p:sp>
          <p:sp>
            <p:nvSpPr>
              <p:cNvPr id="644" name="TextBox 643"/>
              <p:cNvSpPr txBox="1"/>
              <p:nvPr/>
            </p:nvSpPr>
            <p:spPr>
              <a:xfrm>
                <a:off x="4983057" y="10367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PHARMA SALES REP</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7" name="Group 243"/>
            <p:cNvGrpSpPr>
              <a:grpSpLocks noChangeAspect="1"/>
            </p:cNvGrpSpPr>
            <p:nvPr/>
          </p:nvGrpSpPr>
          <p:grpSpPr>
            <a:xfrm>
              <a:off x="4889500" y="3543782"/>
              <a:ext cx="990600" cy="774969"/>
              <a:chOff x="2890097" y="3797782"/>
              <a:chExt cx="792480" cy="619975"/>
            </a:xfrm>
          </p:grpSpPr>
          <p:pic>
            <p:nvPicPr>
              <p:cNvPr id="639" name="Picture 3"/>
              <p:cNvPicPr>
                <a:picLocks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934820" y="4056637"/>
                <a:ext cx="711773" cy="361120"/>
              </a:xfrm>
              <a:prstGeom prst="roundRect">
                <a:avLst/>
              </a:prstGeom>
              <a:noFill/>
              <a:ln w="9525">
                <a:noFill/>
                <a:miter lim="800000"/>
                <a:headEnd/>
                <a:tailEnd/>
              </a:ln>
              <a:effectLst/>
              <a:scene3d>
                <a:camera prst="orthographicFront"/>
                <a:lightRig rig="threePt" dir="t"/>
              </a:scene3d>
              <a:sp3d>
                <a:bevelT w="25400" h="25400"/>
              </a:sp3d>
            </p:spPr>
          </p:pic>
          <p:sp>
            <p:nvSpPr>
              <p:cNvPr id="640" name="Rounded Rectangle 639"/>
              <p:cNvSpPr/>
              <p:nvPr/>
            </p:nvSpPr>
            <p:spPr>
              <a:xfrm>
                <a:off x="2934821" y="37977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41" name="TextBox 640"/>
              <p:cNvSpPr txBox="1"/>
              <p:nvPr/>
            </p:nvSpPr>
            <p:spPr>
              <a:xfrm>
                <a:off x="2890097" y="390055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RESUME SCREENING</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8" name="Group 194"/>
            <p:cNvGrpSpPr>
              <a:grpSpLocks noChangeAspect="1"/>
            </p:cNvGrpSpPr>
            <p:nvPr/>
          </p:nvGrpSpPr>
          <p:grpSpPr>
            <a:xfrm>
              <a:off x="3902075" y="1765782"/>
              <a:ext cx="990600" cy="772178"/>
              <a:chOff x="8084820" y="946632"/>
              <a:chExt cx="792480" cy="617742"/>
            </a:xfrm>
          </p:grpSpPr>
          <p:pic>
            <p:nvPicPr>
              <p:cNvPr id="636" name="Picture 3"/>
              <p:cNvPicPr>
                <a:picLocks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129543" y="1182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7" name="Rounded Rectangle 636"/>
              <p:cNvSpPr/>
              <p:nvPr/>
            </p:nvSpPr>
            <p:spPr>
              <a:xfrm>
                <a:off x="8129544" y="946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38" name="TextBox 637"/>
              <p:cNvSpPr txBox="1"/>
              <p:nvPr/>
            </p:nvSpPr>
            <p:spPr>
              <a:xfrm>
                <a:off x="8084820" y="1049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TPM  CONSUMER GOODS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89" name="Group 186"/>
            <p:cNvGrpSpPr>
              <a:grpSpLocks noChangeAspect="1"/>
            </p:cNvGrpSpPr>
            <p:nvPr/>
          </p:nvGrpSpPr>
          <p:grpSpPr>
            <a:xfrm>
              <a:off x="6856730" y="844270"/>
              <a:ext cx="990600" cy="772178"/>
              <a:chOff x="787400" y="1708632"/>
              <a:chExt cx="792480" cy="617742"/>
            </a:xfrm>
          </p:grpSpPr>
          <p:pic>
            <p:nvPicPr>
              <p:cNvPr id="633" name="Picture 3"/>
              <p:cNvPicPr>
                <a:picLocks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832123" y="1944320"/>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4" name="Rounded Rectangle 633"/>
              <p:cNvSpPr/>
              <p:nvPr/>
            </p:nvSpPr>
            <p:spPr>
              <a:xfrm>
                <a:off x="83212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35" name="TextBox 634"/>
              <p:cNvSpPr txBox="1"/>
              <p:nvPr/>
            </p:nvSpPr>
            <p:spPr>
              <a:xfrm>
                <a:off x="787400" y="1811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OPPORTUNITIES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0" name="Group 238"/>
            <p:cNvGrpSpPr>
              <a:grpSpLocks noChangeAspect="1"/>
            </p:cNvGrpSpPr>
            <p:nvPr/>
          </p:nvGrpSpPr>
          <p:grpSpPr>
            <a:xfrm>
              <a:off x="1927225" y="3543782"/>
              <a:ext cx="990600" cy="777470"/>
              <a:chOff x="1570990" y="3048482"/>
              <a:chExt cx="792480" cy="621976"/>
            </a:xfrm>
          </p:grpSpPr>
          <p:pic>
            <p:nvPicPr>
              <p:cNvPr id="630" name="Picture 3"/>
              <p:cNvPicPr>
                <a:picLocks noChangeArrowheads="1"/>
              </p:cNvPicPr>
              <p:nvPr/>
            </p:nvPicPr>
            <p:blipFill>
              <a:blip r:embed="rId28" cstate="print">
                <a:extLst>
                  <a:ext uri="{28A0092B-C50C-407E-A947-70E740481C1C}">
                    <a14:useLocalDpi xmlns:a14="http://schemas.microsoft.com/office/drawing/2010/main" val="0"/>
                  </a:ext>
                </a:extLst>
              </a:blip>
              <a:stretch>
                <a:fillRect/>
              </a:stretch>
            </p:blipFill>
            <p:spPr bwMode="auto">
              <a:xfrm>
                <a:off x="1615713" y="3288404"/>
                <a:ext cx="711773" cy="382054"/>
              </a:xfrm>
              <a:prstGeom prst="roundRect">
                <a:avLst/>
              </a:prstGeom>
              <a:noFill/>
              <a:ln w="9525">
                <a:noFill/>
                <a:miter lim="800000"/>
                <a:headEnd/>
                <a:tailEnd/>
              </a:ln>
              <a:effectLst/>
              <a:scene3d>
                <a:camera prst="orthographicFront"/>
                <a:lightRig rig="threePt" dir="t"/>
              </a:scene3d>
              <a:sp3d>
                <a:bevelT w="25400" h="25400"/>
              </a:sp3d>
            </p:spPr>
          </p:pic>
          <p:sp>
            <p:nvSpPr>
              <p:cNvPr id="631" name="Rounded Rectangle 630"/>
              <p:cNvSpPr/>
              <p:nvPr/>
            </p:nvSpPr>
            <p:spPr>
              <a:xfrm>
                <a:off x="161571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32" name="TextBox 631"/>
              <p:cNvSpPr txBox="1"/>
              <p:nvPr/>
            </p:nvSpPr>
            <p:spPr>
              <a:xfrm>
                <a:off x="1570990" y="315125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spc="-40" dirty="0" smtClean="0">
                    <a:solidFill>
                      <a:prstClr val="white"/>
                    </a:solidFill>
                    <a:effectLst>
                      <a:outerShdw blurRad="50800" dist="12700" dir="2700000" algn="tl" rotWithShape="0">
                        <a:srgbClr val="000000">
                          <a:alpha val="34000"/>
                        </a:srgbClr>
                      </a:outerShdw>
                    </a:effectLst>
                    <a:cs typeface="Arial"/>
                  </a:rPr>
                  <a:t>WORKER PORTRAIT</a:t>
                </a:r>
                <a:endParaRPr lang="en-US" sz="800" b="1" kern="0" spc="-40" dirty="0">
                  <a:solidFill>
                    <a:prstClr val="white"/>
                  </a:solidFill>
                  <a:effectLst>
                    <a:outerShdw blurRad="50800" dist="12700" dir="2700000" algn="tl" rotWithShape="0">
                      <a:srgbClr val="000000">
                        <a:alpha val="34000"/>
                      </a:srgbClr>
                    </a:outerShdw>
                  </a:effectLst>
                  <a:cs typeface="Arial"/>
                </a:endParaRPr>
              </a:p>
            </p:txBody>
          </p:sp>
        </p:grpSp>
        <p:grpSp>
          <p:nvGrpSpPr>
            <p:cNvPr id="91" name="Group 190"/>
            <p:cNvGrpSpPr>
              <a:grpSpLocks noChangeAspect="1"/>
            </p:cNvGrpSpPr>
            <p:nvPr/>
          </p:nvGrpSpPr>
          <p:grpSpPr>
            <a:xfrm>
              <a:off x="2914650" y="1765782"/>
              <a:ext cx="1017588" cy="779646"/>
              <a:chOff x="2425700" y="1708632"/>
              <a:chExt cx="814070" cy="623717"/>
            </a:xfrm>
          </p:grpSpPr>
          <p:pic>
            <p:nvPicPr>
              <p:cNvPr id="627"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2466613" y="1836744"/>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628" name="Rounded Rectangle 627"/>
              <p:cNvSpPr/>
              <p:nvPr/>
            </p:nvSpPr>
            <p:spPr>
              <a:xfrm>
                <a:off x="246661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29" name="TextBox 628"/>
              <p:cNvSpPr txBox="1"/>
              <p:nvPr/>
            </p:nvSpPr>
            <p:spPr>
              <a:xfrm>
                <a:off x="2425700" y="1811407"/>
                <a:ext cx="814070" cy="188359"/>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RETAIL EXECUTION CONSUMER GOODS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2" name="Group 198"/>
            <p:cNvGrpSpPr>
              <a:grpSpLocks noChangeAspect="1"/>
            </p:cNvGrpSpPr>
            <p:nvPr/>
          </p:nvGrpSpPr>
          <p:grpSpPr>
            <a:xfrm>
              <a:off x="4889500" y="1765782"/>
              <a:ext cx="990600" cy="777369"/>
              <a:chOff x="3230880" y="1708632"/>
              <a:chExt cx="792480" cy="621895"/>
            </a:xfrm>
          </p:grpSpPr>
          <p:pic>
            <p:nvPicPr>
              <p:cNvPr id="624" name="Picture 3"/>
              <p:cNvPicPr>
                <a:picLocks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3275603" y="1838567"/>
                <a:ext cx="711773" cy="491960"/>
              </a:xfrm>
              <a:prstGeom prst="roundRect">
                <a:avLst/>
              </a:prstGeom>
              <a:noFill/>
              <a:ln w="9525">
                <a:noFill/>
                <a:miter lim="800000"/>
                <a:headEnd/>
                <a:tailEnd/>
              </a:ln>
              <a:effectLst/>
              <a:scene3d>
                <a:camera prst="orthographicFront"/>
                <a:lightRig rig="threePt" dir="t"/>
              </a:scene3d>
              <a:sp3d>
                <a:bevelT w="25400" h="25400"/>
              </a:sp3d>
            </p:spPr>
          </p:pic>
          <p:sp>
            <p:nvSpPr>
              <p:cNvPr id="625" name="Rounded Rectangle 624"/>
              <p:cNvSpPr/>
              <p:nvPr/>
            </p:nvSpPr>
            <p:spPr>
              <a:xfrm>
                <a:off x="3275604"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26" name="TextBox 625"/>
              <p:cNvSpPr txBox="1"/>
              <p:nvPr/>
            </p:nvSpPr>
            <p:spPr>
              <a:xfrm>
                <a:off x="3230880" y="1811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CONTACTS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3" name="Group 239"/>
            <p:cNvGrpSpPr>
              <a:grpSpLocks noChangeAspect="1"/>
            </p:cNvGrpSpPr>
            <p:nvPr/>
          </p:nvGrpSpPr>
          <p:grpSpPr>
            <a:xfrm>
              <a:off x="2914650" y="3543782"/>
              <a:ext cx="990600" cy="773909"/>
              <a:chOff x="4008967" y="3048482"/>
              <a:chExt cx="792480" cy="619127"/>
            </a:xfrm>
          </p:grpSpPr>
          <p:pic>
            <p:nvPicPr>
              <p:cNvPr id="621" name="Picture 3"/>
              <p:cNvPicPr>
                <a:picLocks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4053690" y="3248919"/>
                <a:ext cx="711773" cy="418690"/>
              </a:xfrm>
              <a:prstGeom prst="roundRect">
                <a:avLst/>
              </a:prstGeom>
              <a:noFill/>
              <a:ln w="9525">
                <a:noFill/>
                <a:miter lim="800000"/>
                <a:headEnd/>
                <a:tailEnd/>
              </a:ln>
              <a:effectLst/>
              <a:scene3d>
                <a:camera prst="orthographicFront"/>
                <a:lightRig rig="threePt" dir="t"/>
              </a:scene3d>
              <a:sp3d>
                <a:bevelT w="25400" h="25400"/>
              </a:sp3d>
            </p:spPr>
          </p:pic>
          <p:sp>
            <p:nvSpPr>
              <p:cNvPr id="622" name="Rounded Rectangle 621"/>
              <p:cNvSpPr/>
              <p:nvPr/>
            </p:nvSpPr>
            <p:spPr>
              <a:xfrm>
                <a:off x="4053691"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23" name="TextBox 622"/>
              <p:cNvSpPr txBox="1"/>
              <p:nvPr/>
            </p:nvSpPr>
            <p:spPr>
              <a:xfrm>
                <a:off x="4008967" y="315125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APPROVALS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4" name="Group 247"/>
            <p:cNvGrpSpPr>
              <a:grpSpLocks noChangeAspect="1"/>
            </p:cNvGrpSpPr>
            <p:nvPr/>
          </p:nvGrpSpPr>
          <p:grpSpPr>
            <a:xfrm>
              <a:off x="6856730" y="3556481"/>
              <a:ext cx="990600" cy="780536"/>
              <a:chOff x="7250430" y="3048482"/>
              <a:chExt cx="792480" cy="624429"/>
            </a:xfrm>
          </p:grpSpPr>
          <p:pic>
            <p:nvPicPr>
              <p:cNvPr id="618" name="Picture 3"/>
              <p:cNvPicPr>
                <a:picLocks noChangeArrowheads="1"/>
              </p:cNvPicPr>
              <p:nvPr/>
            </p:nvPicPr>
            <p:blipFill rotWithShape="1">
              <a:blip r:embed="rId26" cstate="print">
                <a:extLst>
                  <a:ext uri="{28A0092B-C50C-407E-A947-70E740481C1C}">
                    <a14:useLocalDpi xmlns:a14="http://schemas.microsoft.com/office/drawing/2010/main" val="0"/>
                  </a:ext>
                </a:extLst>
              </a:blip>
              <a:srcRect l="10141" t="-953" r="10141" b="21237"/>
              <a:stretch/>
            </p:blipFill>
            <p:spPr bwMode="auto">
              <a:xfrm>
                <a:off x="7295153" y="3277482"/>
                <a:ext cx="711773" cy="395429"/>
              </a:xfrm>
              <a:prstGeom prst="roundRect">
                <a:avLst/>
              </a:prstGeom>
              <a:noFill/>
              <a:ln w="9525">
                <a:noFill/>
                <a:miter lim="800000"/>
                <a:headEnd/>
                <a:tailEnd/>
              </a:ln>
              <a:effectLst/>
              <a:scene3d>
                <a:camera prst="orthographicFront"/>
                <a:lightRig rig="threePt" dir="t"/>
              </a:scene3d>
              <a:sp3d>
                <a:bevelT w="25400" h="25400"/>
              </a:sp3d>
            </p:spPr>
          </p:pic>
          <p:sp>
            <p:nvSpPr>
              <p:cNvPr id="619" name="Rounded Rectangle 618"/>
              <p:cNvSpPr/>
              <p:nvPr/>
            </p:nvSpPr>
            <p:spPr>
              <a:xfrm>
                <a:off x="7295154" y="30484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20" name="TextBox 619"/>
              <p:cNvSpPr txBox="1"/>
              <p:nvPr/>
            </p:nvSpPr>
            <p:spPr>
              <a:xfrm>
                <a:off x="7250430" y="315125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CANDIDATE SCREENING</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5" name="Group 210"/>
            <p:cNvGrpSpPr>
              <a:grpSpLocks noChangeAspect="1"/>
            </p:cNvGrpSpPr>
            <p:nvPr/>
          </p:nvGrpSpPr>
          <p:grpSpPr>
            <a:xfrm>
              <a:off x="6863080" y="1765782"/>
              <a:ext cx="990600" cy="776990"/>
              <a:chOff x="788670" y="1880082"/>
              <a:chExt cx="792480" cy="621592"/>
            </a:xfrm>
          </p:grpSpPr>
          <p:pic>
            <p:nvPicPr>
              <p:cNvPr id="615" name="Picture 3"/>
              <p:cNvPicPr>
                <a:picLocks noChangeArrowheads="1"/>
              </p:cNvPicPr>
              <p:nvPr/>
            </p:nvPicPr>
            <p:blipFill rotWithShape="1">
              <a:blip r:embed="rId15" cstate="print">
                <a:extLst>
                  <a:ext uri="{28A0092B-C50C-407E-A947-70E740481C1C}">
                    <a14:useLocalDpi xmlns:a14="http://schemas.microsoft.com/office/drawing/2010/main" val="0"/>
                  </a:ext>
                </a:extLst>
              </a:blip>
              <a:srcRect l="8454" t="6102" r="8454" b="8454"/>
              <a:stretch/>
            </p:blipFill>
            <p:spPr bwMode="auto">
              <a:xfrm>
                <a:off x="833393" y="2135717"/>
                <a:ext cx="711773" cy="365957"/>
              </a:xfrm>
              <a:prstGeom prst="roundRect">
                <a:avLst/>
              </a:prstGeom>
              <a:noFill/>
              <a:ln w="9525">
                <a:noFill/>
                <a:miter lim="800000"/>
                <a:headEnd/>
                <a:tailEnd/>
              </a:ln>
              <a:effectLst/>
              <a:scene3d>
                <a:camera prst="orthographicFront"/>
                <a:lightRig rig="threePt" dir="t"/>
              </a:scene3d>
              <a:sp3d>
                <a:bevelT w="25400" h="25400"/>
              </a:sp3d>
            </p:spPr>
          </p:pic>
          <p:sp>
            <p:nvSpPr>
              <p:cNvPr id="616" name="Rounded Rectangle 615"/>
              <p:cNvSpPr/>
              <p:nvPr/>
            </p:nvSpPr>
            <p:spPr>
              <a:xfrm>
                <a:off x="833394" y="188008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JD Edwards</a:t>
                </a:r>
                <a:endParaRPr lang="en-US" sz="900" b="1" kern="0" dirty="0">
                  <a:solidFill>
                    <a:srgbClr val="FFFFFF"/>
                  </a:solidFill>
                  <a:cs typeface="Arial" pitchFamily="34" charset="0"/>
                </a:endParaRPr>
              </a:p>
            </p:txBody>
          </p:sp>
          <p:sp>
            <p:nvSpPr>
              <p:cNvPr id="617" name="TextBox 616"/>
              <p:cNvSpPr txBox="1"/>
              <p:nvPr/>
            </p:nvSpPr>
            <p:spPr>
              <a:xfrm>
                <a:off x="788670" y="198285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EXPENSES</a:t>
                </a:r>
              </a:p>
            </p:txBody>
          </p:sp>
        </p:grpSp>
        <p:grpSp>
          <p:nvGrpSpPr>
            <p:cNvPr id="96" name="Group 235"/>
            <p:cNvGrpSpPr>
              <a:grpSpLocks noChangeAspect="1"/>
            </p:cNvGrpSpPr>
            <p:nvPr/>
          </p:nvGrpSpPr>
          <p:grpSpPr>
            <a:xfrm>
              <a:off x="933450" y="3543782"/>
              <a:ext cx="990600" cy="783930"/>
              <a:chOff x="762000" y="3804132"/>
              <a:chExt cx="792480" cy="627144"/>
            </a:xfrm>
          </p:grpSpPr>
          <p:pic>
            <p:nvPicPr>
              <p:cNvPr id="612" name="Picture 3"/>
              <p:cNvPicPr>
                <a:picLocks noChangeArrowheads="1"/>
              </p:cNvPicPr>
              <p:nvPr/>
            </p:nvPicPr>
            <p:blipFill rotWithShape="1">
              <a:blip r:embed="rId17" cstate="print">
                <a:extLst>
                  <a:ext uri="{28A0092B-C50C-407E-A947-70E740481C1C}">
                    <a14:useLocalDpi xmlns:a14="http://schemas.microsoft.com/office/drawing/2010/main" val="0"/>
                  </a:ext>
                </a:extLst>
              </a:blip>
              <a:srcRect l="4493" t="1734" r="4493" b="4493"/>
              <a:stretch/>
            </p:blipFill>
            <p:spPr bwMode="auto">
              <a:xfrm>
                <a:off x="806723" y="4061884"/>
                <a:ext cx="711773" cy="369392"/>
              </a:xfrm>
              <a:prstGeom prst="roundRect">
                <a:avLst/>
              </a:prstGeom>
              <a:noFill/>
              <a:ln w="9525">
                <a:noFill/>
                <a:miter lim="800000"/>
                <a:headEnd/>
                <a:tailEnd/>
              </a:ln>
              <a:effectLst/>
              <a:scene3d>
                <a:camera prst="orthographicFront"/>
                <a:lightRig rig="threePt" dir="t"/>
              </a:scene3d>
              <a:sp3d>
                <a:bevelT w="25400" h="25400"/>
              </a:sp3d>
            </p:spPr>
          </p:pic>
          <p:sp>
            <p:nvSpPr>
              <p:cNvPr id="613" name="Rounded Rectangle 612"/>
              <p:cNvSpPr/>
              <p:nvPr/>
            </p:nvSpPr>
            <p:spPr>
              <a:xfrm>
                <a:off x="80672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14" name="TextBox 613"/>
              <p:cNvSpPr txBox="1"/>
              <p:nvPr/>
            </p:nvSpPr>
            <p:spPr>
              <a:xfrm>
                <a:off x="762000" y="39069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COMPANY DIRECTORY</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7" name="Group 242"/>
            <p:cNvGrpSpPr>
              <a:grpSpLocks noChangeAspect="1"/>
            </p:cNvGrpSpPr>
            <p:nvPr/>
          </p:nvGrpSpPr>
          <p:grpSpPr>
            <a:xfrm>
              <a:off x="3902075" y="3543782"/>
              <a:ext cx="990600" cy="782280"/>
              <a:chOff x="1570990" y="3804132"/>
              <a:chExt cx="792480" cy="625824"/>
            </a:xfrm>
          </p:grpSpPr>
          <p:pic>
            <p:nvPicPr>
              <p:cNvPr id="609" name="Picture 3"/>
              <p:cNvPicPr>
                <a:picLocks noChangeArrowheads="1"/>
              </p:cNvPicPr>
              <p:nvPr/>
            </p:nvPicPr>
            <p:blipFill rotWithShape="1">
              <a:blip r:embed="rId18" cstate="print">
                <a:extLst>
                  <a:ext uri="{28A0092B-C50C-407E-A947-70E740481C1C}">
                    <a14:useLocalDpi xmlns:a14="http://schemas.microsoft.com/office/drawing/2010/main" val="0"/>
                  </a:ext>
                </a:extLst>
              </a:blip>
              <a:srcRect l="7032" t="5112" r="7032" b="3965"/>
              <a:stretch/>
            </p:blipFill>
            <p:spPr bwMode="auto">
              <a:xfrm>
                <a:off x="1615713" y="4053417"/>
                <a:ext cx="711773" cy="376539"/>
              </a:xfrm>
              <a:prstGeom prst="roundRect">
                <a:avLst/>
              </a:prstGeom>
              <a:noFill/>
              <a:ln w="9525">
                <a:noFill/>
                <a:miter lim="800000"/>
                <a:headEnd/>
                <a:tailEnd/>
              </a:ln>
              <a:effectLst/>
              <a:scene3d>
                <a:camera prst="orthographicFront"/>
                <a:lightRig rig="threePt" dir="t"/>
              </a:scene3d>
              <a:sp3d>
                <a:bevelT w="25400" h="25400"/>
              </a:sp3d>
            </p:spPr>
          </p:pic>
          <p:sp>
            <p:nvSpPr>
              <p:cNvPr id="610" name="Rounded Rectangle 609"/>
              <p:cNvSpPr/>
              <p:nvPr/>
            </p:nvSpPr>
            <p:spPr>
              <a:xfrm>
                <a:off x="161571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611" name="TextBox 610"/>
              <p:cNvSpPr txBox="1"/>
              <p:nvPr/>
            </p:nvSpPr>
            <p:spPr>
              <a:xfrm>
                <a:off x="1570990" y="39069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RECRUITING</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8" name="Group 255"/>
            <p:cNvGrpSpPr>
              <a:grpSpLocks noChangeAspect="1"/>
            </p:cNvGrpSpPr>
            <p:nvPr/>
          </p:nvGrpSpPr>
          <p:grpSpPr>
            <a:xfrm>
              <a:off x="933450" y="1765782"/>
              <a:ext cx="990600" cy="782163"/>
              <a:chOff x="5787390" y="1213332"/>
              <a:chExt cx="792480" cy="625730"/>
            </a:xfrm>
          </p:grpSpPr>
          <p:pic>
            <p:nvPicPr>
              <p:cNvPr id="606" name="Picture 3"/>
              <p:cNvPicPr>
                <a:picLocks noChangeArrowheads="1"/>
              </p:cNvPicPr>
              <p:nvPr/>
            </p:nvPicPr>
            <p:blipFill rotWithShape="1">
              <a:blip r:embed="rId19" cstate="print">
                <a:extLst>
                  <a:ext uri="{28A0092B-C50C-407E-A947-70E740481C1C}">
                    <a14:useLocalDpi xmlns:a14="http://schemas.microsoft.com/office/drawing/2010/main" val="0"/>
                  </a:ext>
                </a:extLst>
              </a:blip>
              <a:srcRect l="13223" t="-3911" r="13223" b="17916"/>
              <a:stretch/>
            </p:blipFill>
            <p:spPr bwMode="auto">
              <a:xfrm>
                <a:off x="5832113" y="1373716"/>
                <a:ext cx="711773" cy="465346"/>
              </a:xfrm>
              <a:prstGeom prst="roundRect">
                <a:avLst/>
              </a:prstGeom>
              <a:noFill/>
              <a:ln w="9525">
                <a:noFill/>
                <a:miter lim="800000"/>
                <a:headEnd/>
                <a:tailEnd/>
              </a:ln>
              <a:effectLst/>
              <a:scene3d>
                <a:camera prst="orthographicFront"/>
                <a:lightRig rig="threePt" dir="t"/>
              </a:scene3d>
              <a:sp3d>
                <a:bevelT w="25400" h="25400"/>
              </a:sp3d>
            </p:spPr>
          </p:pic>
          <p:sp>
            <p:nvSpPr>
              <p:cNvPr id="607" name="Rounded Rectangle 606"/>
              <p:cNvSpPr/>
              <p:nvPr/>
            </p:nvSpPr>
            <p:spPr>
              <a:xfrm>
                <a:off x="5832114" y="1213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Siebel CRM</a:t>
                </a:r>
                <a:endParaRPr lang="en-US" sz="900" b="1" kern="0" dirty="0">
                  <a:solidFill>
                    <a:srgbClr val="FFFFFF"/>
                  </a:solidFill>
                  <a:cs typeface="Arial" pitchFamily="34" charset="0"/>
                </a:endParaRPr>
              </a:p>
            </p:txBody>
          </p:sp>
          <p:sp>
            <p:nvSpPr>
              <p:cNvPr id="608" name="TextBox 607"/>
              <p:cNvSpPr txBox="1"/>
              <p:nvPr/>
            </p:nvSpPr>
            <p:spPr>
              <a:xfrm>
                <a:off x="5787390" y="13161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SERVICE ORDERS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99" name="Group 218"/>
            <p:cNvGrpSpPr>
              <a:grpSpLocks noChangeAspect="1"/>
            </p:cNvGrpSpPr>
            <p:nvPr/>
          </p:nvGrpSpPr>
          <p:grpSpPr>
            <a:xfrm>
              <a:off x="1927225" y="2654782"/>
              <a:ext cx="990600" cy="782281"/>
              <a:chOff x="3205480" y="3804132"/>
              <a:chExt cx="792480" cy="625825"/>
            </a:xfrm>
          </p:grpSpPr>
          <p:pic>
            <p:nvPicPr>
              <p:cNvPr id="603" name="Picture 3"/>
              <p:cNvPicPr>
                <a:picLocks noChangeArrowheads="1"/>
              </p:cNvPicPr>
              <p:nvPr/>
            </p:nvPicPr>
            <p:blipFill rotWithShape="1">
              <a:blip r:embed="rId20" cstate="print">
                <a:extLst>
                  <a:ext uri="{28A0092B-C50C-407E-A947-70E740481C1C}">
                    <a14:useLocalDpi xmlns:a14="http://schemas.microsoft.com/office/drawing/2010/main" val="0"/>
                  </a:ext>
                </a:extLst>
              </a:blip>
              <a:srcRect l="10280" t="-5669" r="10280" b="15950"/>
              <a:stretch/>
            </p:blipFill>
            <p:spPr bwMode="auto">
              <a:xfrm>
                <a:off x="3250203" y="4028017"/>
                <a:ext cx="711773" cy="401940"/>
              </a:xfrm>
              <a:prstGeom prst="roundRect">
                <a:avLst/>
              </a:prstGeom>
              <a:noFill/>
              <a:ln w="9525">
                <a:noFill/>
                <a:miter lim="800000"/>
                <a:headEnd/>
                <a:tailEnd/>
              </a:ln>
              <a:effectLst/>
              <a:scene3d>
                <a:camera prst="orthographicFront"/>
                <a:lightRig rig="threePt" dir="t"/>
              </a:scene3d>
              <a:sp3d>
                <a:bevelT w="25400" h="25400"/>
              </a:sp3d>
            </p:spPr>
          </p:pic>
          <p:sp>
            <p:nvSpPr>
              <p:cNvPr id="604" name="Rounded Rectangle 603"/>
              <p:cNvSpPr/>
              <p:nvPr/>
            </p:nvSpPr>
            <p:spPr>
              <a:xfrm>
                <a:off x="3250204"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JD Edwards</a:t>
                </a:r>
              </a:p>
            </p:txBody>
          </p:sp>
          <p:sp>
            <p:nvSpPr>
              <p:cNvPr id="605" name="TextBox 604"/>
              <p:cNvSpPr txBox="1"/>
              <p:nvPr/>
            </p:nvSpPr>
            <p:spPr>
              <a:xfrm>
                <a:off x="3205480" y="39069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a:solidFill>
                      <a:prstClr val="white"/>
                    </a:solidFill>
                    <a:effectLst>
                      <a:outerShdw blurRad="50800" dist="12700" dir="2700000" algn="tl" rotWithShape="0">
                        <a:srgbClr val="000000">
                          <a:alpha val="34000"/>
                        </a:srgbClr>
                      </a:outerShdw>
                    </a:effectLst>
                    <a:cs typeface="Arial"/>
                  </a:rPr>
                  <a:t>PO APPROVAL</a:t>
                </a:r>
              </a:p>
            </p:txBody>
          </p:sp>
        </p:grpSp>
        <p:grpSp>
          <p:nvGrpSpPr>
            <p:cNvPr id="100" name="Group 214"/>
            <p:cNvGrpSpPr>
              <a:grpSpLocks noChangeAspect="1"/>
            </p:cNvGrpSpPr>
            <p:nvPr/>
          </p:nvGrpSpPr>
          <p:grpSpPr>
            <a:xfrm>
              <a:off x="933450" y="2654781"/>
              <a:ext cx="990600" cy="784626"/>
              <a:chOff x="1691217" y="1848332"/>
              <a:chExt cx="792480" cy="627701"/>
            </a:xfrm>
          </p:grpSpPr>
          <p:pic>
            <p:nvPicPr>
              <p:cNvPr id="600" name="Picture 3"/>
              <p:cNvPicPr>
                <a:picLocks noChangeArrowheads="1"/>
              </p:cNvPicPr>
              <p:nvPr/>
            </p:nvPicPr>
            <p:blipFill rotWithShape="1">
              <a:blip r:embed="rId21" cstate="print">
                <a:extLst>
                  <a:ext uri="{28A0092B-C50C-407E-A947-70E740481C1C}">
                    <a14:useLocalDpi xmlns:a14="http://schemas.microsoft.com/office/drawing/2010/main" val="0"/>
                  </a:ext>
                </a:extLst>
              </a:blip>
              <a:srcRect l="7760" t="2087" r="7760" b="2543"/>
              <a:stretch/>
            </p:blipFill>
            <p:spPr bwMode="auto">
              <a:xfrm>
                <a:off x="1735940" y="2089150"/>
                <a:ext cx="711773" cy="386883"/>
              </a:xfrm>
              <a:prstGeom prst="roundRect">
                <a:avLst/>
              </a:prstGeom>
              <a:noFill/>
              <a:ln w="9525">
                <a:noFill/>
                <a:miter lim="800000"/>
                <a:headEnd/>
                <a:tailEnd/>
              </a:ln>
              <a:effectLst/>
              <a:scene3d>
                <a:camera prst="orthographicFront"/>
                <a:lightRig rig="threePt" dir="t"/>
              </a:scene3d>
              <a:sp3d>
                <a:bevelT w="25400" h="25400"/>
              </a:sp3d>
            </p:spPr>
          </p:pic>
          <p:sp>
            <p:nvSpPr>
              <p:cNvPr id="601" name="Rounded Rectangle 600"/>
              <p:cNvSpPr/>
              <p:nvPr/>
            </p:nvSpPr>
            <p:spPr>
              <a:xfrm>
                <a:off x="1735941" y="18483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JD Edwards</a:t>
                </a:r>
              </a:p>
            </p:txBody>
          </p:sp>
          <p:sp>
            <p:nvSpPr>
              <p:cNvPr id="602" name="TextBox 601"/>
              <p:cNvSpPr txBox="1"/>
              <p:nvPr/>
            </p:nvSpPr>
            <p:spPr>
              <a:xfrm>
                <a:off x="1691217" y="19511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REQUSITIONS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1" name="Group 246"/>
            <p:cNvGrpSpPr>
              <a:grpSpLocks noChangeAspect="1"/>
            </p:cNvGrpSpPr>
            <p:nvPr/>
          </p:nvGrpSpPr>
          <p:grpSpPr>
            <a:xfrm>
              <a:off x="5873750" y="3543782"/>
              <a:ext cx="990600" cy="782629"/>
              <a:chOff x="4817957" y="3804132"/>
              <a:chExt cx="792480" cy="626103"/>
            </a:xfrm>
          </p:grpSpPr>
          <p:pic>
            <p:nvPicPr>
              <p:cNvPr id="597" name="Picture 3"/>
              <p:cNvPicPr>
                <a:picLocks noChangeArrowheads="1"/>
              </p:cNvPicPr>
              <p:nvPr/>
            </p:nvPicPr>
            <p:blipFill rotWithShape="1">
              <a:blip r:embed="rId22" cstate="print">
                <a:extLst>
                  <a:ext uri="{28A0092B-C50C-407E-A947-70E740481C1C}">
                    <a14:useLocalDpi xmlns:a14="http://schemas.microsoft.com/office/drawing/2010/main" val="0"/>
                  </a:ext>
                </a:extLst>
              </a:blip>
              <a:srcRect l="6196" t="-6396" r="6196" b="6195"/>
              <a:stretch/>
            </p:blipFill>
            <p:spPr bwMode="auto">
              <a:xfrm>
                <a:off x="4862680" y="4032250"/>
                <a:ext cx="711773" cy="397985"/>
              </a:xfrm>
              <a:prstGeom prst="roundRect">
                <a:avLst/>
              </a:prstGeom>
              <a:noFill/>
              <a:ln w="9525">
                <a:noFill/>
                <a:miter lim="800000"/>
                <a:headEnd/>
                <a:tailEnd/>
              </a:ln>
              <a:effectLst/>
              <a:scene3d>
                <a:camera prst="orthographicFront"/>
                <a:lightRig rig="threePt" dir="t"/>
              </a:scene3d>
              <a:sp3d>
                <a:bevelT w="25400" h="25400"/>
              </a:sp3d>
            </p:spPr>
          </p:pic>
          <p:sp>
            <p:nvSpPr>
              <p:cNvPr id="598" name="Rounded Rectangle 597"/>
              <p:cNvSpPr/>
              <p:nvPr/>
            </p:nvSpPr>
            <p:spPr>
              <a:xfrm>
                <a:off x="4862681" y="38041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SAAS HCM</a:t>
                </a:r>
                <a:endParaRPr lang="en-US" sz="900" b="1" kern="0" dirty="0">
                  <a:solidFill>
                    <a:srgbClr val="FFFFFF"/>
                  </a:solidFill>
                  <a:cs typeface="Arial" pitchFamily="34" charset="0"/>
                </a:endParaRPr>
              </a:p>
            </p:txBody>
          </p:sp>
          <p:sp>
            <p:nvSpPr>
              <p:cNvPr id="599" name="TextBox 598"/>
              <p:cNvSpPr txBox="1"/>
              <p:nvPr/>
            </p:nvSpPr>
            <p:spPr>
              <a:xfrm>
                <a:off x="4817957" y="39069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GOALS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2" name="Group 234"/>
            <p:cNvGrpSpPr/>
            <p:nvPr/>
          </p:nvGrpSpPr>
          <p:grpSpPr>
            <a:xfrm>
              <a:off x="6932930" y="2654782"/>
              <a:ext cx="899054" cy="784628"/>
              <a:chOff x="7497657" y="1899132"/>
              <a:chExt cx="719243" cy="627702"/>
            </a:xfrm>
          </p:grpSpPr>
          <p:pic>
            <p:nvPicPr>
              <p:cNvPr id="594" name="Picture 3"/>
              <p:cNvPicPr>
                <a:picLocks noChangeArrowheads="1"/>
              </p:cNvPicPr>
              <p:nvPr/>
            </p:nvPicPr>
            <p:blipFill rotWithShape="1">
              <a:blip r:embed="rId7" cstate="print">
                <a:extLst>
                  <a:ext uri="{28A0092B-C50C-407E-A947-70E740481C1C}">
                    <a14:useLocalDpi xmlns:a14="http://schemas.microsoft.com/office/drawing/2010/main" val="0"/>
                  </a:ext>
                </a:extLst>
              </a:blip>
              <a:srcRect l="9452" t="-4008" r="9452" b="11456"/>
              <a:stretch/>
            </p:blipFill>
            <p:spPr bwMode="auto">
              <a:xfrm>
                <a:off x="7497930" y="2135718"/>
                <a:ext cx="711773" cy="391116"/>
              </a:xfrm>
              <a:prstGeom prst="roundRect">
                <a:avLst/>
              </a:prstGeom>
              <a:noFill/>
              <a:ln w="9525">
                <a:noFill/>
                <a:miter lim="800000"/>
                <a:headEnd/>
                <a:tailEnd/>
              </a:ln>
              <a:effectLst/>
              <a:scene3d>
                <a:camera prst="orthographicFront"/>
                <a:lightRig rig="threePt" dir="t"/>
              </a:scene3d>
              <a:sp3d>
                <a:bevelT w="25400" h="25400"/>
              </a:sp3d>
            </p:spPr>
          </p:pic>
          <p:sp>
            <p:nvSpPr>
              <p:cNvPr id="595" name="Rounded Rectangle 594"/>
              <p:cNvSpPr/>
              <p:nvPr/>
            </p:nvSpPr>
            <p:spPr>
              <a:xfrm>
                <a:off x="7497931" y="1899132"/>
                <a:ext cx="718969"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0" tIns="18288" rIns="34259" bIns="17128" rtlCol="0" anchor="t"/>
              <a:lstStyle/>
              <a:p>
                <a:pPr algn="ctr" fontAlgn="base">
                  <a:lnSpc>
                    <a:spcPct val="90000"/>
                  </a:lnSpc>
                  <a:spcBef>
                    <a:spcPts val="1066"/>
                  </a:spcBef>
                  <a:spcAft>
                    <a:spcPct val="0"/>
                  </a:spcAft>
                  <a:buClr>
                    <a:srgbClr val="667263"/>
                  </a:buClr>
                </a:pPr>
                <a:r>
                  <a:rPr lang="en-US" sz="900" b="1" kern="0" dirty="0" smtClean="0">
                    <a:solidFill>
                      <a:srgbClr val="FFFFFF"/>
                    </a:solidFill>
                    <a:cs typeface="Arial" pitchFamily="34" charset="0"/>
                  </a:rPr>
                  <a:t>E-Business Suite</a:t>
                </a:r>
                <a:endParaRPr lang="en-US" sz="900" b="1" kern="0" dirty="0">
                  <a:solidFill>
                    <a:srgbClr val="FFFFFF"/>
                  </a:solidFill>
                  <a:cs typeface="Arial" pitchFamily="34" charset="0"/>
                </a:endParaRPr>
              </a:p>
            </p:txBody>
          </p:sp>
          <p:sp>
            <p:nvSpPr>
              <p:cNvPr id="596" name="TextBox 595"/>
              <p:cNvSpPr txBox="1"/>
              <p:nvPr/>
            </p:nvSpPr>
            <p:spPr>
              <a:xfrm>
                <a:off x="7497657" y="2033657"/>
                <a:ext cx="712893"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ORDERS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3" name="Group 250"/>
            <p:cNvGrpSpPr>
              <a:grpSpLocks noChangeAspect="1"/>
            </p:cNvGrpSpPr>
            <p:nvPr/>
          </p:nvGrpSpPr>
          <p:grpSpPr>
            <a:xfrm>
              <a:off x="2914650" y="2654782"/>
              <a:ext cx="990600" cy="781030"/>
              <a:chOff x="3975947" y="1988032"/>
              <a:chExt cx="792480" cy="624824"/>
            </a:xfrm>
          </p:grpSpPr>
          <p:pic>
            <p:nvPicPr>
              <p:cNvPr id="591" name="Picture 3"/>
              <p:cNvPicPr>
                <a:picLocks noChangeArrowheads="1"/>
              </p:cNvPicPr>
              <p:nvPr/>
            </p:nvPicPr>
            <p:blipFill rotWithShape="1">
              <a:blip r:embed="rId31" cstate="print">
                <a:extLst>
                  <a:ext uri="{28A0092B-C50C-407E-A947-70E740481C1C}">
                    <a14:useLocalDpi xmlns:a14="http://schemas.microsoft.com/office/drawing/2010/main" val="0"/>
                  </a:ext>
                </a:extLst>
              </a:blip>
              <a:srcRect l="7425" t="-1044" r="7425" b="7425"/>
              <a:stretch/>
            </p:blipFill>
            <p:spPr bwMode="auto">
              <a:xfrm>
                <a:off x="4020670" y="2233083"/>
                <a:ext cx="711773" cy="379773"/>
              </a:xfrm>
              <a:prstGeom prst="roundRect">
                <a:avLst/>
              </a:prstGeom>
              <a:noFill/>
              <a:ln w="9525">
                <a:noFill/>
                <a:miter lim="800000"/>
                <a:headEnd/>
                <a:tailEnd/>
              </a:ln>
              <a:effectLst/>
              <a:scene3d>
                <a:camera prst="orthographicFront"/>
                <a:lightRig rig="threePt" dir="t"/>
              </a:scene3d>
              <a:sp3d>
                <a:bevelT w="25400" h="25400"/>
              </a:sp3d>
            </p:spPr>
          </p:pic>
          <p:sp>
            <p:nvSpPr>
              <p:cNvPr id="592" name="Rounded Rectangle 591"/>
              <p:cNvSpPr/>
              <p:nvPr/>
            </p:nvSpPr>
            <p:spPr>
              <a:xfrm>
                <a:off x="4020671"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smtClean="0">
                    <a:solidFill>
                      <a:srgbClr val="FFFFFF"/>
                    </a:solidFill>
                    <a:cs typeface="Arial" pitchFamily="34" charset="0"/>
                  </a:rPr>
                  <a:t>E-Business Suite</a:t>
                </a:r>
                <a:endParaRPr lang="en-US" sz="900" b="1" kern="0" spc="-27" dirty="0">
                  <a:solidFill>
                    <a:srgbClr val="FFFFFF"/>
                  </a:solidFill>
                  <a:cs typeface="Arial" pitchFamily="34" charset="0"/>
                </a:endParaRPr>
              </a:p>
            </p:txBody>
          </p:sp>
          <p:sp>
            <p:nvSpPr>
              <p:cNvPr id="593" name="TextBox 592"/>
              <p:cNvSpPr txBox="1"/>
              <p:nvPr/>
            </p:nvSpPr>
            <p:spPr>
              <a:xfrm>
                <a:off x="3975947" y="20908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SERVICE ORDERS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4" name="Group 251"/>
            <p:cNvGrpSpPr>
              <a:grpSpLocks noChangeAspect="1"/>
            </p:cNvGrpSpPr>
            <p:nvPr/>
          </p:nvGrpSpPr>
          <p:grpSpPr>
            <a:xfrm>
              <a:off x="3902075" y="2654782"/>
              <a:ext cx="990600" cy="781030"/>
              <a:chOff x="4773930" y="1988032"/>
              <a:chExt cx="792480" cy="624824"/>
            </a:xfrm>
          </p:grpSpPr>
          <p:pic>
            <p:nvPicPr>
              <p:cNvPr id="588" name="Picture 3"/>
              <p:cNvPicPr>
                <a:picLocks noChangeArrowheads="1"/>
              </p:cNvPicPr>
              <p:nvPr/>
            </p:nvPicPr>
            <p:blipFill rotWithShape="1">
              <a:blip r:embed="rId32" cstate="print">
                <a:extLst>
                  <a:ext uri="{28A0092B-C50C-407E-A947-70E740481C1C}">
                    <a14:useLocalDpi xmlns:a14="http://schemas.microsoft.com/office/drawing/2010/main" val="0"/>
                  </a:ext>
                </a:extLst>
              </a:blip>
              <a:srcRect l="7425" t="6260" r="7425" b="4294"/>
              <a:stretch/>
            </p:blipFill>
            <p:spPr bwMode="auto">
              <a:xfrm>
                <a:off x="4818653" y="2250017"/>
                <a:ext cx="711773" cy="362839"/>
              </a:xfrm>
              <a:prstGeom prst="roundRect">
                <a:avLst/>
              </a:prstGeom>
              <a:noFill/>
              <a:ln w="9525">
                <a:noFill/>
                <a:miter lim="800000"/>
                <a:headEnd/>
                <a:tailEnd/>
              </a:ln>
              <a:effectLst/>
              <a:scene3d>
                <a:camera prst="orthographicFront"/>
                <a:lightRig rig="threePt" dir="t"/>
              </a:scene3d>
              <a:sp3d>
                <a:bevelT w="25400" h="25400"/>
              </a:sp3d>
            </p:spPr>
          </p:pic>
          <p:sp>
            <p:nvSpPr>
              <p:cNvPr id="589" name="Rounded Rectangle 588"/>
              <p:cNvSpPr/>
              <p:nvPr/>
            </p:nvSpPr>
            <p:spPr>
              <a:xfrm>
                <a:off x="481865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90" name="TextBox 589"/>
              <p:cNvSpPr txBox="1"/>
              <p:nvPr/>
            </p:nvSpPr>
            <p:spPr>
              <a:xfrm>
                <a:off x="4773930" y="20908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TRANSPORTATION</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5" name="Group 254"/>
            <p:cNvGrpSpPr>
              <a:grpSpLocks noChangeAspect="1"/>
            </p:cNvGrpSpPr>
            <p:nvPr/>
          </p:nvGrpSpPr>
          <p:grpSpPr>
            <a:xfrm>
              <a:off x="4889500" y="2654782"/>
              <a:ext cx="990600" cy="782293"/>
              <a:chOff x="5582920" y="1988032"/>
              <a:chExt cx="792480" cy="625834"/>
            </a:xfrm>
          </p:grpSpPr>
          <p:pic>
            <p:nvPicPr>
              <p:cNvPr id="585" name="Picture 3"/>
              <p:cNvPicPr>
                <a:picLocks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628913" y="2118261"/>
                <a:ext cx="711773" cy="495605"/>
              </a:xfrm>
              <a:prstGeom prst="roundRect">
                <a:avLst/>
              </a:prstGeom>
              <a:noFill/>
              <a:ln w="9525">
                <a:noFill/>
                <a:miter lim="800000"/>
                <a:headEnd/>
                <a:tailEnd/>
              </a:ln>
              <a:effectLst/>
              <a:scene3d>
                <a:camera prst="orthographicFront"/>
                <a:lightRig rig="threePt" dir="t"/>
              </a:scene3d>
              <a:sp3d>
                <a:bevelT w="25400" h="25400"/>
              </a:sp3d>
            </p:spPr>
          </p:pic>
          <p:sp>
            <p:nvSpPr>
              <p:cNvPr id="586" name="Rounded Rectangle 585"/>
              <p:cNvSpPr/>
              <p:nvPr/>
            </p:nvSpPr>
            <p:spPr>
              <a:xfrm>
                <a:off x="5627644" y="19880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87" name="TextBox 586"/>
              <p:cNvSpPr txBox="1"/>
              <p:nvPr/>
            </p:nvSpPr>
            <p:spPr>
              <a:xfrm>
                <a:off x="5582920" y="20908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AGILE PLM</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6" name="Group 206"/>
            <p:cNvGrpSpPr>
              <a:grpSpLocks noChangeAspect="1"/>
            </p:cNvGrpSpPr>
            <p:nvPr/>
          </p:nvGrpSpPr>
          <p:grpSpPr>
            <a:xfrm>
              <a:off x="1927225" y="1765782"/>
              <a:ext cx="990600" cy="782163"/>
              <a:chOff x="5668857" y="1708632"/>
              <a:chExt cx="792480" cy="625730"/>
            </a:xfrm>
          </p:grpSpPr>
          <p:pic>
            <p:nvPicPr>
              <p:cNvPr id="582" name="Picture 3"/>
              <p:cNvPicPr>
                <a:picLocks noChangeArrowheads="1"/>
              </p:cNvPicPr>
              <p:nvPr/>
            </p:nvPicPr>
            <p:blipFill rotWithShape="1">
              <a:blip r:embed="rId24" cstate="print">
                <a:extLst>
                  <a:ext uri="{28A0092B-C50C-407E-A947-70E740481C1C}">
                    <a14:useLocalDpi xmlns:a14="http://schemas.microsoft.com/office/drawing/2010/main" val="0"/>
                  </a:ext>
                </a:extLst>
              </a:blip>
              <a:srcRect l="6439" t="4112" r="16239" b="18565"/>
              <a:stretch/>
            </p:blipFill>
            <p:spPr bwMode="auto">
              <a:xfrm>
                <a:off x="5713580" y="1936332"/>
                <a:ext cx="711773" cy="398030"/>
              </a:xfrm>
              <a:prstGeom prst="roundRect">
                <a:avLst/>
              </a:prstGeom>
              <a:noFill/>
              <a:ln w="9525">
                <a:noFill/>
                <a:miter lim="800000"/>
                <a:headEnd/>
                <a:tailEnd/>
              </a:ln>
              <a:effectLst/>
              <a:scene3d>
                <a:camera prst="orthographicFront"/>
                <a:lightRig rig="threePt" dir="t"/>
              </a:scene3d>
              <a:sp3d>
                <a:bevelT w="25400" h="25400"/>
              </a:sp3d>
            </p:spPr>
          </p:pic>
          <p:sp>
            <p:nvSpPr>
              <p:cNvPr id="583" name="Rounded Rectangle 582"/>
              <p:cNvSpPr/>
              <p:nvPr/>
            </p:nvSpPr>
            <p:spPr>
              <a:xfrm>
                <a:off x="571358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584" name="TextBox 583"/>
              <p:cNvSpPr txBox="1"/>
              <p:nvPr/>
            </p:nvSpPr>
            <p:spPr>
              <a:xfrm>
                <a:off x="5668857" y="1811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SERVICE REQUEST STATUS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7" name="Group 202"/>
            <p:cNvGrpSpPr>
              <a:grpSpLocks noChangeAspect="1"/>
            </p:cNvGrpSpPr>
            <p:nvPr/>
          </p:nvGrpSpPr>
          <p:grpSpPr>
            <a:xfrm>
              <a:off x="5873750" y="1765782"/>
              <a:ext cx="990600" cy="780538"/>
              <a:chOff x="6477847" y="1708632"/>
              <a:chExt cx="792480" cy="624430"/>
            </a:xfrm>
          </p:grpSpPr>
          <p:pic>
            <p:nvPicPr>
              <p:cNvPr id="579" name="Picture 3"/>
              <p:cNvPicPr>
                <a:picLocks noChangeArrowheads="1"/>
              </p:cNvPicPr>
              <p:nvPr/>
            </p:nvPicPr>
            <p:blipFill rotWithShape="1">
              <a:blip r:embed="rId25" cstate="print">
                <a:extLst>
                  <a:ext uri="{28A0092B-C50C-407E-A947-70E740481C1C}">
                    <a14:useLocalDpi xmlns:a14="http://schemas.microsoft.com/office/drawing/2010/main" val="0"/>
                  </a:ext>
                </a:extLst>
              </a:blip>
              <a:srcRect l="12083" t="953" r="12083" b="16143"/>
              <a:stretch/>
            </p:blipFill>
            <p:spPr bwMode="auto">
              <a:xfrm>
                <a:off x="6522570" y="1900768"/>
                <a:ext cx="711773" cy="432294"/>
              </a:xfrm>
              <a:prstGeom prst="roundRect">
                <a:avLst/>
              </a:prstGeom>
              <a:noFill/>
              <a:ln w="9525">
                <a:noFill/>
                <a:miter lim="800000"/>
                <a:headEnd/>
                <a:tailEnd/>
              </a:ln>
              <a:effectLst/>
              <a:scene3d>
                <a:camera prst="orthographicFront"/>
                <a:lightRig rig="threePt" dir="t"/>
              </a:scene3d>
              <a:sp3d>
                <a:bevelT w="25400" h="25400"/>
              </a:sp3d>
            </p:spPr>
          </p:pic>
          <p:sp>
            <p:nvSpPr>
              <p:cNvPr id="580" name="Rounded Rectangle 579"/>
              <p:cNvSpPr/>
              <p:nvPr/>
            </p:nvSpPr>
            <p:spPr>
              <a:xfrm>
                <a:off x="6522571" y="17086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dirty="0">
                    <a:solidFill>
                      <a:srgbClr val="FFFFFF"/>
                    </a:solidFill>
                    <a:cs typeface="Arial" pitchFamily="34" charset="0"/>
                  </a:rPr>
                  <a:t>Siebel CRM</a:t>
                </a:r>
              </a:p>
            </p:txBody>
          </p:sp>
          <p:sp>
            <p:nvSpPr>
              <p:cNvPr id="581" name="TextBox 580"/>
              <p:cNvSpPr txBox="1"/>
              <p:nvPr/>
            </p:nvSpPr>
            <p:spPr>
              <a:xfrm>
                <a:off x="6477847" y="18114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FIELD SERVICE</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nvGrpSpPr>
            <p:cNvPr id="108" name="Group 230"/>
            <p:cNvGrpSpPr>
              <a:grpSpLocks noChangeAspect="1"/>
            </p:cNvGrpSpPr>
            <p:nvPr/>
          </p:nvGrpSpPr>
          <p:grpSpPr>
            <a:xfrm>
              <a:off x="5873750" y="2654781"/>
              <a:ext cx="990600" cy="774164"/>
              <a:chOff x="787400" y="3194532"/>
              <a:chExt cx="792480" cy="619331"/>
            </a:xfrm>
          </p:grpSpPr>
          <p:pic>
            <p:nvPicPr>
              <p:cNvPr id="576" name="Picture 3"/>
              <p:cNvPicPr>
                <a:picLocks noChangeArrowheads="1"/>
              </p:cNvPicPr>
              <p:nvPr/>
            </p:nvPicPr>
            <p:blipFill>
              <a:blip r:embed="rId27" cstate="print">
                <a:extLst>
                  <a:ext uri="{28A0092B-C50C-407E-A947-70E740481C1C}">
                    <a14:useLocalDpi xmlns:a14="http://schemas.microsoft.com/office/drawing/2010/main" val="0"/>
                  </a:ext>
                </a:extLst>
              </a:blip>
              <a:stretch>
                <a:fillRect/>
              </a:stretch>
            </p:blipFill>
            <p:spPr bwMode="auto">
              <a:xfrm>
                <a:off x="829725" y="3400407"/>
                <a:ext cx="711773" cy="413456"/>
              </a:xfrm>
              <a:prstGeom prst="roundRect">
                <a:avLst/>
              </a:prstGeom>
              <a:noFill/>
              <a:ln w="9525">
                <a:noFill/>
                <a:miter lim="800000"/>
                <a:headEnd/>
                <a:tailEnd/>
              </a:ln>
              <a:effectLst/>
              <a:scene3d>
                <a:camera prst="orthographicFront"/>
                <a:lightRig rig="threePt" dir="t"/>
              </a:scene3d>
              <a:sp3d>
                <a:bevelT w="25400" h="25400"/>
              </a:sp3d>
            </p:spPr>
          </p:pic>
          <p:sp>
            <p:nvSpPr>
              <p:cNvPr id="577" name="Rounded Rectangle 576"/>
              <p:cNvSpPr/>
              <p:nvPr/>
            </p:nvSpPr>
            <p:spPr>
              <a:xfrm>
                <a:off x="832124" y="3194532"/>
                <a:ext cx="711773" cy="581566"/>
              </a:xfrm>
              <a:prstGeom prst="roundRect">
                <a:avLst/>
              </a:prstGeom>
              <a:gradFill flip="none" rotWithShape="1">
                <a:gsLst>
                  <a:gs pos="49000">
                    <a:schemeClr val="bg1">
                      <a:alpha val="0"/>
                    </a:schemeClr>
                  </a:gs>
                  <a:gs pos="91000">
                    <a:schemeClr val="accent1">
                      <a:lumMod val="50000"/>
                    </a:schemeClr>
                  </a:gs>
                  <a:gs pos="50000">
                    <a:schemeClr val="accent1">
                      <a:lumMod val="75000"/>
                    </a:schemeClr>
                  </a:gs>
                </a:gsLst>
                <a:lin ang="16200000" scaled="0"/>
                <a:tileRect/>
              </a:gradFill>
              <a:ln>
                <a:noFill/>
              </a:ln>
              <a:effectLst/>
              <a:scene3d>
                <a:camera prst="orthographicFront"/>
                <a:lightRig rig="threePt" dir="t"/>
              </a:scene3d>
              <a:sp3d>
                <a:bevelT w="38100" h="38100"/>
              </a:sp3d>
            </p:spPr>
            <p:style>
              <a:lnRef idx="2">
                <a:schemeClr val="accent1">
                  <a:shade val="50000"/>
                </a:schemeClr>
              </a:lnRef>
              <a:fillRef idx="1">
                <a:schemeClr val="accent1"/>
              </a:fillRef>
              <a:effectRef idx="0">
                <a:schemeClr val="accent1"/>
              </a:effectRef>
              <a:fontRef idx="minor">
                <a:schemeClr val="lt1"/>
              </a:fontRef>
            </p:style>
            <p:txBody>
              <a:bodyPr lIns="34259" tIns="18288" rIns="34259" bIns="17128" rtlCol="0" anchor="t"/>
              <a:lstStyle/>
              <a:p>
                <a:pPr algn="ctr" fontAlgn="base">
                  <a:lnSpc>
                    <a:spcPct val="90000"/>
                  </a:lnSpc>
                  <a:spcBef>
                    <a:spcPts val="1066"/>
                  </a:spcBef>
                  <a:spcAft>
                    <a:spcPct val="0"/>
                  </a:spcAft>
                  <a:buClr>
                    <a:srgbClr val="667263"/>
                  </a:buClr>
                </a:pPr>
                <a:r>
                  <a:rPr lang="en-US" sz="900" b="1" kern="0" spc="-27" dirty="0">
                    <a:solidFill>
                      <a:srgbClr val="FFFFFF"/>
                    </a:solidFill>
                    <a:cs typeface="Arial" pitchFamily="34" charset="0"/>
                  </a:rPr>
                  <a:t>E-Business Suite</a:t>
                </a:r>
              </a:p>
            </p:txBody>
          </p:sp>
          <p:sp>
            <p:nvSpPr>
              <p:cNvPr id="578" name="TextBox 577"/>
              <p:cNvSpPr txBox="1"/>
              <p:nvPr/>
            </p:nvSpPr>
            <p:spPr>
              <a:xfrm>
                <a:off x="787400" y="3297307"/>
                <a:ext cx="792480" cy="121880"/>
              </a:xfrm>
              <a:prstGeom prst="rect">
                <a:avLst/>
              </a:prstGeom>
              <a:noFill/>
            </p:spPr>
            <p:txBody>
              <a:bodyPr wrap="square" rtlCol="0">
                <a:spAutoFit/>
              </a:bodyPr>
              <a:lstStyle/>
              <a:p>
                <a:pPr algn="ctr" fontAlgn="base">
                  <a:lnSpc>
                    <a:spcPct val="90000"/>
                  </a:lnSpc>
                  <a:spcBef>
                    <a:spcPct val="50000"/>
                  </a:spcBef>
                  <a:spcAft>
                    <a:spcPct val="0"/>
                  </a:spcAft>
                  <a:buClr>
                    <a:srgbClr val="667263"/>
                  </a:buClr>
                </a:pPr>
                <a:r>
                  <a:rPr lang="en-US" sz="800" b="1" kern="0" dirty="0" smtClean="0">
                    <a:solidFill>
                      <a:prstClr val="white"/>
                    </a:solidFill>
                    <a:effectLst>
                      <a:outerShdw blurRad="50800" dist="12700" dir="2700000" algn="tl" rotWithShape="0">
                        <a:srgbClr val="000000">
                          <a:alpha val="34000"/>
                        </a:srgbClr>
                      </a:outerShdw>
                    </a:effectLst>
                    <a:cs typeface="Arial"/>
                  </a:rPr>
                  <a:t>REQUEST STATUS</a:t>
                </a:r>
                <a:endParaRPr lang="en-US" sz="800" b="1" kern="0" dirty="0">
                  <a:solidFill>
                    <a:prstClr val="white"/>
                  </a:solidFill>
                  <a:effectLst>
                    <a:outerShdw blurRad="50800" dist="12700" dir="2700000" algn="tl" rotWithShape="0">
                      <a:srgbClr val="000000">
                        <a:alpha val="34000"/>
                      </a:srgbClr>
                    </a:outerShdw>
                  </a:effectLst>
                  <a:cs typeface="Arial"/>
                </a:endParaRPr>
              </a:p>
            </p:txBody>
          </p:sp>
        </p:grpSp>
      </p:grpSp>
      <p:sp>
        <p:nvSpPr>
          <p:cNvPr id="392" name="Rectangle 391"/>
          <p:cNvSpPr/>
          <p:nvPr/>
        </p:nvSpPr>
        <p:spPr>
          <a:xfrm>
            <a:off x="878892" y="215521"/>
            <a:ext cx="6492885" cy="697627"/>
          </a:xfrm>
          <a:prstGeom prst="rect">
            <a:avLst/>
          </a:prstGeom>
          <a:solidFill>
            <a:schemeClr val="bg1"/>
          </a:solidFill>
        </p:spPr>
        <p:txBody>
          <a:bodyPr wrap="square" lIns="121899" tIns="60949" rIns="121899" bIns="60949">
            <a:spAutoFit/>
          </a:bodyPr>
          <a:lstStyle/>
          <a:p>
            <a:r>
              <a:rPr lang="en-US" sz="3700" b="1" dirty="0" smtClean="0"/>
              <a:t>… and More On The Way</a:t>
            </a:r>
            <a:endParaRPr lang="en-US" sz="3700" b="1" dirty="0"/>
          </a:p>
        </p:txBody>
      </p:sp>
    </p:spTree>
    <p:extLst>
      <p:ext uri="{BB962C8B-B14F-4D97-AF65-F5344CB8AC3E}">
        <p14:creationId xmlns:p14="http://schemas.microsoft.com/office/powerpoint/2010/main" val="7593655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700" fill="hold"/>
                                        <p:tgtEl>
                                          <p:spTgt spid="80"/>
                                        </p:tgtEl>
                                      </p:cBhvr>
                                      <p:by x="65000" y="65000"/>
                                    </p:animScale>
                                  </p:childTnLst>
                                </p:cTn>
                              </p:par>
                              <p:par>
                                <p:cTn id="7" presetID="42" presetClass="path" presetSubtype="0" accel="50000" decel="50000" fill="hold" nodeType="withEffect">
                                  <p:stCondLst>
                                    <p:cond delay="0"/>
                                  </p:stCondLst>
                                  <p:childTnLst>
                                    <p:animMotion origin="layout" path="M -2.5E-6 -4.16487E-6 L -0.21927 -0.10929 " pathEditMode="relative" rAng="0" ptsTypes="AA">
                                      <p:cBhvr>
                                        <p:cTn id="8" dur="1700" fill="hold"/>
                                        <p:tgtEl>
                                          <p:spTgt spid="80"/>
                                        </p:tgtEl>
                                        <p:attrNameLst>
                                          <p:attrName>ppt_x</p:attrName>
                                          <p:attrName>ppt_y</p:attrName>
                                        </p:attrNameLst>
                                      </p:cBhvr>
                                      <p:rCtr x="-10972" y="-5465"/>
                                    </p:animMotion>
                                  </p:childTnLst>
                                </p:cTn>
                              </p:par>
                              <p:par>
                                <p:cTn id="9" presetID="10" presetClass="exit" presetSubtype="0" fill="hold" nodeType="withEffect">
                                  <p:stCondLst>
                                    <p:cond delay="1200"/>
                                  </p:stCondLst>
                                  <p:childTnLst>
                                    <p:animEffect transition="out" filter="fade">
                                      <p:cBhvr>
                                        <p:cTn id="10" dur="500"/>
                                        <p:tgtEl>
                                          <p:spTgt spid="80"/>
                                        </p:tgtEl>
                                      </p:cBhvr>
                                    </p:animEffect>
                                    <p:set>
                                      <p:cBhvr>
                                        <p:cTn id="11" dur="1" fill="hold">
                                          <p:stCondLst>
                                            <p:cond delay="499"/>
                                          </p:stCondLst>
                                        </p:cTn>
                                        <p:tgtEl>
                                          <p:spTgt spid="80"/>
                                        </p:tgtEl>
                                        <p:attrNameLst>
                                          <p:attrName>style.visibility</p:attrName>
                                        </p:attrNameLst>
                                      </p:cBhvr>
                                      <p:to>
                                        <p:strVal val="hidden"/>
                                      </p:to>
                                    </p:set>
                                  </p:childTnLst>
                                </p:cTn>
                              </p:par>
                              <p:par>
                                <p:cTn id="12" presetID="10" presetClass="entr" presetSubtype="0" fill="hold" nodeType="withEffect">
                                  <p:stCondLst>
                                    <p:cond delay="12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7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000" fill="hold"/>
                                        <p:tgtEl>
                                          <p:spTgt spid="4"/>
                                        </p:tgtEl>
                                        <p:attrNameLst>
                                          <p:attrName>ppt_x</p:attrName>
                                        </p:attrNameLst>
                                      </p:cBhvr>
                                      <p:tavLst>
                                        <p:tav tm="0">
                                          <p:val>
                                            <p:strVal val="1+#ppt_w/2"/>
                                          </p:val>
                                        </p:tav>
                                        <p:tav tm="100000">
                                          <p:val>
                                            <p:strVal val="#ppt_x"/>
                                          </p:val>
                                        </p:tav>
                                      </p:tavLst>
                                    </p:anim>
                                    <p:anim calcmode="lin" valueType="num">
                                      <p:cBhvr additive="base">
                                        <p:cTn id="19" dur="20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2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000" fill="hold"/>
                                        <p:tgtEl>
                                          <p:spTgt spid="13"/>
                                        </p:tgtEl>
                                        <p:attrNameLst>
                                          <p:attrName>ppt_x</p:attrName>
                                        </p:attrNameLst>
                                      </p:cBhvr>
                                      <p:tavLst>
                                        <p:tav tm="0">
                                          <p:val>
                                            <p:strVal val="1+#ppt_w/2"/>
                                          </p:val>
                                        </p:tav>
                                        <p:tav tm="100000">
                                          <p:val>
                                            <p:strVal val="#ppt_x"/>
                                          </p:val>
                                        </p:tav>
                                      </p:tavLst>
                                    </p:anim>
                                    <p:anim calcmode="lin" valueType="num">
                                      <p:cBhvr additive="base">
                                        <p:cTn id="23" dur="20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0" fill="hold"/>
                                        <p:tgtEl>
                                          <p:spTgt spid="8"/>
                                        </p:tgtEl>
                                        <p:attrNameLst>
                                          <p:attrName>ppt_x</p:attrName>
                                        </p:attrNameLst>
                                      </p:cBhvr>
                                      <p:tavLst>
                                        <p:tav tm="0">
                                          <p:val>
                                            <p:strVal val="1+#ppt_w/2"/>
                                          </p:val>
                                        </p:tav>
                                        <p:tav tm="100000">
                                          <p:val>
                                            <p:strVal val="#ppt_x"/>
                                          </p:val>
                                        </p:tav>
                                      </p:tavLst>
                                    </p:anim>
                                    <p:anim calcmode="lin" valueType="num">
                                      <p:cBhvr additive="base">
                                        <p:cTn id="27" dur="20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80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2000" fill="hold"/>
                                        <p:tgtEl>
                                          <p:spTgt spid="10"/>
                                        </p:tgtEl>
                                        <p:attrNameLst>
                                          <p:attrName>ppt_x</p:attrName>
                                        </p:attrNameLst>
                                      </p:cBhvr>
                                      <p:tavLst>
                                        <p:tav tm="0">
                                          <p:val>
                                            <p:strVal val="1+#ppt_w/2"/>
                                          </p:val>
                                        </p:tav>
                                        <p:tav tm="100000">
                                          <p:val>
                                            <p:strVal val="#ppt_x"/>
                                          </p:val>
                                        </p:tav>
                                      </p:tavLst>
                                    </p:anim>
                                    <p:anim calcmode="lin" valueType="num">
                                      <p:cBhvr additive="base">
                                        <p:cTn id="31" dur="2000" fill="hold"/>
                                        <p:tgtEl>
                                          <p:spTgt spid="10"/>
                                        </p:tgtEl>
                                        <p:attrNameLst>
                                          <p:attrName>ppt_y</p:attrName>
                                        </p:attrNameLst>
                                      </p:cBhvr>
                                      <p:tavLst>
                                        <p:tav tm="0">
                                          <p:val>
                                            <p:strVal val="#ppt_y"/>
                                          </p:val>
                                        </p:tav>
                                        <p:tav tm="100000">
                                          <p:val>
                                            <p:strVal val="#ppt_y"/>
                                          </p:val>
                                        </p:tav>
                                      </p:tavLst>
                                    </p:anim>
                                  </p:childTnLst>
                                </p:cTn>
                              </p:par>
                              <p:par>
                                <p:cTn id="32" presetID="2" presetClass="entr" presetSubtype="4" fill="hold" nodeType="withEffect">
                                  <p:stCondLst>
                                    <p:cond delay="110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2000" fill="hold"/>
                                        <p:tgtEl>
                                          <p:spTgt spid="2"/>
                                        </p:tgtEl>
                                        <p:attrNameLst>
                                          <p:attrName>ppt_x</p:attrName>
                                        </p:attrNameLst>
                                      </p:cBhvr>
                                      <p:tavLst>
                                        <p:tav tm="0">
                                          <p:val>
                                            <p:strVal val="#ppt_x"/>
                                          </p:val>
                                        </p:tav>
                                        <p:tav tm="100000">
                                          <p:val>
                                            <p:strVal val="#ppt_x"/>
                                          </p:val>
                                        </p:tav>
                                      </p:tavLst>
                                    </p:anim>
                                    <p:anim calcmode="lin" valueType="num">
                                      <p:cBhvr additive="base">
                                        <p:cTn id="35" dur="2000" fill="hold"/>
                                        <p:tgtEl>
                                          <p:spTgt spid="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14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2000" fill="hold"/>
                                        <p:tgtEl>
                                          <p:spTgt spid="15"/>
                                        </p:tgtEl>
                                        <p:attrNameLst>
                                          <p:attrName>ppt_x</p:attrName>
                                        </p:attrNameLst>
                                      </p:cBhvr>
                                      <p:tavLst>
                                        <p:tav tm="0">
                                          <p:val>
                                            <p:strVal val="#ppt_x"/>
                                          </p:val>
                                        </p:tav>
                                        <p:tav tm="100000">
                                          <p:val>
                                            <p:strVal val="#ppt_x"/>
                                          </p:val>
                                        </p:tav>
                                      </p:tavLst>
                                    </p:anim>
                                    <p:anim calcmode="lin" valueType="num">
                                      <p:cBhvr additive="base">
                                        <p:cTn id="39" dur="2000" fill="hold"/>
                                        <p:tgtEl>
                                          <p:spTgt spid="15"/>
                                        </p:tgtEl>
                                        <p:attrNameLst>
                                          <p:attrName>ppt_y</p:attrName>
                                        </p:attrNameLst>
                                      </p:cBhvr>
                                      <p:tavLst>
                                        <p:tav tm="0">
                                          <p:val>
                                            <p:strVal val="1+#ppt_h/2"/>
                                          </p:val>
                                        </p:tav>
                                        <p:tav tm="100000">
                                          <p:val>
                                            <p:strVal val="#ppt_y"/>
                                          </p:val>
                                        </p:tav>
                                      </p:tavLst>
                                    </p:anim>
                                  </p:childTnLst>
                                </p:cTn>
                              </p:par>
                            </p:childTnLst>
                          </p:cTn>
                        </p:par>
                        <p:par>
                          <p:cTn id="40" fill="hold">
                            <p:stCondLst>
                              <p:cond delay="5100"/>
                            </p:stCondLst>
                            <p:childTnLst>
                              <p:par>
                                <p:cTn id="41" presetID="1" presetClass="exit"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par>
                          <p:cTn id="43" fill="hold">
                            <p:stCondLst>
                              <p:cond delay="5100"/>
                            </p:stCondLst>
                            <p:childTnLst>
                              <p:par>
                                <p:cTn id="44" presetID="55" presetClass="entr" presetSubtype="0" fill="hold" grpId="0" nodeType="afterEffect">
                                  <p:stCondLst>
                                    <p:cond delay="0"/>
                                  </p:stCondLst>
                                  <p:childTnLst>
                                    <p:set>
                                      <p:cBhvr>
                                        <p:cTn id="45" dur="1" fill="hold">
                                          <p:stCondLst>
                                            <p:cond delay="0"/>
                                          </p:stCondLst>
                                        </p:cTn>
                                        <p:tgtEl>
                                          <p:spTgt spid="392"/>
                                        </p:tgtEl>
                                        <p:attrNameLst>
                                          <p:attrName>style.visibility</p:attrName>
                                        </p:attrNameLst>
                                      </p:cBhvr>
                                      <p:to>
                                        <p:strVal val="visible"/>
                                      </p:to>
                                    </p:set>
                                    <p:anim calcmode="lin" valueType="num">
                                      <p:cBhvr>
                                        <p:cTn id="46" dur="1000" fill="hold"/>
                                        <p:tgtEl>
                                          <p:spTgt spid="392"/>
                                        </p:tgtEl>
                                        <p:attrNameLst>
                                          <p:attrName>ppt_w</p:attrName>
                                        </p:attrNameLst>
                                      </p:cBhvr>
                                      <p:tavLst>
                                        <p:tav tm="0">
                                          <p:val>
                                            <p:strVal val="#ppt_w*0.70"/>
                                          </p:val>
                                        </p:tav>
                                        <p:tav tm="100000">
                                          <p:val>
                                            <p:strVal val="#ppt_w"/>
                                          </p:val>
                                        </p:tav>
                                      </p:tavLst>
                                    </p:anim>
                                    <p:anim calcmode="lin" valueType="num">
                                      <p:cBhvr>
                                        <p:cTn id="47" dur="1000" fill="hold"/>
                                        <p:tgtEl>
                                          <p:spTgt spid="392"/>
                                        </p:tgtEl>
                                        <p:attrNameLst>
                                          <p:attrName>ppt_h</p:attrName>
                                        </p:attrNameLst>
                                      </p:cBhvr>
                                      <p:tavLst>
                                        <p:tav tm="0">
                                          <p:val>
                                            <p:strVal val="#ppt_h"/>
                                          </p:val>
                                        </p:tav>
                                        <p:tav tm="100000">
                                          <p:val>
                                            <p:strVal val="#ppt_h"/>
                                          </p:val>
                                        </p:tav>
                                      </p:tavLst>
                                    </p:anim>
                                    <p:animEffect transition="in" filter="fade">
                                      <p:cBhvr>
                                        <p:cTn id="48" dur="10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ontent Placeholder 24"/>
          <p:cNvSpPr txBox="1">
            <a:spLocks/>
          </p:cNvSpPr>
          <p:nvPr/>
        </p:nvSpPr>
        <p:spPr>
          <a:xfrm>
            <a:off x="6399133" y="1303940"/>
            <a:ext cx="5615089" cy="4578953"/>
          </a:xfrm>
          <a:prstGeom prst="rect">
            <a:avLst/>
          </a:prstGeom>
        </p:spPr>
        <p:txBody>
          <a:bodyPr vert="horz" lIns="0" tIns="0" rIns="0" bIns="0" rtlCol="0" anchor="ctr">
            <a:noAutofit/>
          </a:bodyPr>
          <a:lstStyle/>
          <a:p>
            <a:pPr marL="237025" indent="-237025" defTabSz="304747">
              <a:spcAft>
                <a:spcPts val="800"/>
              </a:spcAft>
              <a:buClr>
                <a:srgbClr val="FF0000"/>
              </a:buClr>
              <a:buSzPct val="85000"/>
              <a:defRPr/>
            </a:pPr>
            <a:r>
              <a:rPr lang="en-US" sz="2400" dirty="0" smtClean="0">
                <a:solidFill>
                  <a:srgbClr val="FF1414"/>
                </a:solidFill>
                <a:ea typeface="ＭＳ Ｐゴシック" pitchFamily="34" charset="-128"/>
                <a:cs typeface="Arial" pitchFamily="34" charset="0"/>
              </a:rPr>
              <a:t> </a:t>
            </a:r>
            <a:r>
              <a:rPr lang="en-US" sz="3200" b="1" dirty="0" err="1" smtClean="0">
                <a:solidFill>
                  <a:srgbClr val="000000"/>
                </a:solidFill>
                <a:ea typeface="ＭＳ Ｐゴシック" pitchFamily="34" charset="-128"/>
                <a:cs typeface="Arial" pitchFamily="34" charset="0"/>
              </a:rPr>
              <a:t>ReThink</a:t>
            </a:r>
            <a:r>
              <a:rPr lang="en-US" sz="3200" b="1" dirty="0" smtClean="0">
                <a:solidFill>
                  <a:srgbClr val="000000"/>
                </a:solidFill>
                <a:ea typeface="ＭＳ Ｐゴシック" pitchFamily="34" charset="-128"/>
                <a:cs typeface="Arial" pitchFamily="34" charset="0"/>
              </a:rPr>
              <a:t> Mobile</a:t>
            </a:r>
          </a:p>
          <a:p>
            <a:pPr marL="236433" indent="-204698" defTabSz="1218459">
              <a:spcAft>
                <a:spcPts val="800"/>
              </a:spcAft>
              <a:buClr>
                <a:srgbClr val="FF1414"/>
              </a:buClr>
              <a:buSzPct val="85000"/>
              <a:buFont typeface="Wingdings" pitchFamily="2" charset="2"/>
              <a:buChar char="§"/>
            </a:pPr>
            <a:r>
              <a:rPr lang="en-US" sz="2400" dirty="0" smtClean="0">
                <a:solidFill>
                  <a:srgbClr val="FF1414"/>
                </a:solidFill>
                <a:ea typeface="ＭＳ Ｐゴシック" pitchFamily="34" charset="-128"/>
                <a:cs typeface="Arial" pitchFamily="34" charset="0"/>
              </a:rPr>
              <a:t>Develop </a:t>
            </a:r>
            <a:r>
              <a:rPr lang="en-US" sz="2400" dirty="0" smtClean="0">
                <a:solidFill>
                  <a:srgbClr val="000000"/>
                </a:solidFill>
                <a:ea typeface="ＭＳ Ｐゴシック" pitchFamily="34" charset="-128"/>
                <a:cs typeface="Arial" pitchFamily="34" charset="0"/>
              </a:rPr>
              <a:t>cross platform &amp; multi channel and multi device applications</a:t>
            </a:r>
          </a:p>
          <a:p>
            <a:pPr marL="236433" indent="-204698" defTabSz="1218459">
              <a:spcAft>
                <a:spcPts val="800"/>
              </a:spcAft>
              <a:buClr>
                <a:srgbClr val="FF1414"/>
              </a:buClr>
              <a:buSzPct val="85000"/>
              <a:buFont typeface="Wingdings" pitchFamily="2" charset="2"/>
              <a:buChar char="§"/>
            </a:pPr>
            <a:r>
              <a:rPr lang="en-US" sz="2400" dirty="0" smtClean="0">
                <a:solidFill>
                  <a:srgbClr val="FF1414"/>
                </a:solidFill>
                <a:ea typeface="ＭＳ Ｐゴシック" pitchFamily="34" charset="-128"/>
                <a:cs typeface="Arial" pitchFamily="34" charset="0"/>
              </a:rPr>
              <a:t>Integrate</a:t>
            </a:r>
            <a:r>
              <a:rPr lang="en-US" sz="2400" dirty="0" smtClean="0">
                <a:solidFill>
                  <a:srgbClr val="000000"/>
                </a:solidFill>
                <a:ea typeface="ＭＳ Ｐゴシック" pitchFamily="34" charset="-128"/>
                <a:cs typeface="Arial" pitchFamily="34" charset="0"/>
              </a:rPr>
              <a:t> data and services across the Enterprise and Mobile devices </a:t>
            </a:r>
          </a:p>
          <a:p>
            <a:pPr marL="236433" indent="-204698" defTabSz="1218459">
              <a:spcAft>
                <a:spcPts val="800"/>
              </a:spcAft>
              <a:buClr>
                <a:srgbClr val="FF1414"/>
              </a:buClr>
              <a:buSzPct val="85000"/>
              <a:buFont typeface="Wingdings" pitchFamily="2" charset="2"/>
              <a:buChar char="§"/>
            </a:pPr>
            <a:r>
              <a:rPr lang="en-US" sz="2400" dirty="0" smtClean="0">
                <a:solidFill>
                  <a:srgbClr val="FF1414"/>
                </a:solidFill>
                <a:ea typeface="ＭＳ Ｐゴシック" pitchFamily="34" charset="-128"/>
                <a:cs typeface="Arial" pitchFamily="34" charset="0"/>
              </a:rPr>
              <a:t>Secure</a:t>
            </a:r>
            <a:r>
              <a:rPr lang="en-US" sz="2400" dirty="0" smtClean="0">
                <a:solidFill>
                  <a:srgbClr val="000000"/>
                </a:solidFill>
                <a:ea typeface="ＭＳ Ｐゴシック" pitchFamily="34" charset="-128"/>
                <a:cs typeface="Arial" pitchFamily="34" charset="0"/>
              </a:rPr>
              <a:t> information uniformly across all layers of enterprise and mobile apps</a:t>
            </a:r>
          </a:p>
          <a:p>
            <a:pPr marL="236433" indent="-204698" defTabSz="1218459">
              <a:spcAft>
                <a:spcPts val="800"/>
              </a:spcAft>
              <a:buClr>
                <a:srgbClr val="FF1414"/>
              </a:buClr>
              <a:buSzPct val="85000"/>
              <a:buFont typeface="Wingdings" pitchFamily="2" charset="2"/>
              <a:buChar char="§"/>
            </a:pPr>
            <a:r>
              <a:rPr lang="en-US" sz="2400" dirty="0" smtClean="0">
                <a:solidFill>
                  <a:srgbClr val="FF1414"/>
                </a:solidFill>
                <a:ea typeface="ＭＳ Ｐゴシック" pitchFamily="34" charset="-128"/>
                <a:cs typeface="Arial" pitchFamily="34" charset="0"/>
              </a:rPr>
              <a:t>Deploy &amp; Manage </a:t>
            </a:r>
            <a:r>
              <a:rPr lang="en-US" sz="2400" dirty="0" smtClean="0">
                <a:solidFill>
                  <a:srgbClr val="000000"/>
                </a:solidFill>
                <a:ea typeface="ＭＳ Ｐゴシック" pitchFamily="34" charset="-128"/>
                <a:cs typeface="Arial" pitchFamily="34" charset="0"/>
              </a:rPr>
              <a:t>cloud and on-premises for multi-channel delivery </a:t>
            </a:r>
          </a:p>
        </p:txBody>
      </p:sp>
      <p:cxnSp>
        <p:nvCxnSpPr>
          <p:cNvPr id="61" name="Straight Connector 6"/>
          <p:cNvCxnSpPr>
            <a:cxnSpLocks noChangeShapeType="1"/>
          </p:cNvCxnSpPr>
          <p:nvPr/>
        </p:nvCxnSpPr>
        <p:spPr bwMode="auto">
          <a:xfrm>
            <a:off x="6131851" y="1764256"/>
            <a:ext cx="0" cy="4212613"/>
          </a:xfrm>
          <a:prstGeom prst="line">
            <a:avLst/>
          </a:prstGeom>
          <a:noFill/>
          <a:ln w="25400" algn="ctr">
            <a:gradFill>
              <a:gsLst>
                <a:gs pos="0">
                  <a:schemeClr val="bg1">
                    <a:alpha val="0"/>
                  </a:schemeClr>
                </a:gs>
                <a:gs pos="50000">
                  <a:schemeClr val="tx1">
                    <a:lumMod val="75000"/>
                    <a:lumOff val="25000"/>
                  </a:schemeClr>
                </a:gs>
                <a:gs pos="100000">
                  <a:schemeClr val="bg1">
                    <a:alpha val="0"/>
                  </a:schemeClr>
                </a:gs>
              </a:gsLst>
              <a:lin ang="5400000" scaled="0"/>
            </a:gradFill>
            <a:round/>
            <a:headEnd/>
            <a:tailEnd/>
          </a:ln>
          <a:extLst>
            <a:ext uri="{909E8E84-426E-40dd-AFC4-6F175D3DCCD1}">
              <a14:hiddenFill xmlns="" xmlns:a14="http://schemas.microsoft.com/office/drawing/2010/main" xmlns:mv="urn:schemas-microsoft-com:mac:vml" xmlns:mc="http://schemas.openxmlformats.org/markup-compatibility/2006">
                <a:noFill/>
              </a14:hiddenFill>
            </a:ext>
          </a:extLst>
        </p:spPr>
      </p:cxnSp>
      <p:grpSp>
        <p:nvGrpSpPr>
          <p:cNvPr id="2" name="Group 22"/>
          <p:cNvGrpSpPr/>
          <p:nvPr/>
        </p:nvGrpSpPr>
        <p:grpSpPr>
          <a:xfrm>
            <a:off x="755141" y="4804946"/>
            <a:ext cx="4887707" cy="1264975"/>
            <a:chOff x="566503" y="3603709"/>
            <a:chExt cx="3666735" cy="948731"/>
          </a:xfrm>
        </p:grpSpPr>
        <p:grpSp>
          <p:nvGrpSpPr>
            <p:cNvPr id="3" name="Group 17"/>
            <p:cNvGrpSpPr/>
            <p:nvPr/>
          </p:nvGrpSpPr>
          <p:grpSpPr>
            <a:xfrm>
              <a:off x="1911557" y="3610853"/>
              <a:ext cx="972541" cy="941587"/>
              <a:chOff x="1897497" y="3433964"/>
              <a:chExt cx="972541" cy="941587"/>
            </a:xfrm>
          </p:grpSpPr>
          <p:sp>
            <p:nvSpPr>
              <p:cNvPr id="101" name="Rounded Rectangle 100"/>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sp>
            <p:nvSpPr>
              <p:cNvPr id="48" name="Rectangle 47"/>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4" name="Group 85"/>
              <p:cNvGrpSpPr/>
              <p:nvPr/>
            </p:nvGrpSpPr>
            <p:grpSpPr>
              <a:xfrm>
                <a:off x="1972995" y="3522980"/>
                <a:ext cx="817455" cy="425325"/>
                <a:chOff x="997037" y="2043031"/>
                <a:chExt cx="1378775" cy="717382"/>
              </a:xfrm>
              <a:effectLst/>
            </p:grpSpPr>
            <p:pic>
              <p:nvPicPr>
                <p:cNvPr id="87" name="Picture 86" descr="CycleArrow_Gre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2879" y="2406869"/>
                  <a:ext cx="707088" cy="353544"/>
                </a:xfrm>
                <a:prstGeom prst="rect">
                  <a:avLst/>
                </a:prstGeom>
                <a:effectLst/>
              </p:spPr>
            </p:pic>
            <p:pic>
              <p:nvPicPr>
                <p:cNvPr id="88" name="Picture 87" descr="CycleArrow_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2879" y="2043031"/>
                  <a:ext cx="707088" cy="353544"/>
                </a:xfrm>
                <a:prstGeom prst="rect">
                  <a:avLst/>
                </a:prstGeom>
              </p:spPr>
            </p:pic>
            <p:pic>
              <p:nvPicPr>
                <p:cNvPr id="89" name="Picture 88"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037" y="2200239"/>
                  <a:ext cx="280397" cy="329162"/>
                </a:xfrm>
                <a:prstGeom prst="rect">
                  <a:avLst/>
                </a:prstGeom>
                <a:effectLst/>
              </p:spPr>
            </p:pic>
            <p:pic>
              <p:nvPicPr>
                <p:cNvPr id="90" name="Picture 89" descr="Database_R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5415" y="2200239"/>
                  <a:ext cx="280397" cy="329162"/>
                </a:xfrm>
                <a:prstGeom prst="rect">
                  <a:avLst/>
                </a:prstGeom>
                <a:effectLst/>
              </p:spPr>
            </p:pic>
            <p:pic>
              <p:nvPicPr>
                <p:cNvPr id="91" name="Picture 90" descr="Gear_Grey.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7939" y="2243237"/>
                  <a:ext cx="316971" cy="316970"/>
                </a:xfrm>
                <a:prstGeom prst="rect">
                  <a:avLst/>
                </a:prstGeom>
              </p:spPr>
            </p:pic>
          </p:grpSp>
        </p:grpSp>
        <p:grpSp>
          <p:nvGrpSpPr>
            <p:cNvPr id="5" name="Group 172"/>
            <p:cNvGrpSpPr/>
            <p:nvPr/>
          </p:nvGrpSpPr>
          <p:grpSpPr>
            <a:xfrm>
              <a:off x="566503" y="3610853"/>
              <a:ext cx="972541" cy="941587"/>
              <a:chOff x="131253" y="3238410"/>
              <a:chExt cx="972541" cy="941587"/>
            </a:xfrm>
          </p:grpSpPr>
          <p:grpSp>
            <p:nvGrpSpPr>
              <p:cNvPr id="6" name="Group 18"/>
              <p:cNvGrpSpPr/>
              <p:nvPr/>
            </p:nvGrpSpPr>
            <p:grpSpPr>
              <a:xfrm>
                <a:off x="131253" y="3238410"/>
                <a:ext cx="972541" cy="941587"/>
                <a:chOff x="797237" y="3433966"/>
                <a:chExt cx="972541" cy="941587"/>
              </a:xfrm>
            </p:grpSpPr>
            <p:sp>
              <p:nvSpPr>
                <p:cNvPr id="102" name="Rounded Rectangle 101"/>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sp>
              <p:nvSpPr>
                <p:cNvPr id="43" name="Rectangle 42"/>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99" name="Picture 98"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991" y="3751007"/>
                  <a:ext cx="166243" cy="195155"/>
                </a:xfrm>
                <a:prstGeom prst="rect">
                  <a:avLst/>
                </a:prstGeom>
                <a:effectLst/>
              </p:spPr>
            </p:pic>
          </p:grpSp>
          <p:grpSp>
            <p:nvGrpSpPr>
              <p:cNvPr id="7" name="Group 176"/>
              <p:cNvGrpSpPr/>
              <p:nvPr/>
            </p:nvGrpSpPr>
            <p:grpSpPr>
              <a:xfrm>
                <a:off x="451584" y="3365960"/>
                <a:ext cx="542754" cy="444800"/>
                <a:chOff x="7562647" y="1604775"/>
                <a:chExt cx="893311" cy="732090"/>
              </a:xfrm>
            </p:grpSpPr>
            <p:pic>
              <p:nvPicPr>
                <p:cNvPr id="178" name="Picture 177" descr="BarChartUp_Gre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2647" y="1604775"/>
                  <a:ext cx="661072" cy="534946"/>
                </a:xfrm>
                <a:prstGeom prst="rect">
                  <a:avLst/>
                </a:prstGeom>
              </p:spPr>
            </p:pic>
            <p:pic>
              <p:nvPicPr>
                <p:cNvPr id="179" name="Picture 178" descr="Bulb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5936" y="1693985"/>
                  <a:ext cx="630022" cy="642880"/>
                </a:xfrm>
                <a:prstGeom prst="rect">
                  <a:avLst/>
                </a:prstGeom>
                <a:effectLst/>
              </p:spPr>
            </p:pic>
          </p:grpSp>
        </p:grpSp>
        <p:grpSp>
          <p:nvGrpSpPr>
            <p:cNvPr id="8" name="Group 69"/>
            <p:cNvGrpSpPr/>
            <p:nvPr/>
          </p:nvGrpSpPr>
          <p:grpSpPr>
            <a:xfrm>
              <a:off x="3260697" y="3603709"/>
              <a:ext cx="972541" cy="941587"/>
              <a:chOff x="3532165" y="3490417"/>
              <a:chExt cx="972541" cy="941587"/>
            </a:xfrm>
          </p:grpSpPr>
          <p:grpSp>
            <p:nvGrpSpPr>
              <p:cNvPr id="9" name="Group 66"/>
              <p:cNvGrpSpPr/>
              <p:nvPr/>
            </p:nvGrpSpPr>
            <p:grpSpPr>
              <a:xfrm>
                <a:off x="3532165" y="3490417"/>
                <a:ext cx="972541" cy="941587"/>
                <a:chOff x="2204068" y="3403157"/>
                <a:chExt cx="972541" cy="941587"/>
              </a:xfrm>
            </p:grpSpPr>
            <p:sp>
              <p:nvSpPr>
                <p:cNvPr id="69" name="Rounded Rectangle 68"/>
                <p:cNvSpPr/>
                <p:nvPr/>
              </p:nvSpPr>
              <p:spPr>
                <a:xfrm>
                  <a:off x="2204068" y="340315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grpSp>
              <p:nvGrpSpPr>
                <p:cNvPr id="11" name="Group 91"/>
                <p:cNvGrpSpPr/>
                <p:nvPr/>
              </p:nvGrpSpPr>
              <p:grpSpPr>
                <a:xfrm>
                  <a:off x="2280730" y="3622637"/>
                  <a:ext cx="817455" cy="425325"/>
                  <a:chOff x="2941429" y="2043031"/>
                  <a:chExt cx="1378775" cy="717382"/>
                </a:xfrm>
                <a:effectLst/>
              </p:grpSpPr>
              <p:pic>
                <p:nvPicPr>
                  <p:cNvPr id="93" name="Picture 92" descr="Cloud_Grey.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15407" y="2241461"/>
                    <a:ext cx="426690" cy="280396"/>
                  </a:xfrm>
                  <a:prstGeom prst="rect">
                    <a:avLst/>
                  </a:prstGeom>
                </p:spPr>
              </p:pic>
              <p:grpSp>
                <p:nvGrpSpPr>
                  <p:cNvPr id="12" name="Group 93"/>
                  <p:cNvGrpSpPr/>
                  <p:nvPr/>
                </p:nvGrpSpPr>
                <p:grpSpPr>
                  <a:xfrm>
                    <a:off x="2941429" y="2043031"/>
                    <a:ext cx="1378775" cy="717382"/>
                    <a:chOff x="2941429" y="2043031"/>
                    <a:chExt cx="1378775" cy="717382"/>
                  </a:xfrm>
                </p:grpSpPr>
                <p:pic>
                  <p:nvPicPr>
                    <p:cNvPr id="95" name="Picture 94" descr="CycleArrow_Red.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7272" y="2043031"/>
                      <a:ext cx="707089" cy="353544"/>
                    </a:xfrm>
                    <a:prstGeom prst="rect">
                      <a:avLst/>
                    </a:prstGeom>
                  </p:spPr>
                </p:pic>
                <p:pic>
                  <p:nvPicPr>
                    <p:cNvPr id="96" name="Picture 95" descr="Database_Grey.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1429" y="2200238"/>
                      <a:ext cx="280397" cy="329162"/>
                    </a:xfrm>
                    <a:prstGeom prst="rect">
                      <a:avLst/>
                    </a:prstGeom>
                    <a:effectLst/>
                  </p:spPr>
                </p:pic>
                <p:pic>
                  <p:nvPicPr>
                    <p:cNvPr id="97" name="Picture 96" descr="Database_Red.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9807" y="2200238"/>
                      <a:ext cx="280397" cy="329162"/>
                    </a:xfrm>
                    <a:prstGeom prst="rect">
                      <a:avLst/>
                    </a:prstGeom>
                    <a:effectLst/>
                  </p:spPr>
                </p:pic>
                <p:pic>
                  <p:nvPicPr>
                    <p:cNvPr id="98" name="Picture 97" descr="CycleArrow_Gre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7272" y="2406869"/>
                      <a:ext cx="707089" cy="353544"/>
                    </a:xfrm>
                    <a:prstGeom prst="rect">
                      <a:avLst/>
                    </a:prstGeom>
                    <a:effectLst/>
                  </p:spPr>
                </p:pic>
              </p:grpSp>
            </p:grpSp>
          </p:grpSp>
          <p:sp>
            <p:nvSpPr>
              <p:cNvPr id="49" name="Rectangle 48"/>
              <p:cNvSpPr/>
              <p:nvPr/>
            </p:nvSpPr>
            <p:spPr>
              <a:xfrm>
                <a:off x="3552076" y="419584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grpSp>
      <p:grpSp>
        <p:nvGrpSpPr>
          <p:cNvPr id="13" name="Group 19"/>
          <p:cNvGrpSpPr/>
          <p:nvPr/>
        </p:nvGrpSpPr>
        <p:grpSpPr>
          <a:xfrm>
            <a:off x="1914028" y="1248045"/>
            <a:ext cx="2466331" cy="1611913"/>
            <a:chOff x="1435895" y="812745"/>
            <a:chExt cx="1850230" cy="1208935"/>
          </a:xfrm>
        </p:grpSpPr>
        <p:sp>
          <p:nvSpPr>
            <p:cNvPr id="75" name="Rounded Rectangle 74"/>
            <p:cNvSpPr/>
            <p:nvPr/>
          </p:nvSpPr>
          <p:spPr>
            <a:xfrm>
              <a:off x="1435895" y="844553"/>
              <a:ext cx="1843086" cy="1177127"/>
            </a:xfrm>
            <a:prstGeom prst="roundRect">
              <a:avLst/>
            </a:prstGeom>
            <a:solidFill>
              <a:schemeClr val="bg1"/>
            </a:solidFill>
            <a:ln w="28575" cmpd="sng">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19932" y="1173921"/>
              <a:ext cx="1148893" cy="497715"/>
            </a:xfrm>
            <a:prstGeom prst="rect">
              <a:avLst/>
            </a:prstGeom>
          </p:spPr>
        </p:pic>
        <p:sp>
          <p:nvSpPr>
            <p:cNvPr id="74" name="TextBox 73"/>
            <p:cNvSpPr txBox="1"/>
            <p:nvPr/>
          </p:nvSpPr>
          <p:spPr>
            <a:xfrm>
              <a:off x="1443038" y="812745"/>
              <a:ext cx="1843087" cy="288541"/>
            </a:xfrm>
            <a:prstGeom prst="rect">
              <a:avLst/>
            </a:prstGeom>
            <a:noFill/>
            <a:ln>
              <a:noFill/>
            </a:ln>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defTabSz="1218459"/>
              <a:r>
                <a:rPr lang="en-US" sz="1900" b="1" dirty="0" smtClean="0">
                  <a:solidFill>
                    <a:srgbClr val="000000"/>
                  </a:solidFill>
                </a:rPr>
                <a:t>Multi-Channel</a:t>
              </a:r>
            </a:p>
          </p:txBody>
        </p:sp>
        <p:sp>
          <p:nvSpPr>
            <p:cNvPr id="73" name="TextBox 72"/>
            <p:cNvSpPr txBox="1"/>
            <p:nvPr/>
          </p:nvSpPr>
          <p:spPr>
            <a:xfrm>
              <a:off x="1726938" y="1036483"/>
              <a:ext cx="1277347" cy="126958"/>
            </a:xfrm>
            <a:prstGeom prst="rect">
              <a:avLst/>
            </a:prstGeom>
            <a:noFill/>
            <a:ln>
              <a:noFill/>
            </a:ln>
            <a:effectLst/>
          </p:spPr>
          <p:txBody>
            <a:bodyPr wrap="square" lIns="0" tIns="0" rIns="0" bIns="0" rtlCol="0">
              <a:spAutoFit/>
            </a:bodyPr>
            <a:lstStyle/>
            <a:p>
              <a:pPr algn="ctr" fontAlgn="base">
                <a:spcBef>
                  <a:spcPct val="0"/>
                </a:spcBef>
                <a:spcAft>
                  <a:spcPct val="0"/>
                </a:spcAft>
                <a:defRPr/>
              </a:pPr>
              <a:r>
                <a:rPr lang="en-US" sz="1100" b="1" cap="all" dirty="0">
                  <a:solidFill>
                    <a:srgbClr val="000000"/>
                  </a:solidFill>
                  <a:ea typeface="ＭＳ Ｐゴシック" pitchFamily="1" charset="-128"/>
                  <a:cs typeface="Arial" pitchFamily="34" charset="0"/>
                </a:rPr>
                <a:t>Native, Web, Hybrid</a:t>
              </a:r>
            </a:p>
          </p:txBody>
        </p:sp>
      </p:grpSp>
      <p:grpSp>
        <p:nvGrpSpPr>
          <p:cNvPr id="14" name="Group 18"/>
          <p:cNvGrpSpPr/>
          <p:nvPr/>
        </p:nvGrpSpPr>
        <p:grpSpPr>
          <a:xfrm>
            <a:off x="638528" y="2162175"/>
            <a:ext cx="5241705" cy="2248427"/>
            <a:chOff x="479020" y="1621631"/>
            <a:chExt cx="3932303" cy="1686320"/>
          </a:xfrm>
        </p:grpSpPr>
        <p:pic>
          <p:nvPicPr>
            <p:cNvPr id="64" name="Picture 190"/>
            <p:cNvPicPr>
              <a:picLocks noChangeAspect="1"/>
            </p:cNvPicPr>
            <p:nvPr/>
          </p:nvPicPr>
          <p:blipFill rotWithShape="1">
            <a:blip r:embed="rId12" cstate="print"/>
            <a:srcRect l="-1" r="-2626"/>
            <a:stretch/>
          </p:blipFill>
          <p:spPr bwMode="auto">
            <a:xfrm>
              <a:off x="479020" y="1621631"/>
              <a:ext cx="3932303" cy="1686320"/>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pic>
        <p:grpSp>
          <p:nvGrpSpPr>
            <p:cNvPr id="15" name="Group 19"/>
            <p:cNvGrpSpPr/>
            <p:nvPr/>
          </p:nvGrpSpPr>
          <p:grpSpPr>
            <a:xfrm>
              <a:off x="1192897" y="2064867"/>
              <a:ext cx="2356444" cy="974161"/>
              <a:chOff x="1356364" y="1691035"/>
              <a:chExt cx="2269523" cy="936382"/>
            </a:xfrm>
          </p:grpSpPr>
          <p:sp>
            <p:nvSpPr>
              <p:cNvPr id="68" name="Rounded Rectangle 67"/>
              <p:cNvSpPr/>
              <p:nvPr/>
            </p:nvSpPr>
            <p:spPr>
              <a:xfrm>
                <a:off x="1356364" y="1691035"/>
                <a:ext cx="2269523" cy="936382"/>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srgbClr val="A3A3A3"/>
                  </a:solidFill>
                </a:endParaRPr>
              </a:p>
            </p:txBody>
          </p:sp>
          <p:sp>
            <p:nvSpPr>
              <p:cNvPr id="52" name="Rounded Rectangle 51"/>
              <p:cNvSpPr/>
              <p:nvPr/>
            </p:nvSpPr>
            <p:spPr>
              <a:xfrm>
                <a:off x="1732545" y="2316310"/>
                <a:ext cx="1510897" cy="221686"/>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400" b="1" cap="all" dirty="0">
                    <a:solidFill>
                      <a:prstClr val="white"/>
                    </a:solidFill>
                    <a:effectLst>
                      <a:outerShdw blurRad="38100" dist="38100" dir="2700000" algn="tl">
                        <a:srgbClr val="000000">
                          <a:alpha val="43137"/>
                        </a:srgbClr>
                      </a:outerShdw>
                    </a:effectLst>
                  </a:rPr>
                  <a:t>Secure</a:t>
                </a:r>
              </a:p>
            </p:txBody>
          </p:sp>
          <p:sp>
            <p:nvSpPr>
              <p:cNvPr id="53" name="Rounded Rectangle 52"/>
              <p:cNvSpPr/>
              <p:nvPr/>
            </p:nvSpPr>
            <p:spPr>
              <a:xfrm>
                <a:off x="1730194" y="1778998"/>
                <a:ext cx="1510897" cy="23225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400" b="1" cap="all" dirty="0">
                    <a:solidFill>
                      <a:prstClr val="white"/>
                    </a:solidFill>
                    <a:effectLst>
                      <a:outerShdw blurRad="38100" dist="38100" dir="2700000" algn="tl">
                        <a:srgbClr val="000000">
                          <a:alpha val="43137"/>
                        </a:srgbClr>
                      </a:outerShdw>
                    </a:effectLst>
                  </a:rPr>
                  <a:t>Develop</a:t>
                </a:r>
              </a:p>
            </p:txBody>
          </p:sp>
          <p:sp>
            <p:nvSpPr>
              <p:cNvPr id="55" name="Rounded Rectangle 54"/>
              <p:cNvSpPr/>
              <p:nvPr/>
            </p:nvSpPr>
            <p:spPr>
              <a:xfrm rot="16200000" flipH="1">
                <a:off x="1192218" y="1990666"/>
                <a:ext cx="753787" cy="23108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endParaRPr lang="en-US" sz="1300" b="1" cap="all" dirty="0">
                  <a:solidFill>
                    <a:prstClr val="white"/>
                  </a:solidFill>
                  <a:effectLst>
                    <a:outerShdw blurRad="38100" dist="38100" dir="2700000" algn="tl">
                      <a:srgbClr val="000000">
                        <a:alpha val="43137"/>
                      </a:srgbClr>
                    </a:outerShdw>
                  </a:effectLst>
                </a:endParaRPr>
              </a:p>
            </p:txBody>
          </p:sp>
          <p:sp>
            <p:nvSpPr>
              <p:cNvPr id="57" name="Rounded Rectangle 56"/>
              <p:cNvSpPr/>
              <p:nvPr/>
            </p:nvSpPr>
            <p:spPr>
              <a:xfrm>
                <a:off x="1734781" y="2054478"/>
                <a:ext cx="1510897" cy="217858"/>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r>
                  <a:rPr lang="en-US" sz="1400" b="1" cap="all" dirty="0">
                    <a:solidFill>
                      <a:prstClr val="white"/>
                    </a:solidFill>
                    <a:effectLst>
                      <a:outerShdw blurRad="38100" dist="38100" dir="2700000" algn="tl">
                        <a:srgbClr val="000000">
                          <a:alpha val="43137"/>
                        </a:srgbClr>
                      </a:outerShdw>
                    </a:effectLst>
                  </a:rPr>
                  <a:t>Integrate</a:t>
                </a:r>
              </a:p>
            </p:txBody>
          </p:sp>
          <p:sp>
            <p:nvSpPr>
              <p:cNvPr id="103" name="Rounded Rectangle 102"/>
              <p:cNvSpPr/>
              <p:nvPr/>
            </p:nvSpPr>
            <p:spPr>
              <a:xfrm rot="16200000" flipH="1">
                <a:off x="3025422" y="1995070"/>
                <a:ext cx="753787" cy="231089"/>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lIns="92035" tIns="46018" rIns="92035" bIns="46018" anchor="ctr" anchorCtr="1"/>
              <a:lstStyle/>
              <a:p>
                <a:pPr algn="ctr" defTabSz="1218459" fontAlgn="base">
                  <a:spcBef>
                    <a:spcPct val="0"/>
                  </a:spcBef>
                  <a:spcAft>
                    <a:spcPct val="0"/>
                  </a:spcAft>
                </a:pPr>
                <a:endParaRPr lang="en-US" sz="1200" b="1" cap="all" dirty="0">
                  <a:solidFill>
                    <a:prstClr val="white"/>
                  </a:solidFill>
                  <a:effectLst>
                    <a:outerShdw blurRad="38100" dist="38100" dir="2700000" algn="tl">
                      <a:srgbClr val="000000">
                        <a:alpha val="43137"/>
                      </a:srgbClr>
                    </a:outerShdw>
                  </a:effectLst>
                </a:endParaRPr>
              </a:p>
            </p:txBody>
          </p:sp>
          <p:sp>
            <p:nvSpPr>
              <p:cNvPr id="10" name="TextBox 9"/>
              <p:cNvSpPr txBox="1"/>
              <p:nvPr/>
            </p:nvSpPr>
            <p:spPr>
              <a:xfrm rot="16200000">
                <a:off x="2995239" y="2025547"/>
                <a:ext cx="805596" cy="222376"/>
              </a:xfrm>
              <a:prstGeom prst="rect">
                <a:avLst/>
              </a:prstGeom>
              <a:noFill/>
            </p:spPr>
            <p:txBody>
              <a:bodyPr wrap="square" rtlCol="0">
                <a:spAutoFit/>
              </a:bodyPr>
              <a:lstStyle/>
              <a:p>
                <a:pPr algn="ctr" defTabSz="1218459"/>
                <a:r>
                  <a:rPr lang="en-US" sz="14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rPr>
                  <a:t>MANAGE</a:t>
                </a:r>
              </a:p>
            </p:txBody>
          </p:sp>
          <p:sp>
            <p:nvSpPr>
              <p:cNvPr id="104" name="TextBox 103"/>
              <p:cNvSpPr txBox="1"/>
              <p:nvPr/>
            </p:nvSpPr>
            <p:spPr>
              <a:xfrm rot="16200000">
                <a:off x="1165558" y="2003520"/>
                <a:ext cx="805596" cy="222376"/>
              </a:xfrm>
              <a:prstGeom prst="rect">
                <a:avLst/>
              </a:prstGeom>
              <a:noFill/>
            </p:spPr>
            <p:txBody>
              <a:bodyPr wrap="square" rtlCol="0">
                <a:spAutoFit/>
              </a:bodyPr>
              <a:lstStyle/>
              <a:p>
                <a:pPr algn="ctr" defTabSz="1218459"/>
                <a:r>
                  <a:rPr lang="en-US" sz="1400" b="1" cap="all" dirty="0" smtClean="0">
                    <a:solidFill>
                      <a:prstClr val="white"/>
                    </a:solidFill>
                    <a:effectLst>
                      <a:outerShdw blurRad="38100" dist="38100" dir="2700000" algn="tl">
                        <a:srgbClr val="000000">
                          <a:alpha val="43137"/>
                        </a:srgbClr>
                      </a:outerShdw>
                    </a:effectLst>
                    <a:ea typeface="ＭＳ Ｐゴシック" pitchFamily="34" charset="-128"/>
                    <a:cs typeface="Arial" pitchFamily="34" charset="0"/>
                  </a:rPr>
                  <a:t>DEPLOY</a:t>
                </a:r>
                <a:endParaRPr lang="en-US" sz="1400" b="1" cap="all" dirty="0">
                  <a:solidFill>
                    <a:prstClr val="white"/>
                  </a:solidFill>
                  <a:effectLst>
                    <a:outerShdw blurRad="38100" dist="38100" dir="2700000" algn="tl">
                      <a:srgbClr val="000000">
                        <a:alpha val="43137"/>
                      </a:srgbClr>
                    </a:outerShdw>
                  </a:effectLst>
                  <a:ea typeface="ＭＳ Ｐゴシック" pitchFamily="34" charset="-128"/>
                  <a:cs typeface="Arial" pitchFamily="34" charset="0"/>
                </a:endParaRPr>
              </a:p>
            </p:txBody>
          </p:sp>
        </p:grpSp>
        <p:sp>
          <p:nvSpPr>
            <p:cNvPr id="18" name="Rounded Rectangle 17"/>
            <p:cNvSpPr/>
            <p:nvPr/>
          </p:nvSpPr>
          <p:spPr>
            <a:xfrm>
              <a:off x="1007269" y="1664493"/>
              <a:ext cx="2678906" cy="478631"/>
            </a:xfrm>
            <a:prstGeom prst="roundRect">
              <a:avLst>
                <a:gd name="adj" fmla="val 50000"/>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sp>
          <p:nvSpPr>
            <p:cNvPr id="46" name="TextBox 45"/>
            <p:cNvSpPr txBox="1"/>
            <p:nvPr/>
          </p:nvSpPr>
          <p:spPr>
            <a:xfrm>
              <a:off x="971547" y="1781706"/>
              <a:ext cx="2775309" cy="288541"/>
            </a:xfrm>
            <a:prstGeom prst="rect">
              <a:avLst/>
            </a:prstGeom>
            <a:noFill/>
            <a:ln w="12700" cap="flat" cmpd="sng">
              <a:noFill/>
              <a:bevel/>
            </a:ln>
            <a:effectLst>
              <a:glow rad="228600">
                <a:schemeClr val="accent2">
                  <a:satMod val="175000"/>
                  <a:alpha val="40000"/>
                </a:schemeClr>
              </a:glow>
              <a:outerShdw blurRad="50800" dist="38100" dir="2700000" algn="tl" rotWithShape="0">
                <a:schemeClr val="bg1">
                  <a:alpha val="40000"/>
                </a:schemeClr>
              </a:outerShdw>
              <a:softEdge rad="1270000"/>
            </a:effectLst>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1218459"/>
              <a:r>
                <a:rPr lang="en-US" sz="1900" b="1" cap="all" dirty="0" smtClean="0">
                  <a:solidFill>
                    <a:srgbClr val="000000"/>
                  </a:solidFill>
                </a:rPr>
                <a:t>Oracle Mobile Platform</a:t>
              </a:r>
            </a:p>
          </p:txBody>
        </p:sp>
      </p:grpSp>
      <p:grpSp>
        <p:nvGrpSpPr>
          <p:cNvPr id="16" name="Group 20"/>
          <p:cNvGrpSpPr/>
          <p:nvPr/>
        </p:nvGrpSpPr>
        <p:grpSpPr>
          <a:xfrm>
            <a:off x="1645521" y="3454955"/>
            <a:ext cx="3213132" cy="1978534"/>
            <a:chOff x="1234462" y="2591215"/>
            <a:chExt cx="2410477" cy="1483900"/>
          </a:xfrm>
        </p:grpSpPr>
        <p:sp>
          <p:nvSpPr>
            <p:cNvPr id="22" name="Up-Down Arrow 21"/>
            <p:cNvSpPr/>
            <p:nvPr/>
          </p:nvSpPr>
          <p:spPr>
            <a:xfrm rot="21114682">
              <a:off x="1234462" y="2591215"/>
              <a:ext cx="349865" cy="1478008"/>
            </a:xfrm>
            <a:prstGeom prst="upDownArrow">
              <a:avLst>
                <a:gd name="adj1" fmla="val 47101"/>
                <a:gd name="adj2" fmla="val 117749"/>
              </a:avLst>
            </a:prstGeom>
            <a:gradFill flip="none" rotWithShape="1">
              <a:gsLst>
                <a:gs pos="0">
                  <a:schemeClr val="accent1"/>
                </a:gs>
                <a:gs pos="100000">
                  <a:schemeClr val="accent1">
                    <a:lumMod val="60000"/>
                  </a:schemeClr>
                </a:gs>
              </a:gsLst>
              <a:lin ang="16200000" scaled="1"/>
              <a:tileRect/>
            </a:gradFill>
            <a:ln>
              <a:noFill/>
            </a:ln>
            <a:effectLst>
              <a:outerShdw blurRad="50800" dist="38100" dir="2700000" algn="tl" rotWithShape="0">
                <a:schemeClr val="bg1">
                  <a:alpha val="40000"/>
                </a:schemeClr>
              </a:outerShdw>
            </a:effectLst>
            <a:scene3d>
              <a:camera prst="isometricOffAxis2Top">
                <a:rot lat="18075713" lon="3600000" rev="1814145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sp>
          <p:nvSpPr>
            <p:cNvPr id="105" name="Up-Down Arrow 104"/>
            <p:cNvSpPr/>
            <p:nvPr/>
          </p:nvSpPr>
          <p:spPr>
            <a:xfrm rot="489240">
              <a:off x="3280237" y="2597311"/>
              <a:ext cx="364702" cy="1477804"/>
            </a:xfrm>
            <a:prstGeom prst="upDownArrow">
              <a:avLst>
                <a:gd name="adj1" fmla="val 47101"/>
                <a:gd name="adj2" fmla="val 110871"/>
              </a:avLst>
            </a:prstGeom>
            <a:gradFill flip="none" rotWithShape="1">
              <a:gsLst>
                <a:gs pos="0">
                  <a:schemeClr val="accent1"/>
                </a:gs>
                <a:gs pos="100000">
                  <a:schemeClr val="accent1">
                    <a:lumMod val="60000"/>
                  </a:schemeClr>
                </a:gs>
              </a:gsLst>
              <a:lin ang="13500000" scaled="1"/>
              <a:tileRect/>
            </a:gradFill>
            <a:ln>
              <a:noFill/>
            </a:ln>
            <a:effectLst>
              <a:outerShdw blurRad="50800" dist="38100" dir="2700000" algn="tl" rotWithShape="0">
                <a:schemeClr val="bg1">
                  <a:alpha val="40000"/>
                </a:schemeClr>
              </a:outerShdw>
            </a:effectLst>
            <a:scene3d>
              <a:camera prst="isometricOffAxis1Top">
                <a:rot lat="18075713" lon="18000000" rev="345855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59"/>
              <a:endParaRPr lang="en-US" dirty="0">
                <a:solidFill>
                  <a:prstClr val="white"/>
                </a:solidFill>
              </a:endParaRPr>
            </a:p>
          </p:txBody>
        </p:sp>
        <p:sp>
          <p:nvSpPr>
            <p:cNvPr id="77" name="Up-Down Arrow 76"/>
            <p:cNvSpPr/>
            <p:nvPr/>
          </p:nvSpPr>
          <p:spPr>
            <a:xfrm>
              <a:off x="2294958" y="3118418"/>
              <a:ext cx="232660" cy="455692"/>
            </a:xfrm>
            <a:prstGeom prst="upDownArrow">
              <a:avLst/>
            </a:prstGeom>
            <a:ln/>
            <a:effectLst>
              <a:outerShdw blurRad="50800" dist="38100" dir="2700000" algn="tl" rotWithShape="0">
                <a:schemeClr val="bg1">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459"/>
              <a:endParaRPr lang="en-US" dirty="0">
                <a:solidFill>
                  <a:prstClr val="white"/>
                </a:solidFill>
              </a:endParaRPr>
            </a:p>
          </p:txBody>
        </p:sp>
      </p:grpSp>
      <p:pic>
        <p:nvPicPr>
          <p:cNvPr id="58" name="Picture 57" descr="SMAiPadiPhone (page1).png"/>
          <p:cNvPicPr>
            <a:picLocks noChangeAspect="1"/>
          </p:cNvPicPr>
          <p:nvPr/>
        </p:nvPicPr>
        <p:blipFill rotWithShape="1">
          <a:blip r:embed="rId13" cstate="print"/>
          <a:srcRect l="4901" t="2225" r="411"/>
          <a:stretch/>
        </p:blipFill>
        <p:spPr>
          <a:xfrm>
            <a:off x="2799580" y="1714500"/>
            <a:ext cx="551427" cy="694565"/>
          </a:xfrm>
          <a:prstGeom prst="roundRect">
            <a:avLst>
              <a:gd name="adj" fmla="val 16591"/>
            </a:avLst>
          </a:prstGeom>
        </p:spPr>
      </p:pic>
      <p:sp>
        <p:nvSpPr>
          <p:cNvPr id="59" name="Title 58"/>
          <p:cNvSpPr>
            <a:spLocks noGrp="1"/>
          </p:cNvSpPr>
          <p:nvPr>
            <p:ph type="title"/>
          </p:nvPr>
        </p:nvSpPr>
        <p:spPr>
          <a:xfrm>
            <a:off x="402287" y="13725"/>
            <a:ext cx="11125200" cy="661315"/>
          </a:xfrm>
        </p:spPr>
        <p:txBody>
          <a:bodyPr/>
          <a:lstStyle/>
          <a:p>
            <a:r>
              <a:rPr lang="en-US" dirty="0" smtClean="0"/>
              <a:t>Oracle Mobile Platform</a:t>
            </a:r>
            <a:endParaRPr lang="en-US" dirty="0"/>
          </a:p>
        </p:txBody>
      </p:sp>
      <p:sp>
        <p:nvSpPr>
          <p:cNvPr id="62" name="Text Placeholder 61"/>
          <p:cNvSpPr>
            <a:spLocks noGrp="1"/>
          </p:cNvSpPr>
          <p:nvPr>
            <p:ph type="body" sz="quarter" idx="13"/>
          </p:nvPr>
        </p:nvSpPr>
        <p:spPr>
          <a:xfrm>
            <a:off x="402287" y="696780"/>
            <a:ext cx="11125199" cy="343299"/>
          </a:xfrm>
        </p:spPr>
        <p:txBody>
          <a:bodyPr/>
          <a:lstStyle/>
          <a:p>
            <a:r>
              <a:rPr lang="en-US" dirty="0" smtClean="0"/>
              <a:t>Client, Content, Context, Cloud – Simplify Enterprise Mobility</a:t>
            </a:r>
            <a:endParaRPr lang="en-US" dirty="0"/>
          </a:p>
        </p:txBody>
      </p:sp>
      <p:sp>
        <p:nvSpPr>
          <p:cNvPr id="60"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26</a:t>
            </a:fld>
            <a:endParaRPr dirty="0"/>
          </a:p>
        </p:txBody>
      </p:sp>
    </p:spTree>
    <p:extLst>
      <p:ext uri="{BB962C8B-B14F-4D97-AF65-F5344CB8AC3E}">
        <p14:creationId xmlns:p14="http://schemas.microsoft.com/office/powerpoint/2010/main" val="174082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 Placeholder 1"/>
          <p:cNvSpPr>
            <a:spLocks noGrp="1"/>
          </p:cNvSpPr>
          <p:nvPr>
            <p:ph type="body" sz="quarter" idx="13"/>
          </p:nvPr>
        </p:nvSpPr>
        <p:spPr/>
        <p:txBody>
          <a:bodyPr/>
          <a:lstStyle/>
          <a:p>
            <a:pPr lvl="0"/>
            <a:r>
              <a:rPr lang="en-US" dirty="0" smtClean="0"/>
              <a:t>Simplify Enterprise Mobility with Complete Offering</a:t>
            </a:r>
            <a:endParaRPr lang="en-US" dirty="0"/>
          </a:p>
        </p:txBody>
      </p:sp>
      <p:sp>
        <p:nvSpPr>
          <p:cNvPr id="3" name="Title 2"/>
          <p:cNvSpPr>
            <a:spLocks noGrp="1"/>
          </p:cNvSpPr>
          <p:nvPr>
            <p:ph type="title"/>
          </p:nvPr>
        </p:nvSpPr>
        <p:spPr/>
        <p:txBody>
          <a:bodyPr/>
          <a:lstStyle/>
          <a:p>
            <a:r>
              <a:rPr lang="en-US" dirty="0"/>
              <a:t>Oracle Mobile</a:t>
            </a:r>
            <a:r>
              <a:rPr lang="en-US" dirty="0" smtClean="0"/>
              <a:t> Suite:</a:t>
            </a:r>
            <a:endParaRPr lang="en-US" dirty="0"/>
          </a:p>
        </p:txBody>
      </p:sp>
      <p:grpSp>
        <p:nvGrpSpPr>
          <p:cNvPr id="4" name="Group 4"/>
          <p:cNvGrpSpPr/>
          <p:nvPr/>
        </p:nvGrpSpPr>
        <p:grpSpPr>
          <a:xfrm>
            <a:off x="542924" y="1965368"/>
            <a:ext cx="3902076" cy="4168732"/>
            <a:chOff x="542924" y="1965368"/>
            <a:chExt cx="3902076" cy="4168732"/>
          </a:xfrm>
        </p:grpSpPr>
        <p:sp>
          <p:nvSpPr>
            <p:cNvPr id="19" name="Rectangle 18"/>
            <p:cNvSpPr/>
            <p:nvPr/>
          </p:nvSpPr>
          <p:spPr>
            <a:xfrm>
              <a:off x="542924" y="2384468"/>
              <a:ext cx="3784600" cy="3749632"/>
            </a:xfrm>
            <a:prstGeom prst="rect">
              <a:avLst/>
            </a:prstGeom>
            <a:noFill/>
            <a:ln w="6350" cmpd="sng">
              <a:solidFill>
                <a:schemeClr val="bg1">
                  <a:lumMod val="85000"/>
                </a:schemeClr>
              </a:solidFill>
            </a:ln>
          </p:spPr>
          <p:txBody>
            <a:bodyPr vert="horz" lIns="0" tIns="54864" rIns="0" bIns="0" rtlCol="0" anchor="t" anchorCtr="0">
              <a:noAutofit/>
            </a:bodyPr>
            <a:lstStyle/>
            <a:p>
              <a:pPr algn="ctr">
                <a:lnSpc>
                  <a:spcPct val="90000"/>
                </a:lnSpc>
                <a:spcBef>
                  <a:spcPct val="0"/>
                </a:spcBef>
              </a:pPr>
              <a:endParaRPr lang="en-US" sz="2100" kern="0" dirty="0">
                <a:solidFill>
                  <a:schemeClr val="bg1"/>
                </a:solidFill>
                <a:latin typeface="Calibri"/>
                <a:ea typeface="MS PGothic" pitchFamily="34" charset="-128"/>
                <a:cs typeface="Calibri"/>
              </a:endParaRPr>
            </a:p>
          </p:txBody>
        </p:sp>
        <p:sp>
          <p:nvSpPr>
            <p:cNvPr id="24" name="Rectangle 23"/>
            <p:cNvSpPr/>
            <p:nvPr/>
          </p:nvSpPr>
          <p:spPr>
            <a:xfrm>
              <a:off x="542924" y="1965368"/>
              <a:ext cx="3784600" cy="447631"/>
            </a:xfrm>
            <a:prstGeom prst="rect">
              <a:avLst/>
            </a:prstGeom>
            <a:solidFill>
              <a:schemeClr val="accent1"/>
            </a:solidFill>
          </p:spPr>
          <p:txBody>
            <a:bodyPr vert="horz" lIns="0" tIns="54864" rIns="0" bIns="0" rtlCol="0" anchor="t" anchorCtr="0">
              <a:noAutofit/>
            </a:bodyPr>
            <a:lstStyle/>
            <a:p>
              <a:pPr algn="ctr">
                <a:lnSpc>
                  <a:spcPct val="90000"/>
                </a:lnSpc>
                <a:spcBef>
                  <a:spcPct val="0"/>
                </a:spcBef>
              </a:pPr>
              <a:r>
                <a:rPr lang="en-US" sz="2100" b="1" kern="0" dirty="0">
                  <a:solidFill>
                    <a:schemeClr val="bg1"/>
                  </a:solidFill>
                  <a:latin typeface="Calibri"/>
                  <a:ea typeface="MS PGothic" pitchFamily="34" charset="-128"/>
                  <a:cs typeface="Calibri"/>
                </a:rPr>
                <a:t>Mobile Application Framework</a:t>
              </a:r>
            </a:p>
          </p:txBody>
        </p:sp>
        <p:pic>
          <p:nvPicPr>
            <p:cNvPr id="38" name="Picture 37" descr="logo_maf_512_rich.png"/>
            <p:cNvPicPr>
              <a:picLocks noChangeAspect="1"/>
            </p:cNvPicPr>
            <p:nvPr/>
          </p:nvPicPr>
          <p:blipFill>
            <a:blip r:embed="rId3" cstate="email"/>
            <a:stretch>
              <a:fillRect/>
            </a:stretch>
          </p:blipFill>
          <p:spPr>
            <a:xfrm>
              <a:off x="1794070" y="2930870"/>
              <a:ext cx="1143000" cy="1143000"/>
            </a:xfrm>
            <a:prstGeom prst="rect">
              <a:avLst/>
            </a:prstGeom>
          </p:spPr>
        </p:pic>
        <p:sp>
          <p:nvSpPr>
            <p:cNvPr id="57" name="Rectangle 56"/>
            <p:cNvSpPr/>
            <p:nvPr/>
          </p:nvSpPr>
          <p:spPr>
            <a:xfrm>
              <a:off x="603982" y="4465985"/>
              <a:ext cx="3841018" cy="1323439"/>
            </a:xfrm>
            <a:prstGeom prst="rect">
              <a:avLst/>
            </a:prstGeom>
          </p:spPr>
          <p:txBody>
            <a:bodyPr wrap="square">
              <a:spAutoFit/>
            </a:bodyPr>
            <a:lstStyle/>
            <a:p>
              <a:pPr marL="342900" indent="-342900" defTabSz="1218531">
                <a:buClr>
                  <a:schemeClr val="accent1"/>
                </a:buClr>
                <a:buFont typeface="Arial"/>
                <a:buChar char="•"/>
              </a:pPr>
              <a:r>
                <a:rPr lang="en-US" sz="2000" dirty="0" smtClean="0">
                  <a:solidFill>
                    <a:schemeClr val="tx2"/>
                  </a:solidFill>
                  <a:cs typeface="Calibri"/>
                </a:rPr>
                <a:t>Single Source, Cross Platform</a:t>
              </a:r>
            </a:p>
            <a:p>
              <a:pPr marL="342900" indent="-342900" defTabSz="1218531">
                <a:buClr>
                  <a:schemeClr val="accent1"/>
                </a:buClr>
                <a:buFont typeface="Arial"/>
                <a:buChar char="•"/>
              </a:pPr>
              <a:r>
                <a:rPr lang="en-US" sz="2000" dirty="0" smtClean="0">
                  <a:solidFill>
                    <a:schemeClr val="tx2"/>
                  </a:solidFill>
                  <a:cs typeface="Calibri"/>
                </a:rPr>
                <a:t>Integrated Security</a:t>
              </a:r>
            </a:p>
            <a:p>
              <a:pPr marL="342900" indent="-342900" defTabSz="1218531">
                <a:buClr>
                  <a:schemeClr val="accent1"/>
                </a:buClr>
                <a:buFont typeface="Arial"/>
                <a:buChar char="•"/>
              </a:pPr>
              <a:r>
                <a:rPr lang="en-US" sz="2000" dirty="0" smtClean="0">
                  <a:solidFill>
                    <a:schemeClr val="tx2"/>
                  </a:solidFill>
                  <a:cs typeface="Calibri"/>
                </a:rPr>
                <a:t>Extensible Visual Components</a:t>
              </a:r>
            </a:p>
            <a:p>
              <a:pPr marL="342900" indent="-342900" defTabSz="1218531">
                <a:buClr>
                  <a:schemeClr val="accent1"/>
                </a:buClr>
                <a:buFont typeface="Arial"/>
                <a:buChar char="•"/>
              </a:pPr>
              <a:r>
                <a:rPr lang="en-US" sz="2000" dirty="0" smtClean="0">
                  <a:solidFill>
                    <a:schemeClr val="tx2"/>
                  </a:solidFill>
                  <a:cs typeface="Calibri"/>
                </a:rPr>
                <a:t>IDE Choice – Eclipse + </a:t>
              </a:r>
              <a:r>
                <a:rPr lang="en-US" sz="2000" dirty="0" err="1" smtClean="0">
                  <a:solidFill>
                    <a:schemeClr val="tx2"/>
                  </a:solidFill>
                  <a:cs typeface="Calibri"/>
                </a:rPr>
                <a:t>JDev</a:t>
              </a:r>
              <a:endParaRPr lang="en-US" sz="2000" dirty="0">
                <a:solidFill>
                  <a:schemeClr val="tx2"/>
                </a:solidFill>
                <a:cs typeface="Calibri"/>
              </a:endParaRPr>
            </a:p>
          </p:txBody>
        </p:sp>
      </p:grpSp>
      <p:grpSp>
        <p:nvGrpSpPr>
          <p:cNvPr id="5" name="Group 6"/>
          <p:cNvGrpSpPr/>
          <p:nvPr/>
        </p:nvGrpSpPr>
        <p:grpSpPr>
          <a:xfrm>
            <a:off x="8137367" y="1965368"/>
            <a:ext cx="3289458" cy="4168732"/>
            <a:chOff x="8137367" y="1965368"/>
            <a:chExt cx="3289458" cy="4168732"/>
          </a:xfrm>
        </p:grpSpPr>
        <p:sp>
          <p:nvSpPr>
            <p:cNvPr id="21" name="Rectangle 20"/>
            <p:cNvSpPr/>
            <p:nvPr/>
          </p:nvSpPr>
          <p:spPr>
            <a:xfrm>
              <a:off x="8137367" y="2384468"/>
              <a:ext cx="3289458" cy="3749632"/>
            </a:xfrm>
            <a:prstGeom prst="rect">
              <a:avLst/>
            </a:prstGeom>
            <a:noFill/>
            <a:ln w="6350" cmpd="sng">
              <a:solidFill>
                <a:schemeClr val="bg1">
                  <a:lumMod val="85000"/>
                </a:schemeClr>
              </a:solidFill>
            </a:ln>
          </p:spPr>
          <p:txBody>
            <a:bodyPr vert="horz" lIns="0" tIns="54864" rIns="0" bIns="0" rtlCol="0" anchor="t" anchorCtr="0">
              <a:noAutofit/>
            </a:bodyPr>
            <a:lstStyle/>
            <a:p>
              <a:pPr algn="ctr">
                <a:lnSpc>
                  <a:spcPct val="90000"/>
                </a:lnSpc>
                <a:spcBef>
                  <a:spcPct val="0"/>
                </a:spcBef>
              </a:pPr>
              <a:endParaRPr lang="en-US" sz="2100" kern="0" dirty="0">
                <a:solidFill>
                  <a:schemeClr val="bg1"/>
                </a:solidFill>
                <a:latin typeface="Calibri"/>
                <a:ea typeface="MS PGothic" pitchFamily="34" charset="-128"/>
                <a:cs typeface="Calibri"/>
              </a:endParaRPr>
            </a:p>
          </p:txBody>
        </p:sp>
        <p:sp>
          <p:nvSpPr>
            <p:cNvPr id="32" name="Rectangle 31"/>
            <p:cNvSpPr/>
            <p:nvPr/>
          </p:nvSpPr>
          <p:spPr>
            <a:xfrm>
              <a:off x="8137367" y="1965368"/>
              <a:ext cx="3289458" cy="447631"/>
            </a:xfrm>
            <a:prstGeom prst="rect">
              <a:avLst/>
            </a:prstGeom>
            <a:solidFill>
              <a:schemeClr val="accent1"/>
            </a:solidFill>
          </p:spPr>
          <p:txBody>
            <a:bodyPr vert="horz" lIns="0" tIns="54864" rIns="0" bIns="0" rtlCol="0" anchor="t" anchorCtr="0">
              <a:noAutofit/>
            </a:bodyPr>
            <a:lstStyle/>
            <a:p>
              <a:pPr algn="ctr">
                <a:lnSpc>
                  <a:spcPct val="90000"/>
                </a:lnSpc>
                <a:spcBef>
                  <a:spcPct val="0"/>
                </a:spcBef>
              </a:pPr>
              <a:r>
                <a:rPr lang="en-US" sz="2100" b="1" kern="0" dirty="0" smtClean="0">
                  <a:solidFill>
                    <a:schemeClr val="bg1"/>
                  </a:solidFill>
                  <a:latin typeface="Calibri"/>
                  <a:ea typeface="MS PGothic" pitchFamily="34" charset="-128"/>
                  <a:cs typeface="Calibri"/>
                </a:rPr>
                <a:t>Oracle Mobile Suite</a:t>
              </a:r>
              <a:endParaRPr lang="en-US" sz="2100" b="1" kern="0" dirty="0">
                <a:solidFill>
                  <a:schemeClr val="bg1"/>
                </a:solidFill>
                <a:latin typeface="Calibri"/>
                <a:ea typeface="MS PGothic" pitchFamily="34" charset="-128"/>
                <a:cs typeface="Calibri"/>
              </a:endParaRPr>
            </a:p>
          </p:txBody>
        </p:sp>
        <p:pic>
          <p:nvPicPr>
            <p:cNvPr id="2" name="Picture 1"/>
            <p:cNvPicPr>
              <a:picLocks noChangeAspect="1"/>
            </p:cNvPicPr>
            <p:nvPr/>
          </p:nvPicPr>
          <p:blipFill>
            <a:blip r:embed="rId4" cstate="print"/>
            <a:stretch>
              <a:fillRect/>
            </a:stretch>
          </p:blipFill>
          <p:spPr>
            <a:xfrm>
              <a:off x="9087465" y="2590986"/>
              <a:ext cx="1546954" cy="2114170"/>
            </a:xfrm>
            <a:prstGeom prst="rect">
              <a:avLst/>
            </a:prstGeom>
          </p:spPr>
        </p:pic>
        <p:sp>
          <p:nvSpPr>
            <p:cNvPr id="61" name="Rectangle 60"/>
            <p:cNvSpPr/>
            <p:nvPr/>
          </p:nvSpPr>
          <p:spPr>
            <a:xfrm>
              <a:off x="8362027" y="4414665"/>
              <a:ext cx="2991773" cy="1631216"/>
            </a:xfrm>
            <a:prstGeom prst="rect">
              <a:avLst/>
            </a:prstGeom>
          </p:spPr>
          <p:txBody>
            <a:bodyPr wrap="square">
              <a:spAutoFit/>
            </a:bodyPr>
            <a:lstStyle/>
            <a:p>
              <a:pPr marL="342900" indent="-342900" defTabSz="1218531">
                <a:spcAft>
                  <a:spcPts val="1200"/>
                </a:spcAft>
                <a:buClr>
                  <a:schemeClr val="accent1"/>
                </a:buClr>
                <a:buSzPct val="85000"/>
                <a:buFont typeface="Arial"/>
                <a:buChar char="•"/>
                <a:defRPr/>
              </a:pPr>
              <a:r>
                <a:rPr lang="en-US" sz="2000" dirty="0" smtClean="0">
                  <a:solidFill>
                    <a:schemeClr val="tx2"/>
                  </a:solidFill>
                  <a:cs typeface="Calibri"/>
                </a:rPr>
                <a:t>A complete development &amp; deployment platform to extend enterprise systems to mobile.</a:t>
              </a:r>
            </a:p>
          </p:txBody>
        </p:sp>
      </p:grpSp>
      <p:grpSp>
        <p:nvGrpSpPr>
          <p:cNvPr id="6" name="Group 7"/>
          <p:cNvGrpSpPr/>
          <p:nvPr/>
        </p:nvGrpSpPr>
        <p:grpSpPr>
          <a:xfrm>
            <a:off x="4587540" y="1965368"/>
            <a:ext cx="3725975" cy="4235949"/>
            <a:chOff x="4587540" y="1965368"/>
            <a:chExt cx="3725975" cy="4235949"/>
          </a:xfrm>
        </p:grpSpPr>
        <p:sp>
          <p:nvSpPr>
            <p:cNvPr id="59" name="Rectangle 58"/>
            <p:cNvSpPr/>
            <p:nvPr/>
          </p:nvSpPr>
          <p:spPr>
            <a:xfrm>
              <a:off x="4587540" y="4416213"/>
              <a:ext cx="3725975" cy="1785104"/>
            </a:xfrm>
            <a:prstGeom prst="rect">
              <a:avLst/>
            </a:prstGeom>
          </p:spPr>
          <p:txBody>
            <a:bodyPr wrap="square">
              <a:spAutoFit/>
            </a:bodyPr>
            <a:lstStyle/>
            <a:p>
              <a:pPr marL="342900" indent="-342900" defTabSz="1218531">
                <a:spcAft>
                  <a:spcPts val="1200"/>
                </a:spcAft>
                <a:buClr>
                  <a:schemeClr val="accent1"/>
                </a:buClr>
                <a:buSzPct val="85000"/>
                <a:buFont typeface="Arial"/>
                <a:buChar char="•"/>
                <a:defRPr/>
              </a:pPr>
              <a:r>
                <a:rPr lang="en-US" sz="2000" dirty="0" smtClean="0">
                  <a:solidFill>
                    <a:schemeClr val="tx2"/>
                  </a:solidFill>
                  <a:cs typeface="Calibri"/>
                </a:rPr>
                <a:t>Access to data&amp; services across the enterprise &amp; external sources</a:t>
              </a:r>
            </a:p>
            <a:p>
              <a:pPr marL="342900" indent="-342900" defTabSz="1218531">
                <a:spcAft>
                  <a:spcPts val="1200"/>
                </a:spcAft>
                <a:buClr>
                  <a:schemeClr val="accent1"/>
                </a:buClr>
                <a:buSzPct val="85000"/>
                <a:buFont typeface="Arial"/>
                <a:buChar char="•"/>
                <a:defRPr/>
              </a:pPr>
              <a:r>
                <a:rPr lang="en-US" sz="2000" dirty="0" smtClean="0">
                  <a:solidFill>
                    <a:schemeClr val="tx2"/>
                  </a:solidFill>
                  <a:cs typeface="Calibri"/>
                </a:rPr>
                <a:t>Reliable &amp; proven orchestration platform</a:t>
              </a:r>
            </a:p>
          </p:txBody>
        </p:sp>
        <p:grpSp>
          <p:nvGrpSpPr>
            <p:cNvPr id="7" name="Group 5"/>
            <p:cNvGrpSpPr/>
            <p:nvPr/>
          </p:nvGrpSpPr>
          <p:grpSpPr>
            <a:xfrm>
              <a:off x="4604322" y="1965368"/>
              <a:ext cx="3289458" cy="4168732"/>
              <a:chOff x="4604322" y="1965368"/>
              <a:chExt cx="3289458" cy="4168732"/>
            </a:xfrm>
          </p:grpSpPr>
          <p:sp>
            <p:nvSpPr>
              <p:cNvPr id="20" name="Rectangle 19"/>
              <p:cNvSpPr/>
              <p:nvPr/>
            </p:nvSpPr>
            <p:spPr>
              <a:xfrm>
                <a:off x="4604322" y="2384468"/>
                <a:ext cx="3289458" cy="3749632"/>
              </a:xfrm>
              <a:prstGeom prst="rect">
                <a:avLst/>
              </a:prstGeom>
              <a:noFill/>
              <a:ln w="6350" cmpd="sng">
                <a:solidFill>
                  <a:schemeClr val="bg1">
                    <a:lumMod val="85000"/>
                  </a:schemeClr>
                </a:solidFill>
              </a:ln>
            </p:spPr>
            <p:txBody>
              <a:bodyPr vert="horz" lIns="0" tIns="54864" rIns="0" bIns="0" rtlCol="0" anchor="t" anchorCtr="0">
                <a:noAutofit/>
              </a:bodyPr>
              <a:lstStyle/>
              <a:p>
                <a:pPr algn="ctr">
                  <a:lnSpc>
                    <a:spcPct val="90000"/>
                  </a:lnSpc>
                  <a:spcBef>
                    <a:spcPct val="0"/>
                  </a:spcBef>
                </a:pPr>
                <a:endParaRPr lang="en-US" sz="2100" kern="0" dirty="0">
                  <a:solidFill>
                    <a:schemeClr val="bg1"/>
                  </a:solidFill>
                  <a:latin typeface="Calibri"/>
                  <a:ea typeface="MS PGothic" pitchFamily="34" charset="-128"/>
                  <a:cs typeface="Calibri"/>
                </a:endParaRPr>
              </a:p>
            </p:txBody>
          </p:sp>
          <p:sp>
            <p:nvSpPr>
              <p:cNvPr id="29" name="Rectangle 28"/>
              <p:cNvSpPr/>
              <p:nvPr/>
            </p:nvSpPr>
            <p:spPr>
              <a:xfrm>
                <a:off x="4604322" y="1965368"/>
                <a:ext cx="3289458" cy="447631"/>
              </a:xfrm>
              <a:prstGeom prst="rect">
                <a:avLst/>
              </a:prstGeom>
              <a:solidFill>
                <a:schemeClr val="bg1"/>
              </a:solidFill>
              <a:ln>
                <a:solidFill>
                  <a:schemeClr val="accent1"/>
                </a:solidFill>
              </a:ln>
            </p:spPr>
            <p:txBody>
              <a:bodyPr vert="horz" lIns="0" tIns="54864" rIns="0" bIns="0" rtlCol="0" anchor="t" anchorCtr="0">
                <a:noAutofit/>
              </a:bodyPr>
              <a:lstStyle/>
              <a:p>
                <a:pPr algn="ctr">
                  <a:lnSpc>
                    <a:spcPct val="90000"/>
                  </a:lnSpc>
                  <a:spcBef>
                    <a:spcPct val="0"/>
                  </a:spcBef>
                </a:pPr>
                <a:r>
                  <a:rPr lang="en-US" sz="2100" kern="0" dirty="0">
                    <a:solidFill>
                      <a:srgbClr val="FF0000"/>
                    </a:solidFill>
                    <a:latin typeface="Calibri"/>
                    <a:ea typeface="MS PGothic" pitchFamily="34" charset="-128"/>
                    <a:cs typeface="Calibri"/>
                  </a:rPr>
                  <a:t>Mobile</a:t>
                </a:r>
                <a:r>
                  <a:rPr lang="en-US" sz="2100" kern="0" dirty="0" smtClean="0">
                    <a:solidFill>
                      <a:srgbClr val="FF0000"/>
                    </a:solidFill>
                    <a:latin typeface="Calibri"/>
                    <a:ea typeface="MS PGothic" pitchFamily="34" charset="-128"/>
                    <a:cs typeface="Calibri"/>
                  </a:rPr>
                  <a:t> Integration</a:t>
                </a:r>
                <a:endParaRPr lang="en-US" sz="2100" kern="0" dirty="0">
                  <a:solidFill>
                    <a:srgbClr val="FF0000"/>
                  </a:solidFill>
                  <a:latin typeface="Calibri"/>
                  <a:ea typeface="MS PGothic" pitchFamily="34" charset="-128"/>
                  <a:cs typeface="Calibri"/>
                </a:endParaRPr>
              </a:p>
            </p:txBody>
          </p:sp>
          <p:grpSp>
            <p:nvGrpSpPr>
              <p:cNvPr id="8" name="Group 3"/>
              <p:cNvGrpSpPr/>
              <p:nvPr/>
            </p:nvGrpSpPr>
            <p:grpSpPr>
              <a:xfrm>
                <a:off x="5005627" y="2603501"/>
                <a:ext cx="2554130" cy="1483558"/>
                <a:chOff x="4907284" y="2458315"/>
                <a:chExt cx="2698938" cy="1567670"/>
              </a:xfrm>
            </p:grpSpPr>
            <p:pic>
              <p:nvPicPr>
                <p:cNvPr id="39" name="Picture 38" descr="OSB.png"/>
                <p:cNvPicPr>
                  <a:picLocks noChangeAspect="1"/>
                </p:cNvPicPr>
                <p:nvPr/>
              </p:nvPicPr>
              <p:blipFill>
                <a:blip r:embed="rId5" cstate="email"/>
                <a:stretch>
                  <a:fillRect/>
                </a:stretch>
              </p:blipFill>
              <p:spPr>
                <a:xfrm>
                  <a:off x="4907284" y="2978755"/>
                  <a:ext cx="2698938" cy="1047230"/>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1481" y="2467325"/>
                  <a:ext cx="1126019" cy="487933"/>
                </a:xfrm>
                <a:prstGeom prst="rect">
                  <a:avLst/>
                </a:prstGeom>
              </p:spPr>
            </p:pic>
            <p:pic>
              <p:nvPicPr>
                <p:cNvPr id="17" name="Picture 16" descr="SMAiPadiPhone (page1).png"/>
                <p:cNvPicPr>
                  <a:picLocks noChangeAspect="1"/>
                </p:cNvPicPr>
                <p:nvPr/>
              </p:nvPicPr>
              <p:blipFill rotWithShape="1">
                <a:blip r:embed="rId7" cstate="print"/>
                <a:srcRect l="4901" t="2225" r="411"/>
                <a:stretch/>
              </p:blipFill>
              <p:spPr>
                <a:xfrm>
                  <a:off x="5981526" y="2458315"/>
                  <a:ext cx="405442" cy="510686"/>
                </a:xfrm>
                <a:prstGeom prst="roundRect">
                  <a:avLst>
                    <a:gd name="adj" fmla="val 16591"/>
                  </a:avLst>
                </a:prstGeom>
              </p:spPr>
            </p:pic>
          </p:grpSp>
        </p:grpSp>
      </p:grpSp>
      <p:sp>
        <p:nvSpPr>
          <p:cNvPr id="45" name="Plus 44"/>
          <p:cNvSpPr/>
          <p:nvPr/>
        </p:nvSpPr>
        <p:spPr>
          <a:xfrm>
            <a:off x="3845518" y="3022600"/>
            <a:ext cx="1243384" cy="115985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6" name="Equal 45"/>
          <p:cNvSpPr/>
          <p:nvPr/>
        </p:nvSpPr>
        <p:spPr>
          <a:xfrm>
            <a:off x="7562936" y="3134374"/>
            <a:ext cx="1111164" cy="868652"/>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5"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27</a:t>
            </a:fld>
            <a:endParaRPr dirty="0"/>
          </a:p>
        </p:txBody>
      </p:sp>
    </p:spTree>
    <p:extLst>
      <p:ext uri="{BB962C8B-B14F-4D97-AF65-F5344CB8AC3E}">
        <p14:creationId xmlns:p14="http://schemas.microsoft.com/office/powerpoint/2010/main" val="268795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1000"/>
                                        <p:tgtEl>
                                          <p:spTgt spid="4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241799" y="2184400"/>
            <a:ext cx="2363673"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CONTAINER</a:t>
            </a:r>
          </a:p>
        </p:txBody>
      </p:sp>
      <p:sp>
        <p:nvSpPr>
          <p:cNvPr id="47" name="Rectangle 46"/>
          <p:cNvSpPr/>
          <p:nvPr/>
        </p:nvSpPr>
        <p:spPr>
          <a:xfrm>
            <a:off x="9042399" y="2100568"/>
            <a:ext cx="2567869"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EXPERIENCE</a:t>
            </a:r>
          </a:p>
        </p:txBody>
      </p:sp>
      <p:sp>
        <p:nvSpPr>
          <p:cNvPr id="48" name="Rectangle 47"/>
          <p:cNvSpPr/>
          <p:nvPr/>
        </p:nvSpPr>
        <p:spPr>
          <a:xfrm>
            <a:off x="6706933" y="2120900"/>
            <a:ext cx="2221167" cy="553927"/>
          </a:xfrm>
          <a:prstGeom prst="rect">
            <a:avLst/>
          </a:prstGeom>
        </p:spPr>
        <p:txBody>
          <a:bodyPr wrap="square" lIns="121851" tIns="60925" rIns="121851" bIns="60925">
            <a:spAutoFit/>
          </a:bodyPr>
          <a:lstStyle/>
          <a:p>
            <a:pPr algn="ctr" defTabSz="608839"/>
            <a:r>
              <a:rPr lang="en-US" sz="2800" kern="0" dirty="0">
                <a:solidFill>
                  <a:srgbClr val="424545"/>
                </a:solidFill>
                <a:latin typeface="Calibri"/>
                <a:ea typeface="MS PGothic" pitchFamily="34" charset="-128"/>
                <a:cs typeface="Calibri"/>
              </a:rPr>
              <a:t>CONTROL</a:t>
            </a:r>
          </a:p>
        </p:txBody>
      </p:sp>
      <p:cxnSp>
        <p:nvCxnSpPr>
          <p:cNvPr id="49" name="Straight Connector 48"/>
          <p:cNvCxnSpPr/>
          <p:nvPr/>
        </p:nvCxnSpPr>
        <p:spPr>
          <a:xfrm>
            <a:off x="8993957" y="2225116"/>
            <a:ext cx="0" cy="3464484"/>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645217" y="2326716"/>
            <a:ext cx="0" cy="3464484"/>
          </a:xfrm>
          <a:prstGeom prst="line">
            <a:avLst/>
          </a:prstGeom>
          <a:ln w="9525">
            <a:solidFill>
              <a:srgbClr val="A3A3A3"/>
            </a:solidFill>
          </a:ln>
        </p:spPr>
        <p:style>
          <a:lnRef idx="1">
            <a:schemeClr val="accent1"/>
          </a:lnRef>
          <a:fillRef idx="0">
            <a:schemeClr val="accent1"/>
          </a:fillRef>
          <a:effectRef idx="0">
            <a:schemeClr val="accent1"/>
          </a:effectRef>
          <a:fontRef idx="minor">
            <a:schemeClr val="tx1"/>
          </a:fontRef>
        </p:style>
      </p:cxnSp>
      <p:pic>
        <p:nvPicPr>
          <p:cNvPr id="51" name="Picture 18" descr="http://www.mortonmoving.com/uploads/Open_Box.png"/>
          <p:cNvPicPr>
            <a:picLocks noChangeAspect="1" noChangeArrowheads="1"/>
          </p:cNvPicPr>
          <p:nvPr/>
        </p:nvPicPr>
        <p:blipFill>
          <a:blip r:embed="rId3" cstate="email">
            <a:alphaModFix/>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40000"/>
                    </a14:imgEffect>
                  </a14:imgLayer>
                </a14:imgProps>
              </a:ext>
            </a:extLst>
          </a:blip>
          <a:srcRect/>
          <a:stretch>
            <a:fillRect/>
          </a:stretch>
        </p:blipFill>
        <p:spPr bwMode="auto">
          <a:xfrm>
            <a:off x="4758835" y="2658399"/>
            <a:ext cx="1504709" cy="1505101"/>
          </a:xfrm>
          <a:prstGeom prst="rect">
            <a:avLst/>
          </a:prstGeom>
          <a:noFill/>
        </p:spPr>
      </p:pic>
      <p:grpSp>
        <p:nvGrpSpPr>
          <p:cNvPr id="3" name="Group 51"/>
          <p:cNvGrpSpPr/>
          <p:nvPr/>
        </p:nvGrpSpPr>
        <p:grpSpPr>
          <a:xfrm>
            <a:off x="7445976" y="2967630"/>
            <a:ext cx="871152" cy="1232535"/>
            <a:chOff x="1300647" y="898337"/>
            <a:chExt cx="1922810" cy="2806474"/>
          </a:xfrm>
        </p:grpSpPr>
        <p:grpSp>
          <p:nvGrpSpPr>
            <p:cNvPr id="4" name="LOOP"/>
            <p:cNvGrpSpPr>
              <a:grpSpLocks noChangeAspect="1"/>
            </p:cNvGrpSpPr>
            <p:nvPr/>
          </p:nvGrpSpPr>
          <p:grpSpPr>
            <a:xfrm>
              <a:off x="1575131" y="898337"/>
              <a:ext cx="1371600" cy="2635438"/>
              <a:chOff x="1600316" y="1068684"/>
              <a:chExt cx="1290368" cy="2479356"/>
            </a:xfrm>
          </p:grpSpPr>
          <p:grpSp>
            <p:nvGrpSpPr>
              <p:cNvPr id="5" name="Group 76"/>
              <p:cNvGrpSpPr>
                <a:grpSpLocks noChangeAspect="1"/>
              </p:cNvGrpSpPr>
              <p:nvPr/>
            </p:nvGrpSpPr>
            <p:grpSpPr>
              <a:xfrm>
                <a:off x="1600316" y="1068684"/>
                <a:ext cx="1290368" cy="2479356"/>
                <a:chOff x="4440082" y="1091882"/>
                <a:chExt cx="1968902" cy="3783114"/>
              </a:xfrm>
            </p:grpSpPr>
            <p:grpSp>
              <p:nvGrpSpPr>
                <p:cNvPr id="6" name="Group 78"/>
                <p:cNvGrpSpPr/>
                <p:nvPr/>
              </p:nvGrpSpPr>
              <p:grpSpPr>
                <a:xfrm>
                  <a:off x="4440082" y="1091882"/>
                  <a:ext cx="1968902" cy="1968902"/>
                  <a:chOff x="5630113" y="-594918"/>
                  <a:chExt cx="1968902" cy="1968902"/>
                </a:xfrm>
                <a:gradFill>
                  <a:gsLst>
                    <a:gs pos="47000">
                      <a:schemeClr val="bg2"/>
                    </a:gs>
                    <a:gs pos="38000">
                      <a:schemeClr val="tx2">
                        <a:lumMod val="89000"/>
                        <a:lumOff val="11000"/>
                      </a:schemeClr>
                    </a:gs>
                    <a:gs pos="71000">
                      <a:schemeClr val="tx2">
                        <a:lumMod val="50000"/>
                      </a:schemeClr>
                    </a:gs>
                  </a:gsLst>
                  <a:path path="circle">
                    <a:fillToRect l="50000" t="50000" r="50000" b="50000"/>
                  </a:path>
                </a:gradFill>
              </p:grpSpPr>
              <p:sp>
                <p:nvSpPr>
                  <p:cNvPr id="101" name="Donut 54"/>
                  <p:cNvSpPr/>
                  <p:nvPr/>
                </p:nvSpPr>
                <p:spPr>
                  <a:xfrm>
                    <a:off x="5630113" y="-594918"/>
                    <a:ext cx="1968902" cy="984451"/>
                  </a:xfrm>
                  <a:custGeom>
                    <a:avLst/>
                    <a:gdLst/>
                    <a:ahLst/>
                    <a:cxnLst/>
                    <a:rect l="l" t="t" r="r" b="b"/>
                    <a:pathLst>
                      <a:path w="1968902" h="984451">
                        <a:moveTo>
                          <a:pt x="984451" y="0"/>
                        </a:moveTo>
                        <a:cubicBezTo>
                          <a:pt x="1528148" y="0"/>
                          <a:pt x="1968902" y="440754"/>
                          <a:pt x="1968902" y="984451"/>
                        </a:cubicBezTo>
                        <a:lnTo>
                          <a:pt x="1498216" y="984451"/>
                        </a:lnTo>
                        <a:cubicBezTo>
                          <a:pt x="1498216" y="700706"/>
                          <a:pt x="1268196" y="470686"/>
                          <a:pt x="984451" y="470686"/>
                        </a:cubicBezTo>
                        <a:cubicBezTo>
                          <a:pt x="700706" y="470686"/>
                          <a:pt x="470686" y="700706"/>
                          <a:pt x="470686" y="984451"/>
                        </a:cubicBezTo>
                        <a:lnTo>
                          <a:pt x="0" y="984451"/>
                        </a:lnTo>
                        <a:cubicBezTo>
                          <a:pt x="0" y="440754"/>
                          <a:pt x="440754" y="0"/>
                          <a:pt x="98445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srgbClr val="000000"/>
                      </a:solidFill>
                      <a:latin typeface="Arial"/>
                    </a:endParaRPr>
                  </a:p>
                </p:txBody>
              </p:sp>
              <p:sp>
                <p:nvSpPr>
                  <p:cNvPr id="102" name="Donut 54"/>
                  <p:cNvSpPr/>
                  <p:nvPr/>
                </p:nvSpPr>
                <p:spPr>
                  <a:xfrm rot="10800000">
                    <a:off x="5630113" y="389533"/>
                    <a:ext cx="1968902" cy="984451"/>
                  </a:xfrm>
                  <a:custGeom>
                    <a:avLst/>
                    <a:gdLst/>
                    <a:ahLst/>
                    <a:cxnLst/>
                    <a:rect l="l" t="t" r="r" b="b"/>
                    <a:pathLst>
                      <a:path w="1968902" h="984451">
                        <a:moveTo>
                          <a:pt x="984451" y="0"/>
                        </a:moveTo>
                        <a:cubicBezTo>
                          <a:pt x="1528148" y="0"/>
                          <a:pt x="1968902" y="440754"/>
                          <a:pt x="1968902" y="984451"/>
                        </a:cubicBezTo>
                        <a:lnTo>
                          <a:pt x="1498216" y="984451"/>
                        </a:lnTo>
                        <a:cubicBezTo>
                          <a:pt x="1498216" y="700706"/>
                          <a:pt x="1268196" y="470686"/>
                          <a:pt x="984451" y="470686"/>
                        </a:cubicBezTo>
                        <a:cubicBezTo>
                          <a:pt x="700706" y="470686"/>
                          <a:pt x="470686" y="700706"/>
                          <a:pt x="470686" y="984451"/>
                        </a:cubicBezTo>
                        <a:lnTo>
                          <a:pt x="0" y="984451"/>
                        </a:lnTo>
                        <a:cubicBezTo>
                          <a:pt x="0" y="440754"/>
                          <a:pt x="440754" y="0"/>
                          <a:pt x="984451"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srgbClr val="000000"/>
                      </a:solidFill>
                      <a:latin typeface="Arial"/>
                    </a:endParaRPr>
                  </a:p>
                </p:txBody>
              </p:sp>
            </p:grpSp>
            <p:sp>
              <p:nvSpPr>
                <p:cNvPr id="80" name="Rectangle 79"/>
                <p:cNvSpPr/>
                <p:nvPr/>
              </p:nvSpPr>
              <p:spPr>
                <a:xfrm rot="10800000">
                  <a:off x="5937464" y="2076283"/>
                  <a:ext cx="471518" cy="2798713"/>
                </a:xfrm>
                <a:prstGeom prst="rect">
                  <a:avLst/>
                </a:prstGeom>
                <a:gradFill>
                  <a:gsLst>
                    <a:gs pos="69000">
                      <a:schemeClr val="bg2"/>
                    </a:gs>
                    <a:gs pos="97500">
                      <a:schemeClr val="tx2">
                        <a:lumMod val="89000"/>
                        <a:lumOff val="11000"/>
                      </a:schemeClr>
                    </a:gs>
                    <a:gs pos="0">
                      <a:schemeClr val="tx2">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prstClr val="white"/>
                    </a:solidFill>
                    <a:latin typeface="Arial"/>
                  </a:endParaRPr>
                </a:p>
              </p:txBody>
            </p:sp>
            <p:sp>
              <p:nvSpPr>
                <p:cNvPr id="81" name="Rectangle 80"/>
                <p:cNvSpPr/>
                <p:nvPr/>
              </p:nvSpPr>
              <p:spPr>
                <a:xfrm>
                  <a:off x="4440082" y="2076283"/>
                  <a:ext cx="471518" cy="2798713"/>
                </a:xfrm>
                <a:prstGeom prst="rect">
                  <a:avLst/>
                </a:prstGeom>
                <a:gradFill>
                  <a:gsLst>
                    <a:gs pos="69000">
                      <a:schemeClr val="bg2"/>
                    </a:gs>
                    <a:gs pos="97500">
                      <a:schemeClr val="tx2">
                        <a:lumMod val="89000"/>
                        <a:lumOff val="11000"/>
                      </a:schemeClr>
                    </a:gs>
                    <a:gs pos="0">
                      <a:schemeClr val="tx2">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1218531"/>
                  <a:endParaRPr lang="en-US">
                    <a:solidFill>
                      <a:prstClr val="white"/>
                    </a:solidFill>
                    <a:latin typeface="Arial"/>
                  </a:endParaRPr>
                </a:p>
              </p:txBody>
            </p:sp>
          </p:grpSp>
          <p:sp>
            <p:nvSpPr>
              <p:cNvPr id="78" name="Freeform 11"/>
              <p:cNvSpPr>
                <a:spLocks/>
              </p:cNvSpPr>
              <p:nvPr/>
            </p:nvSpPr>
            <p:spPr bwMode="auto">
              <a:xfrm>
                <a:off x="1609657" y="1080629"/>
                <a:ext cx="1275788" cy="856374"/>
              </a:xfrm>
              <a:custGeom>
                <a:avLst/>
                <a:gdLst/>
                <a:ahLst/>
                <a:cxnLst/>
                <a:rect l="l" t="t" r="r" b="b"/>
                <a:pathLst>
                  <a:path w="858134" h="579750">
                    <a:moveTo>
                      <a:pt x="427436" y="0"/>
                    </a:moveTo>
                    <a:cubicBezTo>
                      <a:pt x="675414" y="0"/>
                      <a:pt x="858134" y="198595"/>
                      <a:pt x="858134" y="442769"/>
                    </a:cubicBezTo>
                    <a:cubicBezTo>
                      <a:pt x="858134" y="592529"/>
                      <a:pt x="815717" y="605551"/>
                      <a:pt x="815717" y="543694"/>
                    </a:cubicBezTo>
                    <a:cubicBezTo>
                      <a:pt x="815717" y="499982"/>
                      <a:pt x="810175" y="457730"/>
                      <a:pt x="798025" y="418288"/>
                    </a:cubicBezTo>
                    <a:cubicBezTo>
                      <a:pt x="765901" y="218736"/>
                      <a:pt x="613297" y="68208"/>
                      <a:pt x="427338" y="68208"/>
                    </a:cubicBezTo>
                    <a:cubicBezTo>
                      <a:pt x="243401" y="68208"/>
                      <a:pt x="90762" y="219543"/>
                      <a:pt x="59345" y="419908"/>
                    </a:cubicBezTo>
                    <a:cubicBezTo>
                      <a:pt x="47704" y="458769"/>
                      <a:pt x="42418" y="500435"/>
                      <a:pt x="42418" y="543694"/>
                    </a:cubicBezTo>
                    <a:cubicBezTo>
                      <a:pt x="42418" y="615318"/>
                      <a:pt x="0" y="579506"/>
                      <a:pt x="0" y="442769"/>
                    </a:cubicBezTo>
                    <a:cubicBezTo>
                      <a:pt x="0" y="198595"/>
                      <a:pt x="182721" y="0"/>
                      <a:pt x="427436" y="0"/>
                    </a:cubicBezTo>
                    <a:close/>
                  </a:path>
                </a:pathLst>
              </a:custGeom>
              <a:gradFill flip="none" rotWithShape="1">
                <a:gsLst>
                  <a:gs pos="88000">
                    <a:schemeClr val="bg1">
                      <a:alpha val="0"/>
                    </a:schemeClr>
                  </a:gs>
                  <a:gs pos="35000">
                    <a:schemeClr val="bg1"/>
                  </a:gs>
                  <a:gs pos="56000">
                    <a:schemeClr val="bg1">
                      <a:alpha val="47000"/>
                    </a:schemeClr>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pPr defTabSz="1218531"/>
                <a:endParaRPr lang="en-US" b="0">
                  <a:solidFill>
                    <a:srgbClr val="000000"/>
                  </a:solidFill>
                  <a:latin typeface="Arial"/>
                  <a:ea typeface="+mn-ea"/>
                </a:endParaRPr>
              </a:p>
            </p:txBody>
          </p:sp>
        </p:grpSp>
        <p:grpSp>
          <p:nvGrpSpPr>
            <p:cNvPr id="7" name="IDENTITY"/>
            <p:cNvGrpSpPr/>
            <p:nvPr/>
          </p:nvGrpSpPr>
          <p:grpSpPr>
            <a:xfrm>
              <a:off x="1300647" y="2673104"/>
              <a:ext cx="1920568" cy="343994"/>
              <a:chOff x="1597039" y="2692385"/>
              <a:chExt cx="1920568" cy="396681"/>
            </a:xfrm>
            <a:effectLst/>
          </p:grpSpPr>
          <p:sp useBgFill="1">
            <p:nvSpPr>
              <p:cNvPr id="72"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76"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sp>
          <p:nvSpPr>
            <p:cNvPr id="55" name="INFRASTRUCTURE"/>
            <p:cNvSpPr>
              <a:spLocks/>
            </p:cNvSpPr>
            <p:nvPr/>
          </p:nvSpPr>
          <p:spPr bwMode="auto">
            <a:xfrm>
              <a:off x="1312053" y="2043726"/>
              <a:ext cx="1911404" cy="295176"/>
            </a:xfrm>
            <a:custGeom>
              <a:avLst/>
              <a:gdLst>
                <a:gd name="T0" fmla="*/ 541 w 618"/>
                <a:gd name="T1" fmla="*/ 0 h 110"/>
                <a:gd name="T2" fmla="*/ 77 w 618"/>
                <a:gd name="T3" fmla="*/ 0 h 110"/>
                <a:gd name="T4" fmla="*/ 0 w 618"/>
                <a:gd name="T5" fmla="*/ 49 h 110"/>
                <a:gd name="T6" fmla="*/ 0 w 618"/>
                <a:gd name="T7" fmla="*/ 51 h 110"/>
                <a:gd name="T8" fmla="*/ 0 w 618"/>
                <a:gd name="T9" fmla="*/ 110 h 110"/>
                <a:gd name="T10" fmla="*/ 618 w 618"/>
                <a:gd name="T11" fmla="*/ 110 h 110"/>
                <a:gd name="T12" fmla="*/ 618 w 618"/>
                <a:gd name="T13" fmla="*/ 51 h 110"/>
                <a:gd name="T14" fmla="*/ 618 w 618"/>
                <a:gd name="T15" fmla="*/ 49 h 110"/>
                <a:gd name="T16" fmla="*/ 541 w 618"/>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8" h="110">
                  <a:moveTo>
                    <a:pt x="541" y="0"/>
                  </a:moveTo>
                  <a:cubicBezTo>
                    <a:pt x="77" y="0"/>
                    <a:pt x="77" y="0"/>
                    <a:pt x="77" y="0"/>
                  </a:cubicBezTo>
                  <a:cubicBezTo>
                    <a:pt x="24" y="0"/>
                    <a:pt x="5" y="12"/>
                    <a:pt x="0" y="49"/>
                  </a:cubicBezTo>
                  <a:cubicBezTo>
                    <a:pt x="0" y="50"/>
                    <a:pt x="0" y="50"/>
                    <a:pt x="0" y="51"/>
                  </a:cubicBezTo>
                  <a:cubicBezTo>
                    <a:pt x="0" y="110"/>
                    <a:pt x="0" y="110"/>
                    <a:pt x="0" y="110"/>
                  </a:cubicBezTo>
                  <a:cubicBezTo>
                    <a:pt x="618" y="110"/>
                    <a:pt x="618" y="110"/>
                    <a:pt x="618" y="110"/>
                  </a:cubicBezTo>
                  <a:cubicBezTo>
                    <a:pt x="618" y="51"/>
                    <a:pt x="618" y="51"/>
                    <a:pt x="618" y="51"/>
                  </a:cubicBezTo>
                  <a:cubicBezTo>
                    <a:pt x="618" y="50"/>
                    <a:pt x="618" y="50"/>
                    <a:pt x="618" y="49"/>
                  </a:cubicBezTo>
                  <a:cubicBezTo>
                    <a:pt x="613" y="12"/>
                    <a:pt x="594" y="0"/>
                    <a:pt x="541" y="0"/>
                  </a:cubicBezTo>
                  <a:close/>
                </a:path>
              </a:pathLst>
            </a:custGeom>
            <a:gradFill flip="none" rotWithShape="1">
              <a:gsLst>
                <a:gs pos="88000">
                  <a:schemeClr val="accent1"/>
                </a:gs>
                <a:gs pos="31000">
                  <a:srgbClr val="C00000"/>
                </a:gs>
              </a:gsLst>
              <a:lin ang="5400000" scaled="0"/>
              <a:tileRect/>
            </a:gradFill>
            <a:ln>
              <a:noFill/>
            </a:ln>
            <a:effectLst/>
          </p:spPr>
          <p:txBody>
            <a:bodyPr vert="horz" wrap="square" lIns="91440" tIns="91440" rIns="91440" bIns="274320" numCol="1" anchor="t" anchorCtr="0" compatLnSpc="1">
              <a:prstTxWarp prst="textNoShape">
                <a:avLst/>
              </a:prstTxWarp>
            </a:bodyPr>
            <a:lstStyle/>
            <a:p>
              <a:pPr defTabSz="1218531"/>
              <a:endParaRPr lang="en-US" sz="1500" dirty="0">
                <a:solidFill>
                  <a:prstClr val="white"/>
                </a:solidFill>
                <a:latin typeface="Arial"/>
              </a:endParaRPr>
            </a:p>
          </p:txBody>
        </p:sp>
        <p:grpSp>
          <p:nvGrpSpPr>
            <p:cNvPr id="8" name="SERVICES"/>
            <p:cNvGrpSpPr/>
            <p:nvPr/>
          </p:nvGrpSpPr>
          <p:grpSpPr>
            <a:xfrm>
              <a:off x="1300647" y="3359483"/>
              <a:ext cx="1920568" cy="345328"/>
              <a:chOff x="1598021" y="3476354"/>
              <a:chExt cx="1920568" cy="398219"/>
            </a:xfrm>
            <a:effectLst/>
          </p:grpSpPr>
          <p:sp useBgFill="1">
            <p:nvSpPr>
              <p:cNvPr id="70" name="Freeform 12"/>
              <p:cNvSpPr>
                <a:spLocks/>
              </p:cNvSpPr>
              <p:nvPr/>
            </p:nvSpPr>
            <p:spPr bwMode="auto">
              <a:xfrm>
                <a:off x="1598021" y="3476354"/>
                <a:ext cx="1920568" cy="126072"/>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71" name="Freeform 14"/>
              <p:cNvSpPr>
                <a:spLocks/>
              </p:cNvSpPr>
              <p:nvPr/>
            </p:nvSpPr>
            <p:spPr bwMode="auto">
              <a:xfrm>
                <a:off x="1598021" y="3536805"/>
                <a:ext cx="1920568" cy="337768"/>
              </a:xfrm>
              <a:custGeom>
                <a:avLst/>
                <a:gdLst>
                  <a:gd name="T0" fmla="*/ 0 w 621"/>
                  <a:gd name="T1" fmla="*/ 0 h 109"/>
                  <a:gd name="T2" fmla="*/ 0 w 621"/>
                  <a:gd name="T3" fmla="*/ 13 h 109"/>
                  <a:gd name="T4" fmla="*/ 0 w 621"/>
                  <a:gd name="T5" fmla="*/ 35 h 109"/>
                  <a:gd name="T6" fmla="*/ 78 w 621"/>
                  <a:gd name="T7" fmla="*/ 109 h 109"/>
                  <a:gd name="T8" fmla="*/ 542 w 621"/>
                  <a:gd name="T9" fmla="*/ 109 h 109"/>
                  <a:gd name="T10" fmla="*/ 621 w 621"/>
                  <a:gd name="T11" fmla="*/ 35 h 109"/>
                  <a:gd name="T12" fmla="*/ 621 w 621"/>
                  <a:gd name="T13" fmla="*/ 13 h 109"/>
                  <a:gd name="T14" fmla="*/ 621 w 621"/>
                  <a:gd name="T15" fmla="*/ 0 h 109"/>
                  <a:gd name="T16" fmla="*/ 0 w 621"/>
                  <a:gd name="T17" fmla="*/ 0 h 109"/>
                  <a:gd name="T18" fmla="*/ 0 w 621"/>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1" h="109">
                    <a:moveTo>
                      <a:pt x="0" y="0"/>
                    </a:moveTo>
                    <a:cubicBezTo>
                      <a:pt x="0" y="13"/>
                      <a:pt x="0" y="13"/>
                      <a:pt x="0" y="13"/>
                    </a:cubicBezTo>
                    <a:cubicBezTo>
                      <a:pt x="0" y="35"/>
                      <a:pt x="0" y="35"/>
                      <a:pt x="0" y="35"/>
                    </a:cubicBezTo>
                    <a:cubicBezTo>
                      <a:pt x="0" y="92"/>
                      <a:pt x="14" y="109"/>
                      <a:pt x="78" y="109"/>
                    </a:cubicBezTo>
                    <a:cubicBezTo>
                      <a:pt x="542" y="109"/>
                      <a:pt x="542" y="109"/>
                      <a:pt x="542" y="109"/>
                    </a:cubicBezTo>
                    <a:cubicBezTo>
                      <a:pt x="606" y="109"/>
                      <a:pt x="621" y="92"/>
                      <a:pt x="621" y="35"/>
                    </a:cubicBezTo>
                    <a:cubicBezTo>
                      <a:pt x="621" y="13"/>
                      <a:pt x="621" y="13"/>
                      <a:pt x="621" y="13"/>
                    </a:cubicBezTo>
                    <a:cubicBezTo>
                      <a:pt x="621" y="0"/>
                      <a:pt x="621" y="0"/>
                      <a:pt x="621" y="0"/>
                    </a:cubicBezTo>
                    <a:cubicBezTo>
                      <a:pt x="0" y="0"/>
                      <a:pt x="0" y="0"/>
                      <a:pt x="0" y="0"/>
                    </a:cubicBezTo>
                    <a:cubicBezTo>
                      <a:pt x="0" y="0"/>
                      <a:pt x="0" y="0"/>
                      <a:pt x="0" y="0"/>
                    </a:cubicBezTo>
                    <a:close/>
                  </a:path>
                </a:pathLst>
              </a:custGeom>
              <a:gradFill flip="none" rotWithShape="1">
                <a:gsLst>
                  <a:gs pos="2000">
                    <a:schemeClr val="accent1"/>
                  </a:gs>
                  <a:gs pos="100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nvGrpSpPr>
            <p:cNvPr id="9" name="DATABASE"/>
            <p:cNvGrpSpPr/>
            <p:nvPr/>
          </p:nvGrpSpPr>
          <p:grpSpPr>
            <a:xfrm>
              <a:off x="1300647" y="3017407"/>
              <a:ext cx="1920568" cy="343994"/>
              <a:chOff x="1597039" y="2692385"/>
              <a:chExt cx="1920568" cy="396681"/>
            </a:xfrm>
            <a:effectLst/>
          </p:grpSpPr>
          <p:sp useBgFill="1">
            <p:nvSpPr>
              <p:cNvPr id="68"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69"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squar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nvGrpSpPr>
            <p:cNvPr id="10" name="GOVERNANCE"/>
            <p:cNvGrpSpPr/>
            <p:nvPr/>
          </p:nvGrpSpPr>
          <p:grpSpPr>
            <a:xfrm>
              <a:off x="1300647" y="2337051"/>
              <a:ext cx="1920568" cy="343994"/>
              <a:chOff x="1597039" y="2692385"/>
              <a:chExt cx="1920568" cy="396681"/>
            </a:xfrm>
            <a:effectLst/>
          </p:grpSpPr>
          <p:sp useBgFill="1">
            <p:nvSpPr>
              <p:cNvPr id="66" name="Freeform 12"/>
              <p:cNvSpPr>
                <a:spLocks/>
              </p:cNvSpPr>
              <p:nvPr/>
            </p:nvSpPr>
            <p:spPr bwMode="auto">
              <a:xfrm>
                <a:off x="1597039" y="2692385"/>
                <a:ext cx="1920568" cy="168884"/>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531"/>
                <a:endParaRPr lang="en-US">
                  <a:solidFill>
                    <a:srgbClr val="000000"/>
                  </a:solidFill>
                  <a:latin typeface="Arial"/>
                  <a:ea typeface="+mn-ea"/>
                </a:endParaRPr>
              </a:p>
            </p:txBody>
          </p:sp>
          <p:sp>
            <p:nvSpPr>
              <p:cNvPr id="67" name="Freeform 12"/>
              <p:cNvSpPr>
                <a:spLocks/>
              </p:cNvSpPr>
              <p:nvPr/>
            </p:nvSpPr>
            <p:spPr bwMode="auto">
              <a:xfrm>
                <a:off x="1597039" y="2751298"/>
                <a:ext cx="1920568" cy="337768"/>
              </a:xfrm>
              <a:custGeom>
                <a:avLst/>
                <a:gdLst>
                  <a:gd name="T0" fmla="*/ 0 w 621"/>
                  <a:gd name="T1" fmla="*/ 3 h 109"/>
                  <a:gd name="T2" fmla="*/ 0 w 621"/>
                  <a:gd name="T3" fmla="*/ 109 h 109"/>
                  <a:gd name="T4" fmla="*/ 621 w 621"/>
                  <a:gd name="T5" fmla="*/ 109 h 109"/>
                  <a:gd name="T6" fmla="*/ 621 w 621"/>
                  <a:gd name="T7" fmla="*/ 3 h 109"/>
                  <a:gd name="T8" fmla="*/ 621 w 621"/>
                  <a:gd name="T9" fmla="*/ 0 h 109"/>
                  <a:gd name="T10" fmla="*/ 0 w 621"/>
                  <a:gd name="T11" fmla="*/ 0 h 109"/>
                  <a:gd name="T12" fmla="*/ 0 w 621"/>
                  <a:gd name="T13" fmla="*/ 3 h 109"/>
                </a:gdLst>
                <a:ahLst/>
                <a:cxnLst>
                  <a:cxn ang="0">
                    <a:pos x="T0" y="T1"/>
                  </a:cxn>
                  <a:cxn ang="0">
                    <a:pos x="T2" y="T3"/>
                  </a:cxn>
                  <a:cxn ang="0">
                    <a:pos x="T4" y="T5"/>
                  </a:cxn>
                  <a:cxn ang="0">
                    <a:pos x="T6" y="T7"/>
                  </a:cxn>
                  <a:cxn ang="0">
                    <a:pos x="T8" y="T9"/>
                  </a:cxn>
                  <a:cxn ang="0">
                    <a:pos x="T10" y="T11"/>
                  </a:cxn>
                  <a:cxn ang="0">
                    <a:pos x="T12" y="T13"/>
                  </a:cxn>
                </a:cxnLst>
                <a:rect l="0" t="0" r="r" b="b"/>
                <a:pathLst>
                  <a:path w="621" h="109">
                    <a:moveTo>
                      <a:pt x="0" y="3"/>
                    </a:moveTo>
                    <a:cubicBezTo>
                      <a:pt x="0" y="109"/>
                      <a:pt x="0" y="109"/>
                      <a:pt x="0" y="109"/>
                    </a:cubicBezTo>
                    <a:cubicBezTo>
                      <a:pt x="621" y="109"/>
                      <a:pt x="621" y="109"/>
                      <a:pt x="621" y="109"/>
                    </a:cubicBezTo>
                    <a:cubicBezTo>
                      <a:pt x="621" y="3"/>
                      <a:pt x="621" y="3"/>
                      <a:pt x="621" y="3"/>
                    </a:cubicBezTo>
                    <a:cubicBezTo>
                      <a:pt x="621" y="2"/>
                      <a:pt x="621" y="2"/>
                      <a:pt x="621" y="0"/>
                    </a:cubicBezTo>
                    <a:cubicBezTo>
                      <a:pt x="0" y="0"/>
                      <a:pt x="0" y="0"/>
                      <a:pt x="0" y="0"/>
                    </a:cubicBezTo>
                    <a:cubicBezTo>
                      <a:pt x="0" y="2"/>
                      <a:pt x="0" y="2"/>
                      <a:pt x="0" y="3"/>
                    </a:cubicBezTo>
                    <a:close/>
                  </a:path>
                </a:pathLst>
              </a:custGeom>
              <a:gradFill flip="none" rotWithShape="1">
                <a:gsLst>
                  <a:gs pos="21000">
                    <a:schemeClr val="accent1"/>
                  </a:gs>
                  <a:gs pos="67000">
                    <a:srgbClr val="C00000"/>
                  </a:gs>
                </a:gsLst>
                <a:lin ang="5400000" scaled="0"/>
                <a:tileRect/>
              </a:gradFill>
              <a:ln>
                <a:noFill/>
              </a:ln>
            </p:spPr>
            <p:txBody>
              <a:bodyPr vert="horz" wrap="none" lIns="91440" tIns="45720" rIns="91440" bIns="45720" numCol="1" anchor="t" anchorCtr="0" compatLnSpc="1">
                <a:prstTxWarp prst="textNoShape">
                  <a:avLst/>
                </a:prstTxWarp>
              </a:bodyPr>
              <a:lstStyle/>
              <a:p>
                <a:pPr defTabSz="1218531"/>
                <a:endParaRPr lang="en-US" sz="1500" kern="0" dirty="0">
                  <a:solidFill>
                    <a:prstClr val="white"/>
                  </a:solidFill>
                  <a:latin typeface="HelveticaNeueLT Std"/>
                </a:endParaRPr>
              </a:p>
            </p:txBody>
          </p:sp>
        </p:grpSp>
      </p:grpSp>
      <p:sp>
        <p:nvSpPr>
          <p:cNvPr id="103" name="Rectangle 102"/>
          <p:cNvSpPr/>
          <p:nvPr/>
        </p:nvSpPr>
        <p:spPr>
          <a:xfrm>
            <a:off x="4456113" y="4515886"/>
            <a:ext cx="2033587" cy="1661923"/>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Isolate corporate data, support remote wipe, restrict data transfer</a:t>
            </a:r>
          </a:p>
        </p:txBody>
      </p:sp>
      <p:sp>
        <p:nvSpPr>
          <p:cNvPr id="104" name="Rectangle 103"/>
          <p:cNvSpPr/>
          <p:nvPr/>
        </p:nvSpPr>
        <p:spPr>
          <a:xfrm>
            <a:off x="6807200" y="4419601"/>
            <a:ext cx="2108200" cy="1661923"/>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Secure applications &amp; communication, corporate application store</a:t>
            </a:r>
          </a:p>
        </p:txBody>
      </p:sp>
      <p:sp>
        <p:nvSpPr>
          <p:cNvPr id="105" name="Rectangle 104"/>
          <p:cNvSpPr/>
          <p:nvPr/>
        </p:nvSpPr>
        <p:spPr>
          <a:xfrm>
            <a:off x="9180513" y="4483678"/>
            <a:ext cx="2249487" cy="1354146"/>
          </a:xfrm>
          <a:prstGeom prst="rect">
            <a:avLst/>
          </a:prstGeom>
        </p:spPr>
        <p:txBody>
          <a:bodyPr wrap="square" lIns="121851" tIns="60925" rIns="121851" bIns="60925">
            <a:spAutoFit/>
          </a:bodyPr>
          <a:lstStyle/>
          <a:p>
            <a:pPr defTabSz="1218531"/>
            <a:r>
              <a:rPr lang="en-US" sz="2000" dirty="0">
                <a:solidFill>
                  <a:schemeClr val="tx2"/>
                </a:solidFill>
                <a:latin typeface="Calibri"/>
                <a:cs typeface="Calibri"/>
              </a:rPr>
              <a:t>Role based access, self service request, sign-on, fraud detection</a:t>
            </a:r>
          </a:p>
        </p:txBody>
      </p:sp>
      <p:grpSp>
        <p:nvGrpSpPr>
          <p:cNvPr id="11" name="Group 105"/>
          <p:cNvGrpSpPr/>
          <p:nvPr/>
        </p:nvGrpSpPr>
        <p:grpSpPr>
          <a:xfrm>
            <a:off x="9781057" y="2959382"/>
            <a:ext cx="788441" cy="1243745"/>
            <a:chOff x="4286659" y="2978368"/>
            <a:chExt cx="771010" cy="1343107"/>
          </a:xfrm>
        </p:grpSpPr>
        <p:pic>
          <p:nvPicPr>
            <p:cNvPr id="107" name="Picture 2" descr="http://sweetclipart.com/multisite/sweetclipart/files/smart_phone_icon.png"/>
            <p:cNvPicPr>
              <a:picLocks noChangeAspect="1" noChangeArrowheads="1"/>
            </p:cNvPicPr>
            <p:nvPr/>
          </p:nvPicPr>
          <p:blipFill>
            <a:blip r:embed="rId5" cstate="email">
              <a:duotone>
                <a:schemeClr val="accent1">
                  <a:shade val="45000"/>
                  <a:satMod val="135000"/>
                </a:schemeClr>
                <a:prstClr val="white"/>
              </a:duotone>
            </a:blip>
            <a:srcRect/>
            <a:stretch>
              <a:fillRect/>
            </a:stretch>
          </p:blipFill>
          <p:spPr bwMode="auto">
            <a:xfrm>
              <a:off x="4286659" y="2978368"/>
              <a:ext cx="771010" cy="1343107"/>
            </a:xfrm>
            <a:prstGeom prst="rect">
              <a:avLst/>
            </a:prstGeom>
            <a:noFill/>
          </p:spPr>
        </p:pic>
        <p:pic>
          <p:nvPicPr>
            <p:cNvPr id="108" name="Picture 4" descr="http://explorus.org/wp-content/uploads/2012/02/symbols2.jpg"/>
            <p:cNvPicPr>
              <a:picLocks noChangeAspect="1" noChangeArrowheads="1"/>
            </p:cNvPicPr>
            <p:nvPr/>
          </p:nvPicPr>
          <p:blipFill>
            <a:blip r:embed="rId6" cstate="email">
              <a:clrChange>
                <a:clrFrom>
                  <a:srgbClr val="FFFFFF"/>
                </a:clrFrom>
                <a:clrTo>
                  <a:srgbClr val="FFFFFF">
                    <a:alpha val="0"/>
                  </a:srgbClr>
                </a:clrTo>
              </a:clrChange>
              <a:duotone>
                <a:schemeClr val="accent2">
                  <a:shade val="45000"/>
                  <a:satMod val="135000"/>
                </a:schemeClr>
                <a:prstClr val="white"/>
              </a:duotone>
            </a:blip>
            <a:srcRect/>
            <a:stretch>
              <a:fillRect/>
            </a:stretch>
          </p:blipFill>
          <p:spPr bwMode="auto">
            <a:xfrm>
              <a:off x="4342150" y="3162925"/>
              <a:ext cx="666835" cy="916898"/>
            </a:xfrm>
            <a:prstGeom prst="rect">
              <a:avLst/>
            </a:prstGeom>
            <a:noFill/>
          </p:spPr>
        </p:pic>
      </p:grpSp>
      <p:sp>
        <p:nvSpPr>
          <p:cNvPr id="14" name="Title 13"/>
          <p:cNvSpPr>
            <a:spLocks noGrp="1"/>
          </p:cNvSpPr>
          <p:nvPr>
            <p:ph type="title"/>
          </p:nvPr>
        </p:nvSpPr>
        <p:spPr/>
        <p:txBody>
          <a:bodyPr/>
          <a:lstStyle/>
          <a:p>
            <a:r>
              <a:rPr lang="en-US" dirty="0"/>
              <a:t>Oracle Mobile Security Suite</a:t>
            </a:r>
            <a:r>
              <a:rPr lang="en-US" dirty="0" smtClean="0"/>
              <a:t>:</a:t>
            </a:r>
            <a:endParaRPr lang="en-US" dirty="0"/>
          </a:p>
        </p:txBody>
      </p:sp>
      <p:sp>
        <p:nvSpPr>
          <p:cNvPr id="2" name="Text Placeholder 1"/>
          <p:cNvSpPr>
            <a:spLocks noGrp="1"/>
          </p:cNvSpPr>
          <p:nvPr>
            <p:ph type="body" sz="quarter" idx="13"/>
          </p:nvPr>
        </p:nvSpPr>
        <p:spPr/>
        <p:txBody>
          <a:bodyPr/>
          <a:lstStyle/>
          <a:p>
            <a:pPr lvl="0"/>
            <a:r>
              <a:rPr lang="en-US" dirty="0"/>
              <a:t>Securely Separate And Manage Corporate Apps And Data On </a:t>
            </a:r>
            <a:r>
              <a:rPr lang="en-US" dirty="0" smtClean="0"/>
              <a:t>Devices</a:t>
            </a:r>
            <a:endParaRPr lang="en-US" dirty="0"/>
          </a:p>
        </p:txBody>
      </p:sp>
      <p:sp>
        <p:nvSpPr>
          <p:cNvPr id="38"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28</a:t>
            </a:fld>
            <a:endParaRPr dirty="0"/>
          </a:p>
        </p:txBody>
      </p:sp>
      <p:sp>
        <p:nvSpPr>
          <p:cNvPr id="39" name="Rounded Rectangle 47"/>
          <p:cNvSpPr>
            <a:spLocks noChangeArrowheads="1"/>
          </p:cNvSpPr>
          <p:nvPr/>
        </p:nvSpPr>
        <p:spPr bwMode="auto">
          <a:xfrm>
            <a:off x="1090416" y="2016297"/>
            <a:ext cx="2583635" cy="4028903"/>
          </a:xfrm>
          <a:prstGeom prst="roundRect">
            <a:avLst>
              <a:gd name="adj" fmla="val 16667"/>
            </a:avLst>
          </a:prstGeom>
          <a:gradFill rotWithShape="1">
            <a:gsLst>
              <a:gs pos="0">
                <a:srgbClr val="FFFFFF">
                  <a:alpha val="48000"/>
                </a:srgbClr>
              </a:gs>
              <a:gs pos="42999">
                <a:srgbClr val="FFFFFF">
                  <a:alpha val="44000"/>
                </a:srgbClr>
              </a:gs>
              <a:gs pos="57001">
                <a:srgbClr val="FFFFFF">
                  <a:alpha val="45000"/>
                </a:srgbClr>
              </a:gs>
              <a:gs pos="67999">
                <a:srgbClr val="E6E6E6">
                  <a:alpha val="35000"/>
                </a:srgbClr>
              </a:gs>
              <a:gs pos="84000">
                <a:srgbClr val="F2F2F2">
                  <a:alpha val="52000"/>
                </a:srgbClr>
              </a:gs>
              <a:gs pos="100000">
                <a:srgbClr val="FFFFFF">
                  <a:alpha val="46000"/>
                </a:srgbClr>
              </a:gs>
            </a:gsLst>
            <a:lin ang="5400000" scaled="1"/>
          </a:gradFill>
          <a:ln w="9525">
            <a:solidFill>
              <a:srgbClr val="C9C9C9"/>
            </a:solidFill>
            <a:miter lim="800000"/>
            <a:headEnd/>
            <a:tailEnd/>
          </a:ln>
          <a:effectLst>
            <a:outerShdw dist="38100" dir="2700000" algn="tl" rotWithShape="0">
              <a:srgbClr val="808080">
                <a:alpha val="39998"/>
              </a:srgbClr>
            </a:outerShdw>
          </a:effectLst>
        </p:spPr>
        <p:txBody>
          <a:bodyPr lIns="45645" tIns="22823" rIns="45645" bIns="22823"/>
          <a:lstStyle/>
          <a:p>
            <a:pPr marL="155270" indent="-155270" defTabSz="1208550">
              <a:buClr>
                <a:srgbClr val="667263"/>
              </a:buClr>
              <a:defRPr/>
            </a:pPr>
            <a:r>
              <a:rPr lang="en-US" sz="1900" kern="0" dirty="0">
                <a:solidFill>
                  <a:srgbClr val="000000"/>
                </a:solidFill>
                <a:latin typeface="Times"/>
                <a:ea typeface="ＭＳ Ｐゴシック" pitchFamily="1" charset="-128"/>
                <a:cs typeface="Arial" pitchFamily="34" charset="0"/>
              </a:rPr>
              <a:t>/</a:t>
            </a:r>
          </a:p>
        </p:txBody>
      </p:sp>
      <p:sp>
        <p:nvSpPr>
          <p:cNvPr id="40" name="Rectangle 39"/>
          <p:cNvSpPr/>
          <p:nvPr/>
        </p:nvSpPr>
        <p:spPr>
          <a:xfrm>
            <a:off x="1249531" y="2447791"/>
            <a:ext cx="2305278" cy="330530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defTabSz="1218885"/>
            <a:endParaRPr lang="en-US" dirty="0">
              <a:solidFill>
                <a:prstClr val="white"/>
              </a:solidFill>
            </a:endParaRPr>
          </a:p>
        </p:txBody>
      </p:sp>
      <p:pic>
        <p:nvPicPr>
          <p:cNvPr id="41" name="Picture 94" descr="ios-logo.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623338" y="2124873"/>
            <a:ext cx="612302" cy="292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35"/>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86958" y="2102440"/>
            <a:ext cx="446782" cy="321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 name="Picture 18"/>
          <p:cNvPicPr>
            <a:picLocks noChangeAspect="1" noChangeArrowheads="1"/>
          </p:cNvPicPr>
          <p:nvPr/>
        </p:nvPicPr>
        <p:blipFill>
          <a:blip r:embed="rId9" cstate="email"/>
          <a:srcRect/>
          <a:stretch>
            <a:fillRect/>
          </a:stretch>
        </p:blipFill>
        <p:spPr bwMode="auto">
          <a:xfrm>
            <a:off x="1286520" y="2633322"/>
            <a:ext cx="2188799" cy="1113183"/>
          </a:xfrm>
          <a:prstGeom prst="rect">
            <a:avLst/>
          </a:prstGeom>
          <a:noFill/>
          <a:ln w="9525">
            <a:noFill/>
            <a:miter lim="800000"/>
            <a:headEnd/>
            <a:tailEnd/>
          </a:ln>
        </p:spPr>
      </p:pic>
      <p:pic>
        <p:nvPicPr>
          <p:cNvPr id="45" name="Picture 7"/>
          <p:cNvPicPr>
            <a:picLocks noChangeAspect="1" noChangeArrowheads="1"/>
          </p:cNvPicPr>
          <p:nvPr/>
        </p:nvPicPr>
        <p:blipFill>
          <a:blip r:embed="rId10" cstate="email"/>
          <a:srcRect/>
          <a:stretch>
            <a:fillRect/>
          </a:stretch>
        </p:blipFill>
        <p:spPr bwMode="auto">
          <a:xfrm>
            <a:off x="1272442" y="3923748"/>
            <a:ext cx="2229371" cy="1585291"/>
          </a:xfrm>
          <a:prstGeom prst="rect">
            <a:avLst/>
          </a:prstGeom>
          <a:noFill/>
          <a:ln w="9525">
            <a:solidFill>
              <a:srgbClr val="FFFF00"/>
            </a:solidFill>
            <a:miter lim="800000"/>
            <a:headEnd/>
            <a:tailEnd/>
          </a:ln>
        </p:spPr>
      </p:pic>
      <p:pic>
        <p:nvPicPr>
          <p:cNvPr id="52" name="Picture 3"/>
          <p:cNvPicPr>
            <a:picLocks noChangeAspect="1" noChangeArrowheads="1"/>
          </p:cNvPicPr>
          <p:nvPr/>
        </p:nvPicPr>
        <p:blipFill>
          <a:blip r:embed="rId11" cstate="email"/>
          <a:srcRect/>
          <a:stretch>
            <a:fillRect/>
          </a:stretch>
        </p:blipFill>
        <p:spPr bwMode="auto">
          <a:xfrm>
            <a:off x="2419010" y="4541355"/>
            <a:ext cx="469778" cy="464100"/>
          </a:xfrm>
          <a:prstGeom prst="rect">
            <a:avLst/>
          </a:prstGeom>
          <a:noFill/>
          <a:ln w="9525">
            <a:noFill/>
            <a:miter lim="800000"/>
            <a:headEnd/>
            <a:tailEnd/>
          </a:ln>
        </p:spPr>
      </p:pic>
      <p:pic>
        <p:nvPicPr>
          <p:cNvPr id="53" name="Picture 7"/>
          <p:cNvPicPr>
            <a:picLocks noChangeAspect="1" noChangeArrowheads="1"/>
          </p:cNvPicPr>
          <p:nvPr/>
        </p:nvPicPr>
        <p:blipFill>
          <a:blip r:embed="rId12" cstate="email"/>
          <a:srcRect/>
          <a:stretch>
            <a:fillRect/>
          </a:stretch>
        </p:blipFill>
        <p:spPr bwMode="auto">
          <a:xfrm>
            <a:off x="1284565" y="3934101"/>
            <a:ext cx="2219273" cy="1577699"/>
          </a:xfrm>
          <a:prstGeom prst="rect">
            <a:avLst/>
          </a:prstGeom>
          <a:noFill/>
          <a:ln w="9525">
            <a:solidFill>
              <a:srgbClr val="FFFF00"/>
            </a:solidFill>
            <a:miter lim="800000"/>
            <a:headEnd/>
            <a:tailEnd/>
          </a:ln>
        </p:spPr>
      </p:pic>
    </p:spTree>
    <p:extLst>
      <p:ext uri="{BB962C8B-B14F-4D97-AF65-F5344CB8AC3E}">
        <p14:creationId xmlns:p14="http://schemas.microsoft.com/office/powerpoint/2010/main" val="191873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arn(outHorizontal)">
                                      <p:cBhvr>
                                        <p:cTn id="11" dur="500"/>
                                        <p:tgtEl>
                                          <p:spTgt spid="5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arn(outHorizontal)">
                                      <p:cBhvr>
                                        <p:cTn id="19" dur="500"/>
                                        <p:tgtEl>
                                          <p:spTgt spid="4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dissolve">
                                      <p:cBhvr>
                                        <p:cTn id="27" dur="500"/>
                                        <p:tgtEl>
                                          <p:spTgt spid="10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dissolve">
                                      <p:cBhvr>
                                        <p:cTn id="31" dur="500"/>
                                        <p:tgtEl>
                                          <p:spTgt spid="10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dissolve">
                                      <p:cBhvr>
                                        <p:cTn id="3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103" grpId="0"/>
      <p:bldP spid="104" grpId="0"/>
      <p:bldP spid="10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276011" y="6396594"/>
            <a:ext cx="381661" cy="182880"/>
          </a:xfrm>
        </p:spPr>
        <p:txBody>
          <a:bodyPr/>
          <a:lstStyle/>
          <a:p>
            <a:fld id="{C51EAA63-D034-42AE-91FA-B13B9518C7BE}" type="slidenum">
              <a:rPr lang="en-US" smtClean="0">
                <a:solidFill>
                  <a:srgbClr val="5F5F5F">
                    <a:lumMod val="60000"/>
                    <a:lumOff val="40000"/>
                  </a:srgbClr>
                </a:solidFill>
              </a:rPr>
              <a:pPr/>
              <a:t>29</a:t>
            </a:fld>
            <a:endParaRPr lang="en-US" dirty="0">
              <a:solidFill>
                <a:srgbClr val="5F5F5F">
                  <a:lumMod val="60000"/>
                  <a:lumOff val="40000"/>
                </a:srgbClr>
              </a:solidFill>
            </a:endParaRPr>
          </a:p>
        </p:txBody>
      </p:sp>
      <p:sp>
        <p:nvSpPr>
          <p:cNvPr id="2" name="Title 1"/>
          <p:cNvSpPr>
            <a:spLocks noGrp="1"/>
          </p:cNvSpPr>
          <p:nvPr>
            <p:ph type="title"/>
          </p:nvPr>
        </p:nvSpPr>
        <p:spPr>
          <a:xfrm>
            <a:off x="531812" y="319320"/>
            <a:ext cx="11125200" cy="627743"/>
          </a:xfrm>
        </p:spPr>
        <p:txBody>
          <a:bodyPr/>
          <a:lstStyle/>
          <a:p>
            <a:r>
              <a:rPr lang="en-US" dirty="0" smtClean="0"/>
              <a:t>Oracle Mobile Customers and Partners</a:t>
            </a:r>
            <a:endParaRPr lang="en-US" dirty="0"/>
          </a:p>
        </p:txBody>
      </p:sp>
      <p:pic>
        <p:nvPicPr>
          <p:cNvPr id="6" name="Picture 2" descr="http://ww1.prweb.com/prfiles/2010/05/02/222634/711Logo.jpg"/>
          <p:cNvPicPr>
            <a:picLocks noChangeAspect="1" noChangeArrowheads="1"/>
          </p:cNvPicPr>
          <p:nvPr/>
        </p:nvPicPr>
        <p:blipFill>
          <a:blip r:embed="rId3" cstate="print"/>
          <a:srcRect/>
          <a:stretch>
            <a:fillRect/>
          </a:stretch>
        </p:blipFill>
        <p:spPr bwMode="auto">
          <a:xfrm>
            <a:off x="577029" y="1190171"/>
            <a:ext cx="857382" cy="828901"/>
          </a:xfrm>
          <a:prstGeom prst="rect">
            <a:avLst/>
          </a:prstGeom>
          <a:noFill/>
        </p:spPr>
      </p:pic>
      <p:pic>
        <p:nvPicPr>
          <p:cNvPr id="7" name="Picture 6" descr="agilent.jpg"/>
          <p:cNvPicPr>
            <a:picLocks noChangeAspect="1"/>
          </p:cNvPicPr>
          <p:nvPr/>
        </p:nvPicPr>
        <p:blipFill>
          <a:blip r:embed="rId4" cstate="print"/>
          <a:stretch>
            <a:fillRect/>
          </a:stretch>
        </p:blipFill>
        <p:spPr>
          <a:xfrm>
            <a:off x="1753608" y="1335314"/>
            <a:ext cx="2243569" cy="429433"/>
          </a:xfrm>
          <a:prstGeom prst="rect">
            <a:avLst/>
          </a:prstGeom>
        </p:spPr>
      </p:pic>
      <p:pic>
        <p:nvPicPr>
          <p:cNvPr id="8" name="Picture 7" descr="D:\Oracle Docs\Customers\Colab\colab-logo.jpg"/>
          <p:cNvPicPr/>
          <p:nvPr/>
        </p:nvPicPr>
        <p:blipFill>
          <a:blip r:embed="rId5" cstate="print"/>
          <a:srcRect/>
          <a:stretch>
            <a:fillRect/>
          </a:stretch>
        </p:blipFill>
        <p:spPr bwMode="auto">
          <a:xfrm>
            <a:off x="616797" y="5489655"/>
            <a:ext cx="1008532" cy="307427"/>
          </a:xfrm>
          <a:prstGeom prst="rect">
            <a:avLst/>
          </a:prstGeom>
          <a:noFill/>
          <a:ln w="9525">
            <a:noFill/>
            <a:miter lim="800000"/>
            <a:headEnd/>
            <a:tailEnd/>
          </a:ln>
        </p:spPr>
      </p:pic>
      <p:pic>
        <p:nvPicPr>
          <p:cNvPr id="11" name="Picture 10"/>
          <p:cNvPicPr>
            <a:picLocks noChangeAspect="1"/>
          </p:cNvPicPr>
          <p:nvPr/>
        </p:nvPicPr>
        <p:blipFill>
          <a:blip r:embed="rId6" cstate="print"/>
          <a:stretch>
            <a:fillRect/>
          </a:stretch>
        </p:blipFill>
        <p:spPr>
          <a:xfrm>
            <a:off x="9925310" y="2989831"/>
            <a:ext cx="1553320" cy="526433"/>
          </a:xfrm>
          <a:prstGeom prst="rect">
            <a:avLst/>
          </a:prstGeom>
        </p:spPr>
      </p:pic>
      <p:pic>
        <p:nvPicPr>
          <p:cNvPr id="12" name="Picture 11" descr="northumbrian.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732" y="3092321"/>
            <a:ext cx="2372296" cy="531111"/>
          </a:xfrm>
          <a:prstGeom prst="rect">
            <a:avLst/>
          </a:prstGeom>
        </p:spPr>
      </p:pic>
      <p:grpSp>
        <p:nvGrpSpPr>
          <p:cNvPr id="3" name="Group 16"/>
          <p:cNvGrpSpPr/>
          <p:nvPr/>
        </p:nvGrpSpPr>
        <p:grpSpPr>
          <a:xfrm>
            <a:off x="4179257" y="3070870"/>
            <a:ext cx="1845824" cy="440730"/>
            <a:chOff x="5803533" y="1273817"/>
            <a:chExt cx="2235787" cy="533841"/>
          </a:xfrm>
        </p:grpSpPr>
        <p:sp>
          <p:nvSpPr>
            <p:cNvPr id="18" name="Rounded Rectangle 17"/>
            <p:cNvSpPr/>
            <p:nvPr/>
          </p:nvSpPr>
          <p:spPr>
            <a:xfrm>
              <a:off x="5803533" y="1273817"/>
              <a:ext cx="2235787" cy="533841"/>
            </a:xfrm>
            <a:prstGeom prst="roundRect">
              <a:avLst/>
            </a:prstGeom>
            <a:solidFill>
              <a:schemeClr val="bg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solidFill>
                  <a:srgbClr val="FFFFFF"/>
                </a:solidFill>
              </a:endParaRPr>
            </a:p>
          </p:txBody>
        </p:sp>
        <p:pic>
          <p:nvPicPr>
            <p:cNvPr id="19" name="Picture 18" descr="supervalu.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70850" y="1333042"/>
              <a:ext cx="2120900" cy="419980"/>
            </a:xfrm>
            <a:prstGeom prst="rect">
              <a:avLst/>
            </a:prstGeom>
          </p:spPr>
        </p:pic>
      </p:grpSp>
      <p:pic>
        <p:nvPicPr>
          <p:cNvPr id="3074" name="Picture 2" descr="home"/>
          <p:cNvPicPr>
            <a:picLocks noChangeAspect="1" noChangeArrowheads="1"/>
          </p:cNvPicPr>
          <p:nvPr/>
        </p:nvPicPr>
        <p:blipFill>
          <a:blip r:embed="rId9" cstate="print"/>
          <a:srcRect/>
          <a:stretch>
            <a:fillRect/>
          </a:stretch>
        </p:blipFill>
        <p:spPr bwMode="auto">
          <a:xfrm>
            <a:off x="5537593" y="5290099"/>
            <a:ext cx="1356850" cy="694812"/>
          </a:xfrm>
          <a:prstGeom prst="rect">
            <a:avLst/>
          </a:prstGeom>
          <a:noFill/>
        </p:spPr>
      </p:pic>
      <p:pic>
        <p:nvPicPr>
          <p:cNvPr id="3076" name="Picture 4" descr="Rubicon Red - ORACLE SOA Champions"/>
          <p:cNvPicPr>
            <a:picLocks noChangeAspect="1" noChangeArrowheads="1"/>
          </p:cNvPicPr>
          <p:nvPr/>
        </p:nvPicPr>
        <p:blipFill>
          <a:blip r:embed="rId10" cstate="print"/>
          <a:srcRect/>
          <a:stretch>
            <a:fillRect/>
          </a:stretch>
        </p:blipFill>
        <p:spPr bwMode="auto">
          <a:xfrm>
            <a:off x="3871213" y="5479940"/>
            <a:ext cx="1395404" cy="329823"/>
          </a:xfrm>
          <a:prstGeom prst="rect">
            <a:avLst/>
          </a:prstGeom>
          <a:noFill/>
        </p:spPr>
      </p:pic>
      <p:pic>
        <p:nvPicPr>
          <p:cNvPr id="33" name="Picture 32" descr="mfrontiers.jpg"/>
          <p:cNvPicPr>
            <a:picLocks noChangeAspect="1"/>
          </p:cNvPicPr>
          <p:nvPr/>
        </p:nvPicPr>
        <p:blipFill>
          <a:blip r:embed="rId11" cstate="print"/>
          <a:stretch>
            <a:fillRect/>
          </a:stretch>
        </p:blipFill>
        <p:spPr>
          <a:xfrm>
            <a:off x="6247749" y="4817196"/>
            <a:ext cx="2149304" cy="277317"/>
          </a:xfrm>
          <a:prstGeom prst="rect">
            <a:avLst/>
          </a:prstGeom>
        </p:spPr>
      </p:pic>
      <p:pic>
        <p:nvPicPr>
          <p:cNvPr id="38" name="Picture 9" descr="ricoh_lock_up_rgb_positive-0315"/>
          <p:cNvPicPr>
            <a:picLocks noChangeAspect="1" noChangeArrowheads="1"/>
          </p:cNvPicPr>
          <p:nvPr/>
        </p:nvPicPr>
        <p:blipFill>
          <a:blip r:embed="rId12" cstate="print"/>
          <a:srcRect/>
          <a:stretch>
            <a:fillRect/>
          </a:stretch>
        </p:blipFill>
        <p:spPr bwMode="auto">
          <a:xfrm>
            <a:off x="8262821" y="1321966"/>
            <a:ext cx="1613411" cy="466000"/>
          </a:xfrm>
          <a:prstGeom prst="rect">
            <a:avLst/>
          </a:prstGeom>
          <a:noFill/>
          <a:ln w="9525">
            <a:noFill/>
            <a:miter lim="800000"/>
            <a:headEnd/>
            <a:tailEnd/>
          </a:ln>
        </p:spPr>
      </p:pic>
      <p:pic>
        <p:nvPicPr>
          <p:cNvPr id="29" name="Picture 28" descr="3Di_Logo_EPS.eps"/>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33377" y="5433405"/>
            <a:ext cx="577120" cy="409536"/>
          </a:xfrm>
          <a:prstGeom prst="rect">
            <a:avLst/>
          </a:prstGeom>
        </p:spPr>
      </p:pic>
      <p:pic>
        <p:nvPicPr>
          <p:cNvPr id="20" name="Picture 19" descr="IP_master_logo_RGB_full_colour.jp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89058" y="4478858"/>
            <a:ext cx="1129667" cy="691132"/>
          </a:xfrm>
          <a:prstGeom prst="rect">
            <a:avLst/>
          </a:prstGeom>
        </p:spPr>
      </p:pic>
      <p:pic>
        <p:nvPicPr>
          <p:cNvPr id="24" name="Picture 23" descr="txi.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61600" y="860453"/>
            <a:ext cx="1080629" cy="1080629"/>
          </a:xfrm>
          <a:prstGeom prst="rect">
            <a:avLst/>
          </a:prstGeom>
        </p:spPr>
      </p:pic>
      <p:pic>
        <p:nvPicPr>
          <p:cNvPr id="32" name="Picture 31" descr="avt_logo.jp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37837" y="5421517"/>
            <a:ext cx="1264540" cy="557593"/>
          </a:xfrm>
          <a:prstGeom prst="rect">
            <a:avLst/>
          </a:prstGeom>
        </p:spPr>
      </p:pic>
      <p:pic>
        <p:nvPicPr>
          <p:cNvPr id="34" name="Picture 33" descr="Eaton 2.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381084" y="3739145"/>
            <a:ext cx="1541804" cy="651087"/>
          </a:xfrm>
          <a:prstGeom prst="rect">
            <a:avLst/>
          </a:prstGeom>
        </p:spPr>
      </p:pic>
      <p:pic>
        <p:nvPicPr>
          <p:cNvPr id="27" name="Picture 26" descr="AuraPlayerLogo1.psd"/>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01611" y="5485204"/>
            <a:ext cx="1382284" cy="383783"/>
          </a:xfrm>
          <a:prstGeom prst="rect">
            <a:avLst/>
          </a:prstGeom>
        </p:spPr>
      </p:pic>
      <p:pic>
        <p:nvPicPr>
          <p:cNvPr id="30" name="Picture 29" descr="clv-3di.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59314" y="1946868"/>
            <a:ext cx="1118803" cy="1009653"/>
          </a:xfrm>
          <a:prstGeom prst="rect">
            <a:avLst/>
          </a:prstGeom>
        </p:spPr>
      </p:pic>
      <p:pic>
        <p:nvPicPr>
          <p:cNvPr id="42" name="Picture 11" descr="power-south-logo.gif"/>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517430" y="1190171"/>
            <a:ext cx="1918314" cy="47897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pic>
      <p:pic>
        <p:nvPicPr>
          <p:cNvPr id="13" name="Picture 12" descr="keste300dpi.jp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829681" y="4688113"/>
            <a:ext cx="871143" cy="406824"/>
          </a:xfrm>
          <a:prstGeom prst="rect">
            <a:avLst/>
          </a:prstGeom>
        </p:spPr>
      </p:pic>
      <p:pic>
        <p:nvPicPr>
          <p:cNvPr id="37" name="Picture 36" descr="dallas airmotive.jp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598184" y="2234458"/>
            <a:ext cx="1954182" cy="461051"/>
          </a:xfrm>
          <a:prstGeom prst="rect">
            <a:avLst/>
          </a:prstGeom>
        </p:spPr>
      </p:pic>
      <p:pic>
        <p:nvPicPr>
          <p:cNvPr id="15" name="Picture 14" descr="Qantas Logo - Horizontal.png"/>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072380" y="2225852"/>
            <a:ext cx="1706678" cy="504116"/>
          </a:xfrm>
          <a:prstGeom prst="rect">
            <a:avLst/>
          </a:prstGeom>
        </p:spPr>
      </p:pic>
      <p:pic>
        <p:nvPicPr>
          <p:cNvPr id="25" name="Picture 24" descr="DELoitte_DCS_PRI_RGB.jpg"/>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5251" y="5621627"/>
            <a:ext cx="1401166" cy="262718"/>
          </a:xfrm>
          <a:prstGeom prst="rect">
            <a:avLst/>
          </a:prstGeom>
        </p:spPr>
      </p:pic>
      <p:pic>
        <p:nvPicPr>
          <p:cNvPr id="35" name="Picture 34" descr="accenture-hpd_logo_.75x_Black_WarmRed_hi_res.jpg"/>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249290" y="4505554"/>
            <a:ext cx="1439994" cy="610530"/>
          </a:xfrm>
          <a:prstGeom prst="rect">
            <a:avLst/>
          </a:prstGeom>
        </p:spPr>
      </p:pic>
      <p:sp>
        <p:nvSpPr>
          <p:cNvPr id="39" name="Rounded Rectangle 38"/>
          <p:cNvSpPr/>
          <p:nvPr/>
        </p:nvSpPr>
        <p:spPr>
          <a:xfrm>
            <a:off x="514501" y="4528460"/>
            <a:ext cx="1415899" cy="680384"/>
          </a:xfrm>
          <a:prstGeom prst="roundRect">
            <a:avLst/>
          </a:prstGeom>
          <a:blipFill rotWithShape="0">
            <a:blip r:embed="rId26" cstate="print"/>
            <a:stretch>
              <a:fillRect/>
            </a:stretch>
          </a:blipFill>
          <a:scene3d>
            <a:camera prst="orthographicFront"/>
            <a:lightRig rig="flat" dir="t"/>
          </a:scene3d>
          <a:sp3d prstMaterial="plastic">
            <a:bevelT w="120900" h="88900"/>
            <a:bevelB w="88900" h="31750" prst="angle"/>
          </a:sp3d>
        </p:spPr>
        <p:style>
          <a:lnRef idx="0">
            <a:schemeClr val="dk1">
              <a:shade val="80000"/>
              <a:hueOff val="0"/>
              <a:satOff val="0"/>
              <a:lumOff val="0"/>
              <a:alphaOff val="0"/>
            </a:schemeClr>
          </a:lnRef>
          <a:fillRef idx="3">
            <a:scrgbClr r="0" g="0" b="0"/>
          </a:fillRef>
          <a:effectRef idx="2">
            <a:schemeClr val="lt1">
              <a:hueOff val="0"/>
              <a:satOff val="0"/>
              <a:lumOff val="0"/>
              <a:alphaOff val="0"/>
            </a:schemeClr>
          </a:effectRef>
          <a:fontRef idx="minor">
            <a:schemeClr val="dk1">
              <a:hueOff val="0"/>
              <a:satOff val="0"/>
              <a:lumOff val="0"/>
              <a:alphaOff val="0"/>
            </a:schemeClr>
          </a:fontRef>
        </p:style>
      </p:sp>
      <p:pic>
        <p:nvPicPr>
          <p:cNvPr id="40" name="Picture 39"/>
          <p:cNvPicPr>
            <a:picLocks noChangeAspect="1"/>
          </p:cNvPicPr>
          <p:nvPr/>
        </p:nvPicPr>
        <p:blipFill>
          <a:blip r:embed="rId27" cstate="print"/>
          <a:stretch>
            <a:fillRect/>
          </a:stretch>
        </p:blipFill>
        <p:spPr>
          <a:xfrm>
            <a:off x="6894287" y="1087729"/>
            <a:ext cx="798284" cy="892654"/>
          </a:xfrm>
          <a:prstGeom prst="rect">
            <a:avLst/>
          </a:prstGeom>
        </p:spPr>
      </p:pic>
      <p:pic>
        <p:nvPicPr>
          <p:cNvPr id="41" name="Picture 40"/>
          <p:cNvPicPr>
            <a:picLocks noChangeAspect="1" noChangeArrowheads="1"/>
          </p:cNvPicPr>
          <p:nvPr/>
        </p:nvPicPr>
        <p:blipFill>
          <a:blip r:embed="rId28" cstate="email">
            <a:extLst>
              <a:ext uri="{28A0092B-C50C-407E-A947-70E740481C1C}">
                <a14:useLocalDpi xmlns:a14="http://schemas.microsoft.com/office/drawing/2010/main" val="0"/>
              </a:ext>
            </a:extLst>
          </a:blip>
          <a:srcRect/>
          <a:stretch>
            <a:fillRect/>
          </a:stretch>
        </p:blipFill>
        <p:spPr bwMode="auto">
          <a:xfrm>
            <a:off x="4785512" y="1973943"/>
            <a:ext cx="1116046" cy="848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descr="world fuel.png"/>
          <p:cNvPicPr/>
          <p:nvPr/>
        </p:nvPicPr>
        <p:blipFill>
          <a:blip r:embed="rId29" cstate="print"/>
          <a:stretch>
            <a:fillRect/>
          </a:stretch>
        </p:blipFill>
        <p:spPr>
          <a:xfrm>
            <a:off x="983568" y="2162628"/>
            <a:ext cx="1570945" cy="769258"/>
          </a:xfrm>
          <a:prstGeom prst="rect">
            <a:avLst/>
          </a:prstGeom>
        </p:spPr>
      </p:pic>
      <p:pic>
        <p:nvPicPr>
          <p:cNvPr id="44" name="Picture 43"/>
          <p:cNvPicPr/>
          <p:nvPr/>
        </p:nvPicPr>
        <p:blipFill>
          <a:blip r:embed="rId30" cstate="print"/>
          <a:srcRect/>
          <a:stretch>
            <a:fillRect/>
          </a:stretch>
        </p:blipFill>
        <p:spPr bwMode="auto">
          <a:xfrm>
            <a:off x="2593747" y="4522560"/>
            <a:ext cx="1020310" cy="644525"/>
          </a:xfrm>
          <a:prstGeom prst="rect">
            <a:avLst/>
          </a:prstGeom>
          <a:noFill/>
        </p:spPr>
      </p:pic>
      <p:pic>
        <p:nvPicPr>
          <p:cNvPr id="45" name="Picture 8" descr="D:\Oracle Docs\Customers\Argo\argo-log.png"/>
          <p:cNvPicPr>
            <a:picLocks noChangeAspect="1" noChangeArrowheads="1"/>
          </p:cNvPicPr>
          <p:nvPr/>
        </p:nvPicPr>
        <p:blipFill>
          <a:blip r:embed="rId31" cstate="print"/>
          <a:srcRect/>
          <a:stretch>
            <a:fillRect/>
          </a:stretch>
        </p:blipFill>
        <p:spPr bwMode="auto">
          <a:xfrm>
            <a:off x="3162760" y="3425372"/>
            <a:ext cx="669466" cy="888774"/>
          </a:xfrm>
          <a:prstGeom prst="rect">
            <a:avLst/>
          </a:prstGeom>
          <a:noFill/>
        </p:spPr>
      </p:pic>
      <p:pic>
        <p:nvPicPr>
          <p:cNvPr id="46" name="Picture 7"/>
          <p:cNvPicPr>
            <a:picLocks noChangeAspect="1" noChangeArrowheads="1"/>
          </p:cNvPicPr>
          <p:nvPr/>
        </p:nvPicPr>
        <p:blipFill>
          <a:blip r:embed="rId32" cstate="print"/>
          <a:srcRect/>
          <a:stretch>
            <a:fillRect/>
          </a:stretch>
        </p:blipFill>
        <p:spPr bwMode="auto">
          <a:xfrm>
            <a:off x="682171" y="3929054"/>
            <a:ext cx="1602468" cy="387661"/>
          </a:xfrm>
          <a:prstGeom prst="rect">
            <a:avLst/>
          </a:prstGeom>
          <a:noFill/>
          <a:ln w="9525">
            <a:noFill/>
            <a:miter lim="800000"/>
            <a:headEnd/>
            <a:tailEnd/>
          </a:ln>
        </p:spPr>
      </p:pic>
      <p:grpSp>
        <p:nvGrpSpPr>
          <p:cNvPr id="4" name="Group 46"/>
          <p:cNvGrpSpPr/>
          <p:nvPr/>
        </p:nvGrpSpPr>
        <p:grpSpPr>
          <a:xfrm>
            <a:off x="4631287" y="3730675"/>
            <a:ext cx="1210390" cy="671265"/>
            <a:chOff x="4413435" y="1263246"/>
            <a:chExt cx="1210390" cy="671265"/>
          </a:xfrm>
        </p:grpSpPr>
        <p:sp>
          <p:nvSpPr>
            <p:cNvPr id="48" name="Rounded Rectangle 47"/>
            <p:cNvSpPr/>
            <p:nvPr/>
          </p:nvSpPr>
          <p:spPr>
            <a:xfrm>
              <a:off x="4413435" y="1263246"/>
              <a:ext cx="1210390" cy="671265"/>
            </a:xfrm>
            <a:prstGeom prst="roundRect">
              <a:avLst/>
            </a:prstGeom>
            <a:solidFill>
              <a:schemeClr val="bg1"/>
            </a:solidFill>
            <a:ln w="3175">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 descr="http://provencallife.files.wordpress.com/2011/12/sncf-logo.gif"/>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4506834" y="1326673"/>
              <a:ext cx="1058849" cy="552203"/>
            </a:xfrm>
            <a:prstGeom prst="rect">
              <a:avLst/>
            </a:prstGeom>
            <a:noFill/>
          </p:spPr>
        </p:pic>
      </p:grpSp>
      <p:pic>
        <p:nvPicPr>
          <p:cNvPr id="50" name="Picture 49"/>
          <p:cNvPicPr>
            <a:picLocks noChangeAspect="1"/>
          </p:cNvPicPr>
          <p:nvPr/>
        </p:nvPicPr>
        <p:blipFill>
          <a:blip r:embed="rId34" cstate="print"/>
          <a:stretch>
            <a:fillRect/>
          </a:stretch>
        </p:blipFill>
        <p:spPr>
          <a:xfrm>
            <a:off x="6966858" y="3765920"/>
            <a:ext cx="1088571" cy="738226"/>
          </a:xfrm>
          <a:prstGeom prst="rect">
            <a:avLst/>
          </a:prstGeom>
        </p:spPr>
      </p:pic>
      <p:pic>
        <p:nvPicPr>
          <p:cNvPr id="51" name="Picture 1" descr="D:\Lionel_Data\Ldubreui\Activities\Innovation Awards\2013\Oracle Service Integration (SOA) and BPM Nominations\Logos\WER_Logo_1clr_Spot.png.png"/>
          <p:cNvPicPr>
            <a:picLocks noChangeAspect="1" noChangeArrowheads="1"/>
          </p:cNvPicPr>
          <p:nvPr/>
        </p:nvPicPr>
        <p:blipFill>
          <a:blip r:embed="rId35" cstate="print"/>
          <a:srcRect/>
          <a:stretch>
            <a:fillRect/>
          </a:stretch>
        </p:blipFill>
        <p:spPr bwMode="auto">
          <a:xfrm>
            <a:off x="11024649" y="6339578"/>
            <a:ext cx="2328351" cy="518422"/>
          </a:xfrm>
          <a:prstGeom prst="rect">
            <a:avLst/>
          </a:prstGeom>
          <a:noFill/>
        </p:spPr>
      </p:pic>
      <p:pic>
        <p:nvPicPr>
          <p:cNvPr id="52" name="Picture 2" descr="C:\Users\ldubreui\Downloads\sfpark.jpg"/>
          <p:cNvPicPr>
            <a:picLocks noChangeAspect="1" noChangeArrowheads="1"/>
          </p:cNvPicPr>
          <p:nvPr/>
        </p:nvPicPr>
        <p:blipFill>
          <a:blip r:embed="rId36" cstate="print"/>
          <a:srcRect/>
          <a:stretch>
            <a:fillRect/>
          </a:stretch>
        </p:blipFill>
        <p:spPr bwMode="auto">
          <a:xfrm>
            <a:off x="6966055" y="2916464"/>
            <a:ext cx="2007771" cy="706438"/>
          </a:xfrm>
          <a:prstGeom prst="rect">
            <a:avLst/>
          </a:prstGeom>
          <a:noFill/>
        </p:spPr>
      </p:pic>
    </p:spTree>
    <p:extLst>
      <p:ext uri="{BB962C8B-B14F-4D97-AF65-F5344CB8AC3E}">
        <p14:creationId xmlns:p14="http://schemas.microsoft.com/office/powerpoint/2010/main" val="120921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3"/>
          </p:nvPr>
        </p:nvSpPr>
        <p:spPr>
          <a:xfrm>
            <a:off x="2300631" y="1689099"/>
            <a:ext cx="8861082" cy="3429001"/>
          </a:xfrm>
        </p:spPr>
        <p:txBody>
          <a:bodyPr/>
          <a:lstStyle/>
          <a:p>
            <a:r>
              <a:rPr lang="en-US" dirty="0" smtClean="0"/>
              <a:t>Why Do Anything?</a:t>
            </a:r>
          </a:p>
          <a:p>
            <a:r>
              <a:rPr lang="en-US" dirty="0" smtClean="0"/>
              <a:t>Transform </a:t>
            </a:r>
            <a:r>
              <a:rPr lang="en-US" dirty="0"/>
              <a:t>the Enterprise</a:t>
            </a:r>
          </a:p>
          <a:p>
            <a:r>
              <a:rPr lang="en-US" dirty="0" smtClean="0"/>
              <a:t>Re-Think </a:t>
            </a:r>
            <a:r>
              <a:rPr lang="en-US" dirty="0"/>
              <a:t>Mobile</a:t>
            </a:r>
          </a:p>
          <a:p>
            <a:r>
              <a:rPr lang="en-US" dirty="0"/>
              <a:t>Simplify Enterprise Mobility</a:t>
            </a:r>
          </a:p>
          <a:p>
            <a:r>
              <a:rPr lang="en-US" dirty="0" smtClean="0"/>
              <a:t>The </a:t>
            </a:r>
            <a:r>
              <a:rPr lang="en-US" dirty="0"/>
              <a:t>Future </a:t>
            </a:r>
            <a:r>
              <a:rPr lang="en-US" dirty="0" smtClean="0"/>
              <a:t>of Mobile … What </a:t>
            </a:r>
            <a:r>
              <a:rPr lang="en-US" dirty="0"/>
              <a:t>Next?</a:t>
            </a:r>
          </a:p>
        </p:txBody>
      </p:sp>
      <p:sp>
        <p:nvSpPr>
          <p:cNvPr id="6" name="Pentagon 5"/>
          <p:cNvSpPr/>
          <p:nvPr/>
        </p:nvSpPr>
        <p:spPr>
          <a:xfrm>
            <a:off x="1652929" y="1727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1652929" y="2423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1652929" y="3119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1652929" y="3816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5" name="Slide Number Placeholder 4"/>
          <p:cNvSpPr>
            <a:spLocks noGrp="1"/>
          </p:cNvSpPr>
          <p:nvPr>
            <p:ph type="sldNum" sz="quarter" idx="12"/>
          </p:nvPr>
        </p:nvSpPr>
        <p:spPr/>
        <p:txBody>
          <a:bodyPr/>
          <a:lstStyle/>
          <a:p>
            <a:fld id="{C51EAA63-D034-42AE-91FA-B13B9518C7BE}" type="slidenum">
              <a:rPr lang="en-US" smtClean="0"/>
              <a:pPr/>
              <a:t>3</a:t>
            </a:fld>
            <a:endParaRPr lang="en-US" dirty="0"/>
          </a:p>
        </p:txBody>
      </p:sp>
      <p:pic>
        <p:nvPicPr>
          <p:cNvPr id="11" name="Picture 2"/>
          <p:cNvPicPr>
            <a:picLocks noChangeAspect="1" noChangeArrowheads="1"/>
          </p:cNvPicPr>
          <p:nvPr/>
        </p:nvPicPr>
        <p:blipFill>
          <a:blip r:embed="rId3" cstate="print"/>
          <a:srcRect t="-62050" b="-62050"/>
          <a:stretch>
            <a:fillRect/>
          </a:stretch>
        </p:blipFill>
        <p:spPr bwMode="auto">
          <a:xfrm>
            <a:off x="7923212" y="457200"/>
            <a:ext cx="3682006" cy="5562600"/>
          </a:xfrm>
          <a:prstGeom prst="rect">
            <a:avLst/>
          </a:prstGeom>
          <a:ln>
            <a:noFill/>
          </a:ln>
          <a:effectLst/>
        </p:spPr>
      </p:pic>
      <p:sp>
        <p:nvSpPr>
          <p:cNvPr id="10" name="Pentagon 9"/>
          <p:cNvSpPr/>
          <p:nvPr/>
        </p:nvSpPr>
        <p:spPr>
          <a:xfrm>
            <a:off x="1640229" y="44383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The Future </a:t>
            </a:r>
            <a:r>
              <a:rPr lang="en-US" dirty="0" smtClean="0"/>
              <a:t/>
            </a:r>
            <a:br>
              <a:rPr lang="en-US" dirty="0" smtClean="0"/>
            </a:br>
            <a:endParaRPr lang="en-US" b="0" dirty="0"/>
          </a:p>
        </p:txBody>
      </p:sp>
      <p:sp>
        <p:nvSpPr>
          <p:cNvPr id="6" name="TextBox 5"/>
          <p:cNvSpPr txBox="1"/>
          <p:nvPr/>
        </p:nvSpPr>
        <p:spPr>
          <a:xfrm>
            <a:off x="8487255" y="-430161"/>
            <a:ext cx="2050038" cy="28376977"/>
          </a:xfrm>
          <a:prstGeom prst="rect">
            <a:avLst/>
          </a:prstGeom>
          <a:noFill/>
        </p:spPr>
        <p:txBody>
          <a:bodyPr wrap="square" lIns="121899" tIns="60949" rIns="121899" bIns="60949" rtlCol="0">
            <a:spAutoFit/>
          </a:bodyPr>
          <a:lstStyle/>
          <a:p>
            <a:r>
              <a:rPr lang="en-US" sz="45900" b="1" dirty="0" smtClean="0">
                <a:solidFill>
                  <a:srgbClr val="FFFFFF"/>
                </a:solidFill>
                <a:latin typeface="Arial Narrow" panose="020B0606020202030204" pitchFamily="34" charset="0"/>
              </a:rPr>
              <a:t>432</a:t>
            </a:r>
          </a:p>
        </p:txBody>
      </p:sp>
      <p:grpSp>
        <p:nvGrpSpPr>
          <p:cNvPr id="2" name="Group 17"/>
          <p:cNvGrpSpPr/>
          <p:nvPr/>
        </p:nvGrpSpPr>
        <p:grpSpPr>
          <a:xfrm>
            <a:off x="1005200" y="3594099"/>
            <a:ext cx="456674" cy="456793"/>
            <a:chOff x="6956486" y="4541695"/>
            <a:chExt cx="457200" cy="457200"/>
          </a:xfrm>
        </p:grpSpPr>
        <p:sp>
          <p:nvSpPr>
            <p:cNvPr id="17" name="Rectangle 16"/>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8" name="Picture 17"/>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956486" y="4541695"/>
              <a:ext cx="457200" cy="457200"/>
            </a:xfrm>
            <a:prstGeom prst="rect">
              <a:avLst/>
            </a:prstGeom>
          </p:spPr>
        </p:pic>
      </p:grpSp>
      <p:sp>
        <p:nvSpPr>
          <p:cNvPr id="19" name="TextBox 18"/>
          <p:cNvSpPr txBox="1"/>
          <p:nvPr/>
        </p:nvSpPr>
        <p:spPr>
          <a:xfrm>
            <a:off x="1384300" y="35080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0" name="Picture 19"/>
          <p:cNvPicPr>
            <a:picLocks noChangeAspect="1"/>
          </p:cNvPicPr>
          <p:nvPr/>
        </p:nvPicPr>
        <p:blipFill>
          <a:blip r:embed="rId4" cstate="print">
            <a:alphaModFix amt="30000"/>
            <a:extLst>
              <a:ext uri="{28A0092B-C50C-407E-A947-70E740481C1C}">
                <a14:useLocalDpi xmlns:a14="http://schemas.microsoft.com/office/drawing/2010/main" val="0"/>
              </a:ext>
            </a:extLst>
          </a:blip>
          <a:stretch>
            <a:fillRect/>
          </a:stretch>
        </p:blipFill>
        <p:spPr>
          <a:xfrm>
            <a:off x="7150446" y="2074334"/>
            <a:ext cx="5535406" cy="3911600"/>
          </a:xfrm>
          <a:prstGeom prst="rect">
            <a:avLst/>
          </a:prstGeom>
        </p:spPr>
      </p:pic>
      <p:sp>
        <p:nvSpPr>
          <p:cNvPr id="9" name="Slide Number Placeholder 6"/>
          <p:cNvSpPr txBox="1">
            <a:spLocks/>
          </p:cNvSpPr>
          <p:nvPr/>
        </p:nvSpPr>
        <p:spPr>
          <a:xfrm>
            <a:off x="11276011" y="65562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Tree>
    <p:extLst>
      <p:ext uri="{BB962C8B-B14F-4D97-AF65-F5344CB8AC3E}">
        <p14:creationId xmlns:p14="http://schemas.microsoft.com/office/powerpoint/2010/main" val="3758608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597765" y="25781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gradFill>
                  <a:gsLst>
                    <a:gs pos="100000">
                      <a:srgbClr val="AA0000"/>
                    </a:gs>
                    <a:gs pos="0">
                      <a:schemeClr val="accent1"/>
                    </a:gs>
                  </a:gsLst>
                  <a:lin ang="5400000" scaled="0"/>
                </a:gradFill>
              </a:rPr>
              <a:t>Agnostic </a:t>
            </a:r>
            <a:r>
              <a:rPr lang="en-US" sz="2000" b="1" cap="all" dirty="0" smtClean="0">
                <a:solidFill>
                  <a:schemeClr val="tx1"/>
                </a:solidFill>
              </a:rPr>
              <a:t>to client development tools</a:t>
            </a:r>
            <a:endParaRPr lang="en-US" sz="2000" b="1" cap="all" dirty="0">
              <a:solidFill>
                <a:schemeClr val="tx1"/>
              </a:solidFill>
              <a:latin typeface="Arial" pitchFamily="34" charset="0"/>
              <a:cs typeface="Arial" pitchFamily="34" charset="0"/>
            </a:endParaRPr>
          </a:p>
        </p:txBody>
      </p:sp>
      <p:cxnSp>
        <p:nvCxnSpPr>
          <p:cNvPr id="51" name="Straight Connector 50"/>
          <p:cNvCxnSpPr/>
          <p:nvPr/>
        </p:nvCxnSpPr>
        <p:spPr bwMode="auto">
          <a:xfrm>
            <a:off x="646112" y="25273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smtClean="0"/>
              <a:t>Oracle Mobile Cloud Service</a:t>
            </a:r>
            <a:endParaRPr lang="en-US" dirty="0"/>
          </a:p>
        </p:txBody>
      </p:sp>
      <p:sp>
        <p:nvSpPr>
          <p:cNvPr id="9" name="Text Placeholder 8"/>
          <p:cNvSpPr>
            <a:spLocks noGrp="1"/>
          </p:cNvSpPr>
          <p:nvPr>
            <p:ph type="body" sz="quarter" idx="13"/>
          </p:nvPr>
        </p:nvSpPr>
        <p:spPr/>
        <p:txBody>
          <a:bodyPr/>
          <a:lstStyle/>
          <a:p>
            <a:r>
              <a:rPr lang="en-US"/>
              <a:t>Mobile First meets API First</a:t>
            </a:r>
          </a:p>
        </p:txBody>
      </p:sp>
      <p:grpSp>
        <p:nvGrpSpPr>
          <p:cNvPr id="8" name="Group 7"/>
          <p:cNvGrpSpPr/>
          <p:nvPr/>
        </p:nvGrpSpPr>
        <p:grpSpPr>
          <a:xfrm>
            <a:off x="6932612" y="1905000"/>
            <a:ext cx="4520754" cy="3797107"/>
            <a:chOff x="5940130" y="1308293"/>
            <a:chExt cx="5226721" cy="4390068"/>
          </a:xfrm>
        </p:grpSpPr>
        <p:pic>
          <p:nvPicPr>
            <p:cNvPr id="169" name="Picture 16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40130" y="1308293"/>
              <a:ext cx="5226721" cy="4390068"/>
            </a:xfrm>
            <a:prstGeom prst="rect">
              <a:avLst/>
            </a:prstGeom>
          </p:spPr>
        </p:pic>
        <p:pic>
          <p:nvPicPr>
            <p:cNvPr id="39" name="Picture 2"/>
            <p:cNvPicPr>
              <a:picLocks noChangeAspect="1" noChangeArrowheads="1"/>
            </p:cNvPicPr>
            <p:nvPr/>
          </p:nvPicPr>
          <p:blipFill>
            <a:blip r:embed="rId4" cstate="email"/>
            <a:srcRect/>
            <a:stretch>
              <a:fillRect/>
            </a:stretch>
          </p:blipFill>
          <p:spPr bwMode="auto">
            <a:xfrm>
              <a:off x="6170612" y="1447800"/>
              <a:ext cx="4800600" cy="3073667"/>
            </a:xfrm>
            <a:prstGeom prst="rect">
              <a:avLst/>
            </a:prstGeom>
            <a:ln>
              <a:headEnd/>
              <a:tailEnd/>
            </a:ln>
          </p:spPr>
          <p:style>
            <a:lnRef idx="0">
              <a:schemeClr val="accent1"/>
            </a:lnRef>
            <a:fillRef idx="3">
              <a:schemeClr val="accent1"/>
            </a:fillRef>
            <a:effectRef idx="3">
              <a:schemeClr val="accent1"/>
            </a:effectRef>
            <a:fontRef idx="minor">
              <a:schemeClr val="lt1"/>
            </a:fontRef>
          </p:style>
        </p:pic>
      </p:grpSp>
      <p:sp>
        <p:nvSpPr>
          <p:cNvPr id="41" name="Rectangle 40"/>
          <p:cNvSpPr/>
          <p:nvPr/>
        </p:nvSpPr>
        <p:spPr>
          <a:xfrm>
            <a:off x="694025" y="33020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gradFill>
                  <a:gsLst>
                    <a:gs pos="100000">
                      <a:srgbClr val="AA0000"/>
                    </a:gs>
                    <a:gs pos="0">
                      <a:schemeClr val="accent1"/>
                    </a:gs>
                  </a:gsLst>
                  <a:lin ang="5400000" scaled="0"/>
                </a:gradFill>
              </a:rPr>
              <a:t>Create &amp; Expose </a:t>
            </a:r>
            <a:r>
              <a:rPr lang="en-US" sz="2000" b="1" cap="all" dirty="0">
                <a:solidFill>
                  <a:srgbClr val="46575E"/>
                </a:solidFill>
              </a:rPr>
              <a:t>New Services &amp; API’s</a:t>
            </a:r>
          </a:p>
        </p:txBody>
      </p:sp>
      <p:sp>
        <p:nvSpPr>
          <p:cNvPr id="42" name="Rectangle 41"/>
          <p:cNvSpPr/>
          <p:nvPr/>
        </p:nvSpPr>
        <p:spPr>
          <a:xfrm>
            <a:off x="1097755" y="4420622"/>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gradFill>
                  <a:gsLst>
                    <a:gs pos="100000">
                      <a:srgbClr val="AA0000"/>
                    </a:gs>
                    <a:gs pos="0">
                      <a:schemeClr val="accent1"/>
                    </a:gs>
                  </a:gsLst>
                  <a:lin ang="5400000" scaled="0"/>
                </a:gradFill>
              </a:rPr>
              <a:t>ANALYZE &amp; MEASURE  </a:t>
            </a:r>
            <a:r>
              <a:rPr lang="en-US" sz="2000" b="1" cap="all" dirty="0">
                <a:solidFill>
                  <a:srgbClr val="46575E"/>
                </a:solidFill>
              </a:rPr>
              <a:t>Business impact</a:t>
            </a:r>
          </a:p>
        </p:txBody>
      </p:sp>
      <p:cxnSp>
        <p:nvCxnSpPr>
          <p:cNvPr id="43" name="Straight Connector 42"/>
          <p:cNvCxnSpPr/>
          <p:nvPr/>
        </p:nvCxnSpPr>
        <p:spPr bwMode="auto">
          <a:xfrm>
            <a:off x="684212" y="322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44" name="Rectangle 43"/>
          <p:cNvSpPr/>
          <p:nvPr/>
        </p:nvSpPr>
        <p:spPr>
          <a:xfrm>
            <a:off x="445365" y="1981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gradFill>
                  <a:gsLst>
                    <a:gs pos="100000">
                      <a:srgbClr val="AA0000"/>
                    </a:gs>
                    <a:gs pos="0">
                      <a:schemeClr val="accent1"/>
                    </a:gs>
                  </a:gsLst>
                  <a:lin ang="5400000" scaled="0"/>
                </a:gradFill>
              </a:rPr>
              <a:t>USE </a:t>
            </a:r>
            <a:r>
              <a:rPr lang="en-US" sz="2000" b="1" cap="all" dirty="0">
                <a:solidFill>
                  <a:schemeClr val="tx1"/>
                </a:solidFill>
              </a:rPr>
              <a:t>PRE-BUILT Mobile SERVICES</a:t>
            </a:r>
            <a:endParaRPr lang="en-US" sz="2000" b="1" cap="all" dirty="0">
              <a:solidFill>
                <a:schemeClr val="tx1"/>
              </a:solidFill>
              <a:latin typeface="Arial" pitchFamily="34" charset="0"/>
              <a:cs typeface="Arial" pitchFamily="34" charset="0"/>
            </a:endParaRPr>
          </a:p>
        </p:txBody>
      </p:sp>
      <p:sp>
        <p:nvSpPr>
          <p:cNvPr id="45" name="Rectangle 44"/>
          <p:cNvSpPr/>
          <p:nvPr/>
        </p:nvSpPr>
        <p:spPr>
          <a:xfrm>
            <a:off x="612918" y="3722633"/>
            <a:ext cx="5410200"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gradFill>
                  <a:gsLst>
                    <a:gs pos="100000">
                      <a:srgbClr val="AA0000"/>
                    </a:gs>
                    <a:gs pos="0">
                      <a:schemeClr val="accent1"/>
                    </a:gs>
                  </a:gsLst>
                  <a:lin ang="5400000" scaled="0"/>
                </a:gradFill>
              </a:rPr>
              <a:t>Integrated </a:t>
            </a:r>
            <a:r>
              <a:rPr lang="en-US" sz="2000" b="1" cap="all" dirty="0">
                <a:solidFill>
                  <a:srgbClr val="46575E"/>
                </a:solidFill>
              </a:rPr>
              <a:t>Security</a:t>
            </a:r>
          </a:p>
        </p:txBody>
      </p:sp>
      <p:sp>
        <p:nvSpPr>
          <p:cNvPr id="46" name="Rectangle 45"/>
          <p:cNvSpPr/>
          <p:nvPr/>
        </p:nvSpPr>
        <p:spPr>
          <a:xfrm>
            <a:off x="460517" y="4941833"/>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gradFill>
                  <a:gsLst>
                    <a:gs pos="100000">
                      <a:srgbClr val="AA0000"/>
                    </a:gs>
                    <a:gs pos="0">
                      <a:schemeClr val="accent1"/>
                    </a:gs>
                  </a:gsLst>
                  <a:lin ang="5400000" scaled="0"/>
                </a:gradFill>
              </a:rPr>
              <a:t>Built in </a:t>
            </a:r>
            <a:r>
              <a:rPr lang="en-US" sz="2000" b="1" cap="all" dirty="0">
                <a:solidFill>
                  <a:srgbClr val="46575E"/>
                </a:solidFill>
              </a:rPr>
              <a:t>continuous delivery SDLC</a:t>
            </a:r>
          </a:p>
        </p:txBody>
      </p:sp>
      <p:cxnSp>
        <p:nvCxnSpPr>
          <p:cNvPr id="47" name="Straight Connector 46"/>
          <p:cNvCxnSpPr/>
          <p:nvPr/>
        </p:nvCxnSpPr>
        <p:spPr bwMode="auto">
          <a:xfrm>
            <a:off x="684212" y="3798833"/>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4332233"/>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9" name="Straight Connector 48"/>
          <p:cNvCxnSpPr/>
          <p:nvPr/>
        </p:nvCxnSpPr>
        <p:spPr bwMode="auto">
          <a:xfrm>
            <a:off x="684212" y="4941833"/>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53"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31</a:t>
            </a:fld>
            <a:endParaRPr dirty="0"/>
          </a:p>
        </p:txBody>
      </p:sp>
    </p:spTree>
    <p:extLst>
      <p:ext uri="{BB962C8B-B14F-4D97-AF65-F5344CB8AC3E}">
        <p14:creationId xmlns:p14="http://schemas.microsoft.com/office/powerpoint/2010/main" val="192407898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val="0"/>
              </a:ext>
            </a:extLst>
          </a:blip>
          <a:srcRect b="15751"/>
          <a:stretch/>
        </p:blipFill>
        <p:spPr>
          <a:xfrm>
            <a:off x="7144946" y="2122057"/>
            <a:ext cx="4140200" cy="2575937"/>
          </a:xfrm>
          <a:prstGeom prst="rect">
            <a:avLst/>
          </a:prstGeom>
        </p:spPr>
      </p:pic>
      <p:pic>
        <p:nvPicPr>
          <p:cNvPr id="53" name="Picture 52" descr="04_mcs.png"/>
          <p:cNvPicPr>
            <a:picLocks noChangeAspect="1"/>
          </p:cNvPicPr>
          <p:nvPr/>
        </p:nvPicPr>
        <p:blipFill rotWithShape="1">
          <a:blip r:embed="rId4" cstate="print">
            <a:extLst>
              <a:ext uri="{28A0092B-C50C-407E-A947-70E740481C1C}">
                <a14:useLocalDpi xmlns:a14="http://schemas.microsoft.com/office/drawing/2010/main" val="0"/>
              </a:ext>
            </a:extLst>
          </a:blip>
          <a:srcRect b="15751"/>
          <a:stretch/>
        </p:blipFill>
        <p:spPr>
          <a:xfrm>
            <a:off x="10426700" y="8178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0550" y="2123225"/>
            <a:ext cx="4175124" cy="2607468"/>
          </a:xfrm>
          <a:prstGeom prst="rect">
            <a:avLst/>
          </a:prstGeom>
        </p:spPr>
      </p:pic>
      <p:pic>
        <p:nvPicPr>
          <p:cNvPr id="15" name="Picture 14" descr="Screen Shot 2014-09-25 at 9.46.23 A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08975" y="2070449"/>
            <a:ext cx="4178275" cy="2611422"/>
          </a:xfrm>
          <a:prstGeom prst="rect">
            <a:avLst/>
          </a:prstGeom>
        </p:spPr>
      </p:pic>
      <p:pic>
        <p:nvPicPr>
          <p:cNvPr id="14" name="Picture 13" descr="Screen Shot 2014-09-25 at 9.41.16 A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1943" y="2074332"/>
            <a:ext cx="4209415" cy="2630884"/>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3138" y="2059791"/>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8133" y="2082800"/>
            <a:ext cx="4229946" cy="2625725"/>
          </a:xfrm>
          <a:prstGeom prst="rect">
            <a:avLst/>
          </a:prstGeom>
        </p:spPr>
      </p:pic>
      <p:sp>
        <p:nvSpPr>
          <p:cNvPr id="26"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32</a:t>
            </a:fld>
            <a:endParaRPr dirty="0"/>
          </a:p>
        </p:txBody>
      </p:sp>
      <p:sp>
        <p:nvSpPr>
          <p:cNvPr id="27" name="TextBox 26"/>
          <p:cNvSpPr txBox="1"/>
          <p:nvPr/>
        </p:nvSpPr>
        <p:spPr>
          <a:xfrm>
            <a:off x="9989799" y="5892801"/>
            <a:ext cx="1676255" cy="423333"/>
          </a:xfrm>
          <a:prstGeom prst="rect">
            <a:avLst/>
          </a:prstGeom>
          <a:noFill/>
          <a:ln>
            <a:solidFill>
              <a:schemeClr val="accent1"/>
            </a:solidFill>
            <a:prstDash val="sysDot"/>
          </a:ln>
        </p:spPr>
        <p:txBody>
          <a:bodyPr wrap="none" lIns="0" tIns="0" rIns="0" bIns="0" rtlCol="0">
            <a:noAutofit/>
          </a:bodyPr>
          <a:lstStyle/>
          <a:p>
            <a:pPr algn="ctr">
              <a:lnSpc>
                <a:spcPct val="90000"/>
              </a:lnSpc>
            </a:pPr>
            <a:r>
              <a:rPr lang="en-US" dirty="0" smtClean="0">
                <a:solidFill>
                  <a:srgbClr val="FF0000"/>
                </a:solidFill>
              </a:rPr>
              <a:t>SHOW Demo</a:t>
            </a:r>
            <a:endParaRPr lang="en-US" dirty="0">
              <a:solidFill>
                <a:srgbClr val="FF0000"/>
              </a:solidFill>
            </a:endParaRPr>
          </a:p>
        </p:txBody>
      </p:sp>
    </p:spTree>
    <p:extLst>
      <p:ext uri="{BB962C8B-B14F-4D97-AF65-F5344CB8AC3E}">
        <p14:creationId xmlns:p14="http://schemas.microsoft.com/office/powerpoint/2010/main" val="100367891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4"/>
          <p:cNvPicPr>
            <a:picLocks noChangeAspect="1" noChangeArrowheads="1"/>
          </p:cNvPicPr>
          <p:nvPr/>
        </p:nvPicPr>
        <p:blipFill>
          <a:blip r:embed="rId3"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2566194" y="205799"/>
            <a:ext cx="2138460" cy="2983992"/>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72" name="Picture 7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269445" y="6045478"/>
            <a:ext cx="801145" cy="1404141"/>
          </a:xfrm>
          <a:prstGeom prst="rect">
            <a:avLst/>
          </a:prstGeom>
        </p:spPr>
      </p:pic>
      <p:pic>
        <p:nvPicPr>
          <p:cNvPr id="3074" name="Picture 2"/>
          <p:cNvPicPr>
            <a:picLocks noChangeAspect="1" noChangeArrowheads="1"/>
          </p:cNvPicPr>
          <p:nvPr/>
        </p:nvPicPr>
        <p:blipFill>
          <a:blip r:embed="rId6"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985918" y="3335103"/>
            <a:ext cx="3015009" cy="206174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91" name="Picture 3"/>
          <p:cNvPicPr>
            <a:picLocks noChangeAspect="1" noChangeArrowheads="1"/>
          </p:cNvPicPr>
          <p:nvPr/>
        </p:nvPicPr>
        <p:blipFill>
          <a:blip r:embed="rId7" cstate="email">
            <a:extLst>
              <a:ext uri="{BEBA8EAE-BF5A-486C-A8C5-ECC9F3942E4B}">
                <a14:imgProps xmlns:a14="http://schemas.microsoft.com/office/drawing/2010/main">
                  <a14:imgLayer r:embed="rId4">
                    <a14:imgEffect>
                      <a14:artisticBlur radius="25"/>
                    </a14:imgEffect>
                  </a14:imgLayer>
                </a14:imgProps>
              </a:ext>
              <a:ext uri="{28A0092B-C50C-407E-A947-70E740481C1C}">
                <a14:useLocalDpi xmlns:a14="http://schemas.microsoft.com/office/drawing/2010/main" val="0"/>
              </a:ext>
            </a:extLst>
          </a:blip>
          <a:srcRect/>
          <a:stretch>
            <a:fillRect/>
          </a:stretch>
        </p:blipFill>
        <p:spPr bwMode="auto">
          <a:xfrm>
            <a:off x="9550880" y="2294869"/>
            <a:ext cx="701966" cy="1093231"/>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48" name="Picture 14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59745" y="1874951"/>
            <a:ext cx="283521" cy="496919"/>
          </a:xfrm>
          <a:prstGeom prst="rect">
            <a:avLst/>
          </a:prstGeom>
        </p:spPr>
      </p:pic>
      <p:pic>
        <p:nvPicPr>
          <p:cNvPr id="146" name="Picture 145"/>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5869143" y="2212389"/>
            <a:ext cx="406169" cy="318964"/>
          </a:xfrm>
          <a:prstGeom prst="rect">
            <a:avLst/>
          </a:prstGeom>
        </p:spPr>
      </p:pic>
      <p:pic>
        <p:nvPicPr>
          <p:cNvPr id="140" name="Picture 139"/>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245840" y="3831585"/>
            <a:ext cx="419440" cy="534393"/>
          </a:xfrm>
          <a:prstGeom prst="rect">
            <a:avLst/>
          </a:prstGeom>
        </p:spPr>
      </p:pic>
      <p:pic>
        <p:nvPicPr>
          <p:cNvPr id="135" name="Picture 13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044351" y="1615549"/>
            <a:ext cx="574724" cy="732235"/>
          </a:xfrm>
          <a:prstGeom prst="rect">
            <a:avLst/>
          </a:prstGeom>
        </p:spPr>
      </p:pic>
      <p:pic>
        <p:nvPicPr>
          <p:cNvPr id="134" name="Picture 133"/>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6741787" y="5907569"/>
            <a:ext cx="925119" cy="1192831"/>
          </a:xfrm>
          <a:prstGeom prst="rect">
            <a:avLst/>
          </a:prstGeom>
        </p:spPr>
      </p:pic>
      <p:pic>
        <p:nvPicPr>
          <p:cNvPr id="133" name="Picture 13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989135" y="4009882"/>
            <a:ext cx="697341" cy="547621"/>
          </a:xfrm>
          <a:prstGeom prst="rect">
            <a:avLst/>
          </a:prstGeom>
        </p:spPr>
      </p:pic>
      <p:pic>
        <p:nvPicPr>
          <p:cNvPr id="132" name="Picture 131"/>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828736" y="2020836"/>
            <a:ext cx="400572" cy="702069"/>
          </a:xfrm>
          <a:prstGeom prst="rect">
            <a:avLst/>
          </a:prstGeom>
        </p:spPr>
      </p:pic>
      <p:pic>
        <p:nvPicPr>
          <p:cNvPr id="123" name="Picture 122"/>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5353413" y="3072354"/>
            <a:ext cx="812339" cy="637929"/>
          </a:xfrm>
          <a:prstGeom prst="rect">
            <a:avLst/>
          </a:prstGeom>
        </p:spPr>
      </p:pic>
      <p:pic>
        <p:nvPicPr>
          <p:cNvPr id="104" name="Picture 103"/>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223756" y="609474"/>
            <a:ext cx="449371" cy="257661"/>
          </a:xfrm>
          <a:prstGeom prst="rect">
            <a:avLst/>
          </a:prstGeom>
        </p:spPr>
      </p:pic>
      <p:pic>
        <p:nvPicPr>
          <p:cNvPr id="117" name="Picture 1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526121" y="5770575"/>
            <a:ext cx="801145" cy="1404141"/>
          </a:xfrm>
          <a:prstGeom prst="rect">
            <a:avLst/>
          </a:prstGeom>
        </p:spPr>
      </p:pic>
      <p:pic>
        <p:nvPicPr>
          <p:cNvPr id="33" name="Picture 3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620633" y="3008212"/>
            <a:ext cx="801145" cy="1404141"/>
          </a:xfrm>
          <a:prstGeom prst="rect">
            <a:avLst/>
          </a:prstGeom>
        </p:spPr>
      </p:pic>
      <p:pic>
        <p:nvPicPr>
          <p:cNvPr id="115" name="Picture 114"/>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0064839" y="3161256"/>
            <a:ext cx="622634" cy="1146931"/>
          </a:xfrm>
          <a:prstGeom prst="rect">
            <a:avLst/>
          </a:prstGeom>
        </p:spPr>
      </p:pic>
      <p:pic>
        <p:nvPicPr>
          <p:cNvPr id="114" name="Picture 113"/>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1043766" y="602093"/>
            <a:ext cx="763890" cy="1407135"/>
          </a:xfrm>
          <a:prstGeom prst="rect">
            <a:avLst/>
          </a:prstGeom>
        </p:spPr>
      </p:pic>
      <p:pic>
        <p:nvPicPr>
          <p:cNvPr id="103" name="Picture 102"/>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1264417" y="4308187"/>
            <a:ext cx="1239710" cy="676685"/>
          </a:xfrm>
          <a:prstGeom prst="rect">
            <a:avLst/>
          </a:prstGeom>
        </p:spPr>
      </p:pic>
      <p:pic>
        <p:nvPicPr>
          <p:cNvPr id="2069" name="Picture 2068"/>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304149" y="2481676"/>
            <a:ext cx="812339" cy="637929"/>
          </a:xfrm>
          <a:prstGeom prst="rect">
            <a:avLst/>
          </a:prstGeom>
        </p:spPr>
      </p:pic>
      <p:pic>
        <p:nvPicPr>
          <p:cNvPr id="2068" name="Picture 2067"/>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7685445" y="261471"/>
            <a:ext cx="2360773" cy="1831891"/>
          </a:xfrm>
          <a:prstGeom prst="rect">
            <a:avLst/>
          </a:prstGeom>
        </p:spPr>
      </p:pic>
      <p:pic>
        <p:nvPicPr>
          <p:cNvPr id="2072" name="Picture 2071"/>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4474379" y="5545336"/>
            <a:ext cx="890551" cy="1148259"/>
          </a:xfrm>
          <a:prstGeom prst="rect">
            <a:avLst/>
          </a:prstGeom>
        </p:spPr>
      </p:pic>
      <p:pic>
        <p:nvPicPr>
          <p:cNvPr id="2075" name="Picture 2074"/>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4042162" y="4798608"/>
            <a:ext cx="1821772" cy="937305"/>
          </a:xfrm>
          <a:prstGeom prst="rect">
            <a:avLst/>
          </a:prstGeom>
        </p:spPr>
      </p:pic>
      <p:pic>
        <p:nvPicPr>
          <p:cNvPr id="102" name="Picture 101"/>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11449953" y="2919233"/>
            <a:ext cx="1475040" cy="805137"/>
          </a:xfrm>
          <a:prstGeom prst="rect">
            <a:avLst/>
          </a:prstGeom>
        </p:spPr>
      </p:pic>
      <p:pic>
        <p:nvPicPr>
          <p:cNvPr id="105" name="Picture 104"/>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6180314" y="6199829"/>
            <a:ext cx="685493" cy="393049"/>
          </a:xfrm>
          <a:prstGeom prst="rect">
            <a:avLst/>
          </a:prstGeom>
        </p:spPr>
      </p:pic>
      <p:pic>
        <p:nvPicPr>
          <p:cNvPr id="106" name="Picture 105"/>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11739455" y="-232957"/>
            <a:ext cx="898741" cy="515321"/>
          </a:xfrm>
          <a:prstGeom prst="rect">
            <a:avLst/>
          </a:prstGeom>
        </p:spPr>
      </p:pic>
      <p:pic>
        <p:nvPicPr>
          <p:cNvPr id="109" name="Picture 108"/>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6215911" y="2282608"/>
            <a:ext cx="898741" cy="515321"/>
          </a:xfrm>
          <a:prstGeom prst="rect">
            <a:avLst/>
          </a:prstGeom>
        </p:spPr>
      </p:pic>
      <p:pic>
        <p:nvPicPr>
          <p:cNvPr id="111" name="Picture 110"/>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579106" y="5411850"/>
            <a:ext cx="812339" cy="637929"/>
          </a:xfrm>
          <a:prstGeom prst="rect">
            <a:avLst/>
          </a:prstGeom>
        </p:spPr>
      </p:pic>
      <p:pic>
        <p:nvPicPr>
          <p:cNvPr id="112" name="Picture 11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1298786" y="5954949"/>
            <a:ext cx="812339" cy="637929"/>
          </a:xfrm>
          <a:prstGeom prst="rect">
            <a:avLst/>
          </a:prstGeom>
        </p:spPr>
      </p:pic>
      <p:pic>
        <p:nvPicPr>
          <p:cNvPr id="116" name="Picture 115"/>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5547152" y="861771"/>
            <a:ext cx="424860" cy="744639"/>
          </a:xfrm>
          <a:prstGeom prst="rect">
            <a:avLst/>
          </a:prstGeom>
        </p:spPr>
      </p:pic>
      <p:pic>
        <p:nvPicPr>
          <p:cNvPr id="120" name="Picture 119"/>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498562" y="1566190"/>
            <a:ext cx="898741" cy="515321"/>
          </a:xfrm>
          <a:prstGeom prst="rect">
            <a:avLst/>
          </a:prstGeom>
        </p:spPr>
      </p:pic>
      <p:pic>
        <p:nvPicPr>
          <p:cNvPr id="121" name="Picture 120"/>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6956402" y="2976032"/>
            <a:ext cx="812339" cy="637929"/>
          </a:xfrm>
          <a:prstGeom prst="rect">
            <a:avLst/>
          </a:prstGeom>
        </p:spPr>
      </p:pic>
      <p:pic>
        <p:nvPicPr>
          <p:cNvPr id="124" name="Picture 123"/>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3112556" y="5272133"/>
            <a:ext cx="491984" cy="282095"/>
          </a:xfrm>
          <a:prstGeom prst="rect">
            <a:avLst/>
          </a:prstGeom>
        </p:spPr>
      </p:pic>
      <p:pic>
        <p:nvPicPr>
          <p:cNvPr id="126" name="Picture 125"/>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10790089" y="2681929"/>
            <a:ext cx="319746" cy="560409"/>
          </a:xfrm>
          <a:prstGeom prst="rect">
            <a:avLst/>
          </a:prstGeom>
        </p:spPr>
      </p:pic>
      <p:pic>
        <p:nvPicPr>
          <p:cNvPr id="128" name="Picture 127"/>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352390" y="78645"/>
            <a:ext cx="406169" cy="318964"/>
          </a:xfrm>
          <a:prstGeom prst="rect">
            <a:avLst/>
          </a:prstGeom>
        </p:spPr>
      </p:pic>
      <p:pic>
        <p:nvPicPr>
          <p:cNvPr id="136" name="Picture 135"/>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1505550" y="228503"/>
            <a:ext cx="574724" cy="732235"/>
          </a:xfrm>
          <a:prstGeom prst="rect">
            <a:avLst/>
          </a:prstGeom>
        </p:spPr>
      </p:pic>
      <p:pic>
        <p:nvPicPr>
          <p:cNvPr id="137" name="Picture 136"/>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9580080" y="4808800"/>
            <a:ext cx="574724" cy="732235"/>
          </a:xfrm>
          <a:prstGeom prst="rect">
            <a:avLst/>
          </a:prstGeom>
        </p:spPr>
      </p:pic>
      <p:pic>
        <p:nvPicPr>
          <p:cNvPr id="138" name="Picture 137"/>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3065969" y="-122762"/>
            <a:ext cx="679823" cy="866137"/>
          </a:xfrm>
          <a:prstGeom prst="rect">
            <a:avLst/>
          </a:prstGeom>
        </p:spPr>
      </p:pic>
      <p:pic>
        <p:nvPicPr>
          <p:cNvPr id="141" name="Picture 140"/>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2658679" y="2307172"/>
            <a:ext cx="725055" cy="415733"/>
          </a:xfrm>
          <a:prstGeom prst="rect">
            <a:avLst/>
          </a:prstGeom>
        </p:spPr>
      </p:pic>
      <p:pic>
        <p:nvPicPr>
          <p:cNvPr id="142" name="Picture 141"/>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5964192" y="5413180"/>
            <a:ext cx="1036735" cy="594445"/>
          </a:xfrm>
          <a:prstGeom prst="rect">
            <a:avLst/>
          </a:prstGeom>
        </p:spPr>
      </p:pic>
      <p:pic>
        <p:nvPicPr>
          <p:cNvPr id="143" name="Picture 142"/>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5928548" y="4825637"/>
            <a:ext cx="287361" cy="366116"/>
          </a:xfrm>
          <a:prstGeom prst="rect">
            <a:avLst/>
          </a:prstGeom>
        </p:spPr>
      </p:pic>
      <p:pic>
        <p:nvPicPr>
          <p:cNvPr id="2074" name="Picture 2073"/>
          <p:cNvPicPr>
            <a:picLocks noChangeAspect="1"/>
          </p:cNvPicPr>
          <p:nvPr/>
        </p:nvPicPr>
        <p:blipFill>
          <a:blip r:embed="rId33" cstate="email">
            <a:extLst>
              <a:ext uri="{28A0092B-C50C-407E-A947-70E740481C1C}">
                <a14:useLocalDpi xmlns:a14="http://schemas.microsoft.com/office/drawing/2010/main" val="0"/>
              </a:ext>
            </a:extLst>
          </a:blip>
          <a:stretch>
            <a:fillRect/>
          </a:stretch>
        </p:blipFill>
        <p:spPr>
          <a:xfrm>
            <a:off x="9347778" y="5628669"/>
            <a:ext cx="1750176" cy="875316"/>
          </a:xfrm>
          <a:prstGeom prst="rect">
            <a:avLst/>
          </a:prstGeom>
        </p:spPr>
      </p:pic>
      <p:pic>
        <p:nvPicPr>
          <p:cNvPr id="147" name="Picture 146"/>
          <p:cNvPicPr>
            <a:picLocks noChangeAspect="1"/>
          </p:cNvPicPr>
          <p:nvPr/>
        </p:nvPicPr>
        <p:blipFill>
          <a:blip r:embed="rId34" cstate="email">
            <a:extLst>
              <a:ext uri="{28A0092B-C50C-407E-A947-70E740481C1C}">
                <a14:useLocalDpi xmlns:a14="http://schemas.microsoft.com/office/drawing/2010/main" val="0"/>
              </a:ext>
            </a:extLst>
          </a:blip>
          <a:stretch>
            <a:fillRect/>
          </a:stretch>
        </p:blipFill>
        <p:spPr>
          <a:xfrm>
            <a:off x="9068428" y="-410242"/>
            <a:ext cx="1801537" cy="1397940"/>
          </a:xfrm>
          <a:prstGeom prst="rect">
            <a:avLst/>
          </a:prstGeom>
        </p:spPr>
      </p:pic>
      <p:pic>
        <p:nvPicPr>
          <p:cNvPr id="78" name="Picture 3"/>
          <p:cNvPicPr>
            <a:picLocks noChangeAspect="1" noChangeArrowheads="1"/>
          </p:cNvPicPr>
          <p:nvPr/>
        </p:nvPicPr>
        <p:blipFill>
          <a:blip r:embed="rId35"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83976" y="1250283"/>
            <a:ext cx="2000595" cy="311569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grpSp>
        <p:nvGrpSpPr>
          <p:cNvPr id="2" name="Group 79"/>
          <p:cNvGrpSpPr/>
          <p:nvPr/>
        </p:nvGrpSpPr>
        <p:grpSpPr>
          <a:xfrm>
            <a:off x="10414592" y="3865823"/>
            <a:ext cx="2666820" cy="1800191"/>
            <a:chOff x="-3714750" y="-2382838"/>
            <a:chExt cx="5556250" cy="3749675"/>
          </a:xfrm>
        </p:grpSpPr>
        <p:sp>
          <p:nvSpPr>
            <p:cNvPr id="81" name="Rectangle 11"/>
            <p:cNvSpPr>
              <a:spLocks noChangeArrowheads="1"/>
            </p:cNvSpPr>
            <p:nvPr/>
          </p:nvSpPr>
          <p:spPr bwMode="auto">
            <a:xfrm>
              <a:off x="-3457316" y="-2076920"/>
              <a:ext cx="5025508" cy="3127375"/>
            </a:xfrm>
            <a:prstGeom prst="rect">
              <a:avLst/>
            </a:prstGeom>
            <a:solidFill>
              <a:schemeClr val="bg1">
                <a:lumMod val="95000"/>
              </a:schemeClr>
            </a:solidFill>
            <a:ln>
              <a:noFill/>
            </a:ln>
            <a:effectLst>
              <a:innerShdw blurRad="63500" dist="50800" dir="16200000">
                <a:prstClr val="black">
                  <a:alpha val="30000"/>
                </a:prstClr>
              </a:innerShdw>
            </a:effectLst>
            <a:extLs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2"/>
            <p:cNvSpPr>
              <a:spLocks/>
            </p:cNvSpPr>
            <p:nvPr/>
          </p:nvSpPr>
          <p:spPr bwMode="auto">
            <a:xfrm>
              <a:off x="1628775" y="-2060575"/>
              <a:ext cx="63500" cy="352425"/>
            </a:xfrm>
            <a:custGeom>
              <a:avLst/>
              <a:gdLst>
                <a:gd name="T0" fmla="*/ 8 w 17"/>
                <a:gd name="T1" fmla="*/ 94 h 94"/>
                <a:gd name="T2" fmla="*/ 0 w 17"/>
                <a:gd name="T3" fmla="*/ 86 h 94"/>
                <a:gd name="T4" fmla="*/ 0 w 17"/>
                <a:gd name="T5" fmla="*/ 8 h 94"/>
                <a:gd name="T6" fmla="*/ 8 w 17"/>
                <a:gd name="T7" fmla="*/ 0 h 94"/>
                <a:gd name="T8" fmla="*/ 9 w 17"/>
                <a:gd name="T9" fmla="*/ 0 h 94"/>
                <a:gd name="T10" fmla="*/ 17 w 17"/>
                <a:gd name="T11" fmla="*/ 8 h 94"/>
                <a:gd name="T12" fmla="*/ 17 w 17"/>
                <a:gd name="T13" fmla="*/ 86 h 94"/>
                <a:gd name="T14" fmla="*/ 9 w 17"/>
                <a:gd name="T15" fmla="*/ 94 h 94"/>
                <a:gd name="T16" fmla="*/ 8 w 17"/>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4">
                  <a:moveTo>
                    <a:pt x="8" y="94"/>
                  </a:moveTo>
                  <a:cubicBezTo>
                    <a:pt x="3" y="94"/>
                    <a:pt x="0" y="90"/>
                    <a:pt x="0" y="86"/>
                  </a:cubicBezTo>
                  <a:cubicBezTo>
                    <a:pt x="0" y="8"/>
                    <a:pt x="0" y="8"/>
                    <a:pt x="0" y="8"/>
                  </a:cubicBezTo>
                  <a:cubicBezTo>
                    <a:pt x="0" y="3"/>
                    <a:pt x="3" y="0"/>
                    <a:pt x="8" y="0"/>
                  </a:cubicBezTo>
                  <a:cubicBezTo>
                    <a:pt x="9" y="0"/>
                    <a:pt x="9" y="0"/>
                    <a:pt x="9" y="0"/>
                  </a:cubicBezTo>
                  <a:cubicBezTo>
                    <a:pt x="14" y="0"/>
                    <a:pt x="17" y="3"/>
                    <a:pt x="17" y="8"/>
                  </a:cubicBezTo>
                  <a:cubicBezTo>
                    <a:pt x="17" y="86"/>
                    <a:pt x="17" y="86"/>
                    <a:pt x="17" y="86"/>
                  </a:cubicBezTo>
                  <a:cubicBezTo>
                    <a:pt x="17" y="90"/>
                    <a:pt x="14" y="94"/>
                    <a:pt x="9" y="94"/>
                  </a:cubicBezTo>
                  <a:lnTo>
                    <a:pt x="8" y="94"/>
                  </a:lnTo>
                  <a:close/>
                </a:path>
              </a:pathLst>
            </a:cu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13"/>
            <p:cNvSpPr>
              <a:spLocks noChangeArrowheads="1"/>
            </p:cNvSpPr>
            <p:nvPr/>
          </p:nvSpPr>
          <p:spPr bwMode="auto">
            <a:xfrm>
              <a:off x="-981075" y="-2305050"/>
              <a:ext cx="93663" cy="93663"/>
            </a:xfrm>
            <a:prstGeom prst="ellipse">
              <a:avLst/>
            </a:pr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4"/>
            <p:cNvSpPr>
              <a:spLocks noChangeArrowheads="1"/>
            </p:cNvSpPr>
            <p:nvPr/>
          </p:nvSpPr>
          <p:spPr bwMode="auto">
            <a:xfrm>
              <a:off x="-749300" y="-2281238"/>
              <a:ext cx="52388" cy="52388"/>
            </a:xfrm>
            <a:prstGeom prst="ellipse">
              <a:avLst/>
            </a:pr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
            <p:cNvSpPr>
              <a:spLocks noEditPoints="1"/>
            </p:cNvSpPr>
            <p:nvPr/>
          </p:nvSpPr>
          <p:spPr bwMode="auto">
            <a:xfrm>
              <a:off x="-3714750" y="-2382838"/>
              <a:ext cx="5556250" cy="3749675"/>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0">
                  <a:schemeClr val="bg2">
                    <a:lumMod val="75000"/>
                  </a:schemeClr>
                </a:gs>
                <a:gs pos="100000">
                  <a:schemeClr val="bg2">
                    <a:lumMod val="60000"/>
                    <a:lumOff val="40000"/>
                  </a:schemeClr>
                </a:gs>
              </a:gsLst>
              <a:lin ang="16200000" scaled="1"/>
            </a:gra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7" name="Picture 5"/>
          <p:cNvPicPr>
            <a:picLocks noChangeAspect="1" noChangeArrowheads="1"/>
          </p:cNvPicPr>
          <p:nvPr/>
        </p:nvPicPr>
        <p:blipFill>
          <a:blip r:embed="rId36"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945" y="-249151"/>
            <a:ext cx="1457198" cy="2000176"/>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88" name="Picture 4"/>
          <p:cNvPicPr>
            <a:picLocks noChangeAspect="1" noChangeArrowheads="1"/>
          </p:cNvPicPr>
          <p:nvPr/>
        </p:nvPicPr>
        <p:blipFill>
          <a:blip r:embed="rId37"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4053308" y="5130876"/>
            <a:ext cx="2698269" cy="3765144"/>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89" name="Picture 5"/>
          <p:cNvPicPr>
            <a:picLocks noChangeAspect="1" noChangeArrowheads="1"/>
          </p:cNvPicPr>
          <p:nvPr/>
        </p:nvPicPr>
        <p:blipFill>
          <a:blip r:embed="rId38" cstate="email">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rcRect/>
          <a:stretch>
            <a:fillRect/>
          </a:stretch>
        </p:blipFill>
        <p:spPr bwMode="auto">
          <a:xfrm>
            <a:off x="5168924" y="2068171"/>
            <a:ext cx="2240399" cy="307521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90" name="Picture 3"/>
          <p:cNvPicPr>
            <a:picLocks noChangeAspect="1" noChangeArrowheads="1"/>
          </p:cNvPicPr>
          <p:nvPr/>
        </p:nvPicPr>
        <p:blipFill>
          <a:blip r:embed="rId39"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181927" y="-315955"/>
            <a:ext cx="1256634" cy="1957061"/>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grpSp>
        <p:nvGrpSpPr>
          <p:cNvPr id="3" name="Group 91"/>
          <p:cNvGrpSpPr/>
          <p:nvPr/>
        </p:nvGrpSpPr>
        <p:grpSpPr>
          <a:xfrm>
            <a:off x="881173" y="5920711"/>
            <a:ext cx="3237583" cy="2185475"/>
            <a:chOff x="-3714750" y="-2382838"/>
            <a:chExt cx="5556250" cy="3749675"/>
          </a:xfrm>
        </p:grpSpPr>
        <p:sp>
          <p:nvSpPr>
            <p:cNvPr id="93" name="Rectangle 11"/>
            <p:cNvSpPr>
              <a:spLocks noChangeArrowheads="1"/>
            </p:cNvSpPr>
            <p:nvPr/>
          </p:nvSpPr>
          <p:spPr bwMode="auto">
            <a:xfrm>
              <a:off x="-3457315" y="-2060576"/>
              <a:ext cx="5025507" cy="3127375"/>
            </a:xfrm>
            <a:prstGeom prst="rect">
              <a:avLst/>
            </a:prstGeom>
            <a:solidFill>
              <a:schemeClr val="bg1">
                <a:lumMod val="95000"/>
              </a:schemeClr>
            </a:solidFill>
            <a:ln>
              <a:noFill/>
            </a:ln>
            <a:effectLst>
              <a:innerShdw blurRad="63500" dist="50800" dir="16200000">
                <a:prstClr val="black">
                  <a:alpha val="30000"/>
                </a:prstClr>
              </a:innerShdw>
            </a:effectLst>
            <a:extLs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
            <p:cNvSpPr>
              <a:spLocks/>
            </p:cNvSpPr>
            <p:nvPr/>
          </p:nvSpPr>
          <p:spPr bwMode="auto">
            <a:xfrm>
              <a:off x="1628775" y="-2060575"/>
              <a:ext cx="63500" cy="352425"/>
            </a:xfrm>
            <a:custGeom>
              <a:avLst/>
              <a:gdLst>
                <a:gd name="T0" fmla="*/ 8 w 17"/>
                <a:gd name="T1" fmla="*/ 94 h 94"/>
                <a:gd name="T2" fmla="*/ 0 w 17"/>
                <a:gd name="T3" fmla="*/ 86 h 94"/>
                <a:gd name="T4" fmla="*/ 0 w 17"/>
                <a:gd name="T5" fmla="*/ 8 h 94"/>
                <a:gd name="T6" fmla="*/ 8 w 17"/>
                <a:gd name="T7" fmla="*/ 0 h 94"/>
                <a:gd name="T8" fmla="*/ 9 w 17"/>
                <a:gd name="T9" fmla="*/ 0 h 94"/>
                <a:gd name="T10" fmla="*/ 17 w 17"/>
                <a:gd name="T11" fmla="*/ 8 h 94"/>
                <a:gd name="T12" fmla="*/ 17 w 17"/>
                <a:gd name="T13" fmla="*/ 86 h 94"/>
                <a:gd name="T14" fmla="*/ 9 w 17"/>
                <a:gd name="T15" fmla="*/ 94 h 94"/>
                <a:gd name="T16" fmla="*/ 8 w 17"/>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4">
                  <a:moveTo>
                    <a:pt x="8" y="94"/>
                  </a:moveTo>
                  <a:cubicBezTo>
                    <a:pt x="3" y="94"/>
                    <a:pt x="0" y="90"/>
                    <a:pt x="0" y="86"/>
                  </a:cubicBezTo>
                  <a:cubicBezTo>
                    <a:pt x="0" y="8"/>
                    <a:pt x="0" y="8"/>
                    <a:pt x="0" y="8"/>
                  </a:cubicBezTo>
                  <a:cubicBezTo>
                    <a:pt x="0" y="3"/>
                    <a:pt x="3" y="0"/>
                    <a:pt x="8" y="0"/>
                  </a:cubicBezTo>
                  <a:cubicBezTo>
                    <a:pt x="9" y="0"/>
                    <a:pt x="9" y="0"/>
                    <a:pt x="9" y="0"/>
                  </a:cubicBezTo>
                  <a:cubicBezTo>
                    <a:pt x="14" y="0"/>
                    <a:pt x="17" y="3"/>
                    <a:pt x="17" y="8"/>
                  </a:cubicBezTo>
                  <a:cubicBezTo>
                    <a:pt x="17" y="86"/>
                    <a:pt x="17" y="86"/>
                    <a:pt x="17" y="86"/>
                  </a:cubicBezTo>
                  <a:cubicBezTo>
                    <a:pt x="17" y="90"/>
                    <a:pt x="14" y="94"/>
                    <a:pt x="9" y="94"/>
                  </a:cubicBezTo>
                  <a:lnTo>
                    <a:pt x="8" y="94"/>
                  </a:lnTo>
                  <a:close/>
                </a:path>
              </a:pathLst>
            </a:cu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13"/>
            <p:cNvSpPr>
              <a:spLocks noChangeArrowheads="1"/>
            </p:cNvSpPr>
            <p:nvPr/>
          </p:nvSpPr>
          <p:spPr bwMode="auto">
            <a:xfrm>
              <a:off x="-981075" y="-2305050"/>
              <a:ext cx="93663" cy="93663"/>
            </a:xfrm>
            <a:prstGeom prst="ellipse">
              <a:avLst/>
            </a:pr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14"/>
            <p:cNvSpPr>
              <a:spLocks noChangeArrowheads="1"/>
            </p:cNvSpPr>
            <p:nvPr/>
          </p:nvSpPr>
          <p:spPr bwMode="auto">
            <a:xfrm>
              <a:off x="-749300" y="-2281238"/>
              <a:ext cx="52388" cy="52388"/>
            </a:xfrm>
            <a:prstGeom prst="ellipse">
              <a:avLst/>
            </a:prstGeom>
            <a:solidFill>
              <a:srgbClr val="4D4D4D"/>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
            <p:cNvSpPr>
              <a:spLocks noEditPoints="1"/>
            </p:cNvSpPr>
            <p:nvPr/>
          </p:nvSpPr>
          <p:spPr bwMode="auto">
            <a:xfrm>
              <a:off x="-3714750" y="-2382838"/>
              <a:ext cx="5556250" cy="3749675"/>
            </a:xfrm>
            <a:custGeom>
              <a:avLst/>
              <a:gdLst>
                <a:gd name="T0" fmla="*/ 1402 w 1482"/>
                <a:gd name="T1" fmla="*/ 0 h 1000"/>
                <a:gd name="T2" fmla="*/ 80 w 1482"/>
                <a:gd name="T3" fmla="*/ 0 h 1000"/>
                <a:gd name="T4" fmla="*/ 0 w 1482"/>
                <a:gd name="T5" fmla="*/ 80 h 1000"/>
                <a:gd name="T6" fmla="*/ 0 w 1482"/>
                <a:gd name="T7" fmla="*/ 920 h 1000"/>
                <a:gd name="T8" fmla="*/ 80 w 1482"/>
                <a:gd name="T9" fmla="*/ 1000 h 1000"/>
                <a:gd name="T10" fmla="*/ 1402 w 1482"/>
                <a:gd name="T11" fmla="*/ 1000 h 1000"/>
                <a:gd name="T12" fmla="*/ 1482 w 1482"/>
                <a:gd name="T13" fmla="*/ 920 h 1000"/>
                <a:gd name="T14" fmla="*/ 1482 w 1482"/>
                <a:gd name="T15" fmla="*/ 80 h 1000"/>
                <a:gd name="T16" fmla="*/ 1402 w 1482"/>
                <a:gd name="T17" fmla="*/ 0 h 1000"/>
                <a:gd name="T18" fmla="*/ 798 w 1482"/>
                <a:gd name="T19" fmla="*/ 27 h 1000"/>
                <a:gd name="T20" fmla="*/ 805 w 1482"/>
                <a:gd name="T21" fmla="*/ 34 h 1000"/>
                <a:gd name="T22" fmla="*/ 798 w 1482"/>
                <a:gd name="T23" fmla="*/ 41 h 1000"/>
                <a:gd name="T24" fmla="*/ 791 w 1482"/>
                <a:gd name="T25" fmla="*/ 34 h 1000"/>
                <a:gd name="T26" fmla="*/ 798 w 1482"/>
                <a:gd name="T27" fmla="*/ 27 h 1000"/>
                <a:gd name="T28" fmla="*/ 741 w 1482"/>
                <a:gd name="T29" fmla="*/ 21 h 1000"/>
                <a:gd name="T30" fmla="*/ 754 w 1482"/>
                <a:gd name="T31" fmla="*/ 34 h 1000"/>
                <a:gd name="T32" fmla="*/ 741 w 1482"/>
                <a:gd name="T33" fmla="*/ 46 h 1000"/>
                <a:gd name="T34" fmla="*/ 729 w 1482"/>
                <a:gd name="T35" fmla="*/ 34 h 1000"/>
                <a:gd name="T36" fmla="*/ 741 w 1482"/>
                <a:gd name="T37" fmla="*/ 21 h 1000"/>
                <a:gd name="T38" fmla="*/ 1394 w 1482"/>
                <a:gd name="T39" fmla="*/ 920 h 1000"/>
                <a:gd name="T40" fmla="*/ 84 w 1482"/>
                <a:gd name="T41" fmla="*/ 920 h 1000"/>
                <a:gd name="T42" fmla="*/ 84 w 1482"/>
                <a:gd name="T43" fmla="*/ 86 h 1000"/>
                <a:gd name="T44" fmla="*/ 1394 w 1482"/>
                <a:gd name="T45" fmla="*/ 86 h 1000"/>
                <a:gd name="T46" fmla="*/ 1394 w 1482"/>
                <a:gd name="T47" fmla="*/ 920 h 1000"/>
                <a:gd name="T48" fmla="*/ 1442 w 1482"/>
                <a:gd name="T49" fmla="*/ 172 h 1000"/>
                <a:gd name="T50" fmla="*/ 1434 w 1482"/>
                <a:gd name="T51" fmla="*/ 180 h 1000"/>
                <a:gd name="T52" fmla="*/ 1433 w 1482"/>
                <a:gd name="T53" fmla="*/ 180 h 1000"/>
                <a:gd name="T54" fmla="*/ 1425 w 1482"/>
                <a:gd name="T55" fmla="*/ 172 h 1000"/>
                <a:gd name="T56" fmla="*/ 1425 w 1482"/>
                <a:gd name="T57" fmla="*/ 94 h 1000"/>
                <a:gd name="T58" fmla="*/ 1433 w 1482"/>
                <a:gd name="T59" fmla="*/ 86 h 1000"/>
                <a:gd name="T60" fmla="*/ 1434 w 1482"/>
                <a:gd name="T61" fmla="*/ 86 h 1000"/>
                <a:gd name="T62" fmla="*/ 1442 w 1482"/>
                <a:gd name="T63" fmla="*/ 94 h 1000"/>
                <a:gd name="T64" fmla="*/ 1442 w 1482"/>
                <a:gd name="T65" fmla="*/ 17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2" h="1000">
                  <a:moveTo>
                    <a:pt x="1402" y="0"/>
                  </a:moveTo>
                  <a:cubicBezTo>
                    <a:pt x="80" y="0"/>
                    <a:pt x="80" y="0"/>
                    <a:pt x="80" y="0"/>
                  </a:cubicBezTo>
                  <a:cubicBezTo>
                    <a:pt x="36" y="0"/>
                    <a:pt x="0" y="36"/>
                    <a:pt x="0" y="80"/>
                  </a:cubicBezTo>
                  <a:cubicBezTo>
                    <a:pt x="0" y="920"/>
                    <a:pt x="0" y="920"/>
                    <a:pt x="0" y="920"/>
                  </a:cubicBezTo>
                  <a:cubicBezTo>
                    <a:pt x="0" y="964"/>
                    <a:pt x="36" y="1000"/>
                    <a:pt x="80" y="1000"/>
                  </a:cubicBezTo>
                  <a:cubicBezTo>
                    <a:pt x="1402" y="1000"/>
                    <a:pt x="1402" y="1000"/>
                    <a:pt x="1402" y="1000"/>
                  </a:cubicBezTo>
                  <a:cubicBezTo>
                    <a:pt x="1446" y="1000"/>
                    <a:pt x="1482" y="964"/>
                    <a:pt x="1482" y="920"/>
                  </a:cubicBezTo>
                  <a:cubicBezTo>
                    <a:pt x="1482" y="80"/>
                    <a:pt x="1482" y="80"/>
                    <a:pt x="1482" y="80"/>
                  </a:cubicBezTo>
                  <a:cubicBezTo>
                    <a:pt x="1482" y="36"/>
                    <a:pt x="1446" y="0"/>
                    <a:pt x="1402" y="0"/>
                  </a:cubicBezTo>
                  <a:close/>
                  <a:moveTo>
                    <a:pt x="798" y="27"/>
                  </a:moveTo>
                  <a:cubicBezTo>
                    <a:pt x="802" y="27"/>
                    <a:pt x="805" y="30"/>
                    <a:pt x="805" y="34"/>
                  </a:cubicBezTo>
                  <a:cubicBezTo>
                    <a:pt x="805" y="38"/>
                    <a:pt x="802" y="41"/>
                    <a:pt x="798" y="41"/>
                  </a:cubicBezTo>
                  <a:cubicBezTo>
                    <a:pt x="795" y="41"/>
                    <a:pt x="791" y="38"/>
                    <a:pt x="791" y="34"/>
                  </a:cubicBezTo>
                  <a:cubicBezTo>
                    <a:pt x="791" y="30"/>
                    <a:pt x="795" y="27"/>
                    <a:pt x="798" y="27"/>
                  </a:cubicBezTo>
                  <a:close/>
                  <a:moveTo>
                    <a:pt x="741" y="21"/>
                  </a:moveTo>
                  <a:cubicBezTo>
                    <a:pt x="748" y="21"/>
                    <a:pt x="754" y="27"/>
                    <a:pt x="754" y="34"/>
                  </a:cubicBezTo>
                  <a:cubicBezTo>
                    <a:pt x="754" y="41"/>
                    <a:pt x="748" y="46"/>
                    <a:pt x="741" y="46"/>
                  </a:cubicBezTo>
                  <a:cubicBezTo>
                    <a:pt x="734" y="46"/>
                    <a:pt x="729" y="41"/>
                    <a:pt x="729" y="34"/>
                  </a:cubicBezTo>
                  <a:cubicBezTo>
                    <a:pt x="729" y="27"/>
                    <a:pt x="734" y="21"/>
                    <a:pt x="741" y="21"/>
                  </a:cubicBezTo>
                  <a:close/>
                  <a:moveTo>
                    <a:pt x="1394" y="920"/>
                  </a:moveTo>
                  <a:cubicBezTo>
                    <a:pt x="84" y="920"/>
                    <a:pt x="84" y="920"/>
                    <a:pt x="84" y="920"/>
                  </a:cubicBezTo>
                  <a:cubicBezTo>
                    <a:pt x="84" y="86"/>
                    <a:pt x="84" y="86"/>
                    <a:pt x="84" y="86"/>
                  </a:cubicBezTo>
                  <a:cubicBezTo>
                    <a:pt x="1394" y="86"/>
                    <a:pt x="1394" y="86"/>
                    <a:pt x="1394" y="86"/>
                  </a:cubicBezTo>
                  <a:lnTo>
                    <a:pt x="1394" y="920"/>
                  </a:lnTo>
                  <a:close/>
                  <a:moveTo>
                    <a:pt x="1442" y="172"/>
                  </a:moveTo>
                  <a:cubicBezTo>
                    <a:pt x="1442" y="176"/>
                    <a:pt x="1439" y="180"/>
                    <a:pt x="1434" y="180"/>
                  </a:cubicBezTo>
                  <a:cubicBezTo>
                    <a:pt x="1433" y="180"/>
                    <a:pt x="1433" y="180"/>
                    <a:pt x="1433" y="180"/>
                  </a:cubicBezTo>
                  <a:cubicBezTo>
                    <a:pt x="1428" y="180"/>
                    <a:pt x="1425" y="176"/>
                    <a:pt x="1425" y="172"/>
                  </a:cubicBezTo>
                  <a:cubicBezTo>
                    <a:pt x="1425" y="94"/>
                    <a:pt x="1425" y="94"/>
                    <a:pt x="1425" y="94"/>
                  </a:cubicBezTo>
                  <a:cubicBezTo>
                    <a:pt x="1425" y="89"/>
                    <a:pt x="1428" y="86"/>
                    <a:pt x="1433" y="86"/>
                  </a:cubicBezTo>
                  <a:cubicBezTo>
                    <a:pt x="1434" y="86"/>
                    <a:pt x="1434" y="86"/>
                    <a:pt x="1434" y="86"/>
                  </a:cubicBezTo>
                  <a:cubicBezTo>
                    <a:pt x="1439" y="86"/>
                    <a:pt x="1442" y="89"/>
                    <a:pt x="1442" y="94"/>
                  </a:cubicBezTo>
                  <a:lnTo>
                    <a:pt x="1442" y="172"/>
                  </a:lnTo>
                  <a:close/>
                </a:path>
              </a:pathLst>
            </a:custGeom>
            <a:gradFill>
              <a:gsLst>
                <a:gs pos="0">
                  <a:schemeClr val="bg2">
                    <a:lumMod val="75000"/>
                  </a:schemeClr>
                </a:gs>
                <a:gs pos="100000">
                  <a:schemeClr val="bg2">
                    <a:lumMod val="60000"/>
                    <a:lumOff val="40000"/>
                  </a:schemeClr>
                </a:gs>
              </a:gsLst>
              <a:lin ang="16200000" scaled="1"/>
            </a:gra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1" name="Picture 3"/>
          <p:cNvPicPr>
            <a:picLocks noChangeAspect="1" noChangeArrowheads="1"/>
          </p:cNvPicPr>
          <p:nvPr/>
        </p:nvPicPr>
        <p:blipFill>
          <a:blip r:embed="rId40" cstate="email">
            <a:extLst>
              <a:ext uri="{28A0092B-C50C-407E-A947-70E740481C1C}">
                <a14:useLocalDpi xmlns:a14="http://schemas.microsoft.com/office/drawing/2010/main" val="0"/>
              </a:ext>
            </a:extLst>
          </a:blip>
          <a:srcRect/>
          <a:stretch>
            <a:fillRect/>
          </a:stretch>
        </p:blipFill>
        <p:spPr bwMode="auto">
          <a:xfrm>
            <a:off x="8798028" y="3265409"/>
            <a:ext cx="1610543" cy="2508235"/>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49" name="Picture 148"/>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4605412" y="875024"/>
            <a:ext cx="812339" cy="637929"/>
          </a:xfrm>
          <a:prstGeom prst="rect">
            <a:avLst/>
          </a:prstGeom>
        </p:spPr>
      </p:pic>
      <p:pic>
        <p:nvPicPr>
          <p:cNvPr id="150" name="Picture 2"/>
          <p:cNvPicPr>
            <a:picLocks noChangeAspect="1" noChangeArrowheads="1"/>
          </p:cNvPicPr>
          <p:nvPr/>
        </p:nvPicPr>
        <p:blipFill>
          <a:blip r:embed="rId41"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0144930" y="204065"/>
            <a:ext cx="1929011" cy="3009348"/>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42" cstate="email">
            <a:extLst>
              <a:ext uri="{28A0092B-C50C-407E-A947-70E740481C1C}">
                <a14:useLocalDpi xmlns:a14="http://schemas.microsoft.com/office/drawing/2010/main" val="0"/>
              </a:ext>
            </a:extLst>
          </a:blip>
          <a:srcRect/>
          <a:stretch>
            <a:fillRect/>
          </a:stretch>
        </p:blipFill>
        <p:spPr bwMode="auto">
          <a:xfrm>
            <a:off x="7928345" y="1308122"/>
            <a:ext cx="2072936" cy="323387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57" name="Picture 5"/>
          <p:cNvPicPr>
            <a:picLocks noChangeAspect="1" noChangeArrowheads="1"/>
          </p:cNvPicPr>
          <p:nvPr/>
        </p:nvPicPr>
        <p:blipFill>
          <a:blip r:embed="rId43" cstate="email">
            <a:extLst>
              <a:ext uri="{28A0092B-C50C-407E-A947-70E740481C1C}">
                <a14:useLocalDpi xmlns:a14="http://schemas.microsoft.com/office/drawing/2010/main" val="0"/>
              </a:ext>
            </a:extLst>
          </a:blip>
          <a:srcRect/>
          <a:stretch>
            <a:fillRect/>
          </a:stretch>
        </p:blipFill>
        <p:spPr bwMode="auto">
          <a:xfrm>
            <a:off x="-1020456" y="-1346649"/>
            <a:ext cx="2240399" cy="307521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44"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897704" y="-114526"/>
            <a:ext cx="1628373" cy="254033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73" name="Picture 72"/>
          <p:cNvPicPr>
            <a:picLocks noChangeAspect="1"/>
          </p:cNvPicPr>
          <p:nvPr/>
        </p:nvPicPr>
        <p:blipFill>
          <a:blip r:embed="rId45" cstate="email">
            <a:extLst>
              <a:ext uri="{28A0092B-C50C-407E-A947-70E740481C1C}">
                <a14:useLocalDpi xmlns:a14="http://schemas.microsoft.com/office/drawing/2010/main" val="0"/>
              </a:ext>
            </a:extLst>
          </a:blip>
          <a:stretch>
            <a:fillRect/>
          </a:stretch>
        </p:blipFill>
        <p:spPr>
          <a:xfrm>
            <a:off x="6974248" y="3933152"/>
            <a:ext cx="622089" cy="1209737"/>
          </a:xfrm>
          <a:prstGeom prst="rect">
            <a:avLst/>
          </a:prstGeom>
        </p:spPr>
      </p:pic>
      <p:pic>
        <p:nvPicPr>
          <p:cNvPr id="74" name="Picture 73"/>
          <p:cNvPicPr>
            <a:picLocks noChangeAspect="1"/>
          </p:cNvPicPr>
          <p:nvPr/>
        </p:nvPicPr>
        <p:blipFill>
          <a:blip r:embed="rId46" cstate="email">
            <a:extLst>
              <a:ext uri="{28A0092B-C50C-407E-A947-70E740481C1C}">
                <a14:useLocalDpi xmlns:a14="http://schemas.microsoft.com/office/drawing/2010/main" val="0"/>
              </a:ext>
            </a:extLst>
          </a:blip>
          <a:stretch>
            <a:fillRect/>
          </a:stretch>
        </p:blipFill>
        <p:spPr>
          <a:xfrm>
            <a:off x="-498562" y="5545336"/>
            <a:ext cx="3358264" cy="1679569"/>
          </a:xfrm>
          <a:prstGeom prst="rect">
            <a:avLst/>
          </a:prstGeom>
        </p:spPr>
      </p:pic>
      <p:pic>
        <p:nvPicPr>
          <p:cNvPr id="75" name="Picture 74"/>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a:off x="7332567" y="3456805"/>
            <a:ext cx="1815712" cy="2386331"/>
          </a:xfrm>
          <a:prstGeom prst="rect">
            <a:avLst/>
          </a:prstGeom>
        </p:spPr>
      </p:pic>
      <p:pic>
        <p:nvPicPr>
          <p:cNvPr id="98" name="Picture 97"/>
          <p:cNvPicPr>
            <a:picLocks noChangeAspect="1"/>
          </p:cNvPicPr>
          <p:nvPr/>
        </p:nvPicPr>
        <p:blipFill>
          <a:blip r:embed="rId48" cstate="email">
            <a:extLst>
              <a:ext uri="{28A0092B-C50C-407E-A947-70E740481C1C}">
                <a14:useLocalDpi xmlns:a14="http://schemas.microsoft.com/office/drawing/2010/main" val="0"/>
              </a:ext>
            </a:extLst>
          </a:blip>
          <a:stretch>
            <a:fillRect/>
          </a:stretch>
        </p:blipFill>
        <p:spPr>
          <a:xfrm>
            <a:off x="11173090" y="1193800"/>
            <a:ext cx="720478" cy="1441331"/>
          </a:xfrm>
          <a:prstGeom prst="rect">
            <a:avLst/>
          </a:prstGeom>
        </p:spPr>
      </p:pic>
      <p:pic>
        <p:nvPicPr>
          <p:cNvPr id="110" name="Picture 109"/>
          <p:cNvPicPr>
            <a:picLocks noChangeAspect="1"/>
          </p:cNvPicPr>
          <p:nvPr/>
        </p:nvPicPr>
        <p:blipFill>
          <a:blip r:embed="rId49" cstate="email">
            <a:extLst>
              <a:ext uri="{28A0092B-C50C-407E-A947-70E740481C1C}">
                <a14:useLocalDpi xmlns:a14="http://schemas.microsoft.com/office/drawing/2010/main" val="0"/>
              </a:ext>
            </a:extLst>
          </a:blip>
          <a:stretch>
            <a:fillRect/>
          </a:stretch>
        </p:blipFill>
        <p:spPr>
          <a:xfrm>
            <a:off x="3596428" y="2689111"/>
            <a:ext cx="941163" cy="1882816"/>
          </a:xfrm>
          <a:prstGeom prst="rect">
            <a:avLst/>
          </a:prstGeom>
        </p:spPr>
      </p:pic>
      <p:pic>
        <p:nvPicPr>
          <p:cNvPr id="113" name="Picture 1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526077" y="6059277"/>
            <a:ext cx="925119" cy="1192831"/>
          </a:xfrm>
          <a:prstGeom prst="rect">
            <a:avLst/>
          </a:prstGeom>
        </p:spPr>
      </p:pic>
      <p:pic>
        <p:nvPicPr>
          <p:cNvPr id="118" name="Picture 117"/>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1246913" y="805293"/>
            <a:ext cx="763890" cy="1407135"/>
          </a:xfrm>
          <a:prstGeom prst="rect">
            <a:avLst/>
          </a:prstGeom>
        </p:spPr>
      </p:pic>
      <p:pic>
        <p:nvPicPr>
          <p:cNvPr id="119" name="Picture 118"/>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1256320" y="-391599"/>
            <a:ext cx="1683957" cy="2213168"/>
          </a:xfrm>
          <a:prstGeom prst="rect">
            <a:avLst/>
          </a:prstGeom>
        </p:spPr>
      </p:pic>
      <p:pic>
        <p:nvPicPr>
          <p:cNvPr id="129" name="Picture 4"/>
          <p:cNvPicPr>
            <a:picLocks noChangeAspect="1" noChangeArrowheads="1"/>
          </p:cNvPicPr>
          <p:nvPr/>
        </p:nvPicPr>
        <p:blipFill>
          <a:blip r:embed="rId51" cstate="emai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4522630" y="1566919"/>
            <a:ext cx="1200679" cy="1675419"/>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25" name="Picture 5"/>
          <p:cNvPicPr>
            <a:picLocks noChangeAspect="1" noChangeArrowheads="1"/>
          </p:cNvPicPr>
          <p:nvPr/>
        </p:nvPicPr>
        <p:blipFill>
          <a:blip r:embed="rId43" cstate="email">
            <a:extLst>
              <a:ext uri="{28A0092B-C50C-407E-A947-70E740481C1C}">
                <a14:useLocalDpi xmlns:a14="http://schemas.microsoft.com/office/drawing/2010/main" val="0"/>
              </a:ext>
            </a:extLst>
          </a:blip>
          <a:srcRect/>
          <a:stretch>
            <a:fillRect/>
          </a:stretch>
        </p:blipFill>
        <p:spPr bwMode="auto">
          <a:xfrm>
            <a:off x="5168922" y="-1065987"/>
            <a:ext cx="2240399" cy="3075213"/>
          </a:xfrm>
          <a:prstGeom prst="rect">
            <a:avLst/>
          </a:prstGeom>
          <a:noFill/>
          <a:ln>
            <a:noFill/>
          </a:ln>
          <a:effectLst/>
          <a:extLst>
            <a:ext uri="{909E8E84-426E-40dd-AFC4-6F175D3DCCD1}">
              <a14:hiddenFill xmlns="" xmlns:a14="http://schemas.microsoft.com/office/drawing/2010/main" xmlns:mv="urn:schemas-microsoft-com:mac:vml" xmlns:mc="http://schemas.openxmlformats.org/markup-compatibility/2006">
                <a:solidFill>
                  <a:schemeClr val="accent1"/>
                </a:solidFill>
              </a14:hiddenFill>
            </a:ext>
            <a:ext uri="{91240B29-F687-4f45-9708-019B960494DF}">
              <a14:hiddenLine xmlns="" xmlns:a14="http://schemas.microsoft.com/office/drawing/2010/main" xmlns:mv="urn:schemas-microsoft-com:mac:vml" xmlns:mc="http://schemas.openxmlformats.org/markup-compatibility/2006" w="9525">
                <a:solidFill>
                  <a:schemeClr val="tx1"/>
                </a:solidFill>
                <a:miter lim="800000"/>
                <a:headEnd/>
                <a:tailEnd/>
              </a14:hiddenLine>
            </a:ext>
            <a:ext uri="{AF507438-7753-43e0-B8FC-AC1667EBCBE1}">
              <a14:hiddenEffects xmlns="" xmlns:a14="http://schemas.microsoft.com/office/drawing/2010/main" xmlns:mv="urn:schemas-microsoft-com:mac:vml" xmlns:mc="http://schemas.openxmlformats.org/markup-compatibility/2006">
                <a:effectLst>
                  <a:outerShdw dist="35921" dir="2700000" algn="ctr" rotWithShape="0">
                    <a:schemeClr val="bg2"/>
                  </a:outerShdw>
                </a:effectLst>
              </a14:hiddenEffects>
            </a:ext>
          </a:extLst>
        </p:spPr>
      </p:pic>
      <p:pic>
        <p:nvPicPr>
          <p:cNvPr id="100" name="Picture 99"/>
          <p:cNvPicPr>
            <a:picLocks noChangeAspect="1"/>
          </p:cNvPicPr>
          <p:nvPr/>
        </p:nvPicPr>
        <p:blipFill>
          <a:blip r:embed="rId52" cstate="email">
            <a:extLst>
              <a:ext uri="{28A0092B-C50C-407E-A947-70E740481C1C}">
                <a14:useLocalDpi xmlns:a14="http://schemas.microsoft.com/office/drawing/2010/main" val="0"/>
              </a:ext>
            </a:extLst>
          </a:blip>
          <a:stretch>
            <a:fillRect/>
          </a:stretch>
        </p:blipFill>
        <p:spPr>
          <a:xfrm>
            <a:off x="-498562" y="2661567"/>
            <a:ext cx="2092638" cy="2750283"/>
          </a:xfrm>
          <a:prstGeom prst="rect">
            <a:avLst/>
          </a:prstGeom>
        </p:spPr>
      </p:pic>
      <p:sp>
        <p:nvSpPr>
          <p:cNvPr id="92" name="Rectangle 91"/>
          <p:cNvSpPr/>
          <p:nvPr/>
        </p:nvSpPr>
        <p:spPr>
          <a:xfrm>
            <a:off x="684212" y="2133600"/>
            <a:ext cx="11480888" cy="2585301"/>
          </a:xfrm>
          <a:prstGeom prst="rect">
            <a:avLst/>
          </a:prstGeom>
        </p:spPr>
        <p:txBody>
          <a:bodyPr wrap="square" lIns="121899" tIns="60949" rIns="121899" bIns="60949">
            <a:spAutoFit/>
          </a:bodyPr>
          <a:lstStyle/>
          <a:p>
            <a:r>
              <a:rPr lang="en-US" sz="8000" b="1" dirty="0" smtClean="0">
                <a:solidFill>
                  <a:srgbClr val="FF0000"/>
                </a:solidFill>
              </a:rPr>
              <a:t>…</a:t>
            </a:r>
            <a:r>
              <a:rPr lang="en-US" sz="8000" dirty="0" smtClean="0">
                <a:solidFill>
                  <a:srgbClr val="FF0000"/>
                </a:solidFill>
              </a:rPr>
              <a:t>you don't have a strategy for growth</a:t>
            </a:r>
            <a:r>
              <a:rPr lang="en-US" sz="8000" b="1" dirty="0" smtClean="0">
                <a:solidFill>
                  <a:srgbClr val="FF0000"/>
                </a:solidFill>
              </a:rPr>
              <a:t>”</a:t>
            </a:r>
            <a:endParaRPr lang="en-US" sz="2700" baseline="24000" dirty="0">
              <a:ln w="6350">
                <a:noFill/>
              </a:ln>
              <a:solidFill>
                <a:schemeClr val="accent1"/>
              </a:solidFill>
            </a:endParaRPr>
          </a:p>
        </p:txBody>
      </p:sp>
      <p:sp>
        <p:nvSpPr>
          <p:cNvPr id="99" name="Rectangle 98"/>
          <p:cNvSpPr/>
          <p:nvPr/>
        </p:nvSpPr>
        <p:spPr>
          <a:xfrm>
            <a:off x="1893686" y="1180255"/>
            <a:ext cx="9239326" cy="861752"/>
          </a:xfrm>
          <a:prstGeom prst="rect">
            <a:avLst/>
          </a:prstGeom>
        </p:spPr>
        <p:txBody>
          <a:bodyPr wrap="none" lIns="121899" tIns="60949" rIns="121899" bIns="60949">
            <a:spAutoFit/>
          </a:bodyPr>
          <a:lstStyle/>
          <a:p>
            <a:pPr algn="ctr"/>
            <a:r>
              <a:rPr lang="en-US" sz="4800" dirty="0" smtClean="0"/>
              <a:t>“If you don't have a mobile strategy, </a:t>
            </a:r>
            <a:endParaRPr lang="en-US" sz="2700" b="1" baseline="24000" dirty="0">
              <a:ln w="6350">
                <a:noFill/>
              </a:ln>
              <a:solidFill>
                <a:srgbClr val="FF0000"/>
              </a:solidFill>
            </a:endParaRPr>
          </a:p>
        </p:txBody>
      </p:sp>
      <p:sp>
        <p:nvSpPr>
          <p:cNvPr id="86" name="Rectangle 85"/>
          <p:cNvSpPr/>
          <p:nvPr/>
        </p:nvSpPr>
        <p:spPr>
          <a:xfrm>
            <a:off x="4616979" y="5446439"/>
            <a:ext cx="7571846" cy="615531"/>
          </a:xfrm>
          <a:prstGeom prst="rect">
            <a:avLst/>
          </a:prstGeom>
        </p:spPr>
        <p:txBody>
          <a:bodyPr wrap="square" lIns="121899" tIns="60949" rIns="121899" bIns="60949">
            <a:spAutoFit/>
          </a:bodyPr>
          <a:lstStyle/>
          <a:p>
            <a:r>
              <a:rPr lang="en-US" sz="3200" b="1" dirty="0" smtClean="0">
                <a:solidFill>
                  <a:srgbClr val="46575E"/>
                </a:solidFill>
              </a:rPr>
              <a:t>Eric Schmidt, </a:t>
            </a:r>
            <a:r>
              <a:rPr lang="en-US" sz="3200" dirty="0" smtClean="0">
                <a:solidFill>
                  <a:srgbClr val="46575E"/>
                </a:solidFill>
              </a:rPr>
              <a:t>Google Executive Chairman</a:t>
            </a:r>
            <a:endParaRPr lang="en-US" sz="3200" b="1" dirty="0" smtClean="0">
              <a:solidFill>
                <a:srgbClr val="46575E"/>
              </a:solidFill>
            </a:endParaRPr>
          </a:p>
        </p:txBody>
      </p:sp>
    </p:spTree>
    <p:extLst>
      <p:ext uri="{BB962C8B-B14F-4D97-AF65-F5344CB8AC3E}">
        <p14:creationId xmlns:p14="http://schemas.microsoft.com/office/powerpoint/2010/main" val="717149789"/>
      </p:ext>
    </p:extLst>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20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99"/>
                                        </p:tgtEl>
                                      </p:cBhvr>
                                    </p:animEffect>
                                    <p:set>
                                      <p:cBhvr>
                                        <p:cTn id="12" dur="1" fill="hold">
                                          <p:stCondLst>
                                            <p:cond delay="1999"/>
                                          </p:stCondLst>
                                        </p:cTn>
                                        <p:tgtEl>
                                          <p:spTgt spid="99"/>
                                        </p:tgtEl>
                                        <p:attrNameLst>
                                          <p:attrName>style.visibility</p:attrName>
                                        </p:attrNameLst>
                                      </p:cBhvr>
                                      <p:to>
                                        <p:strVal val="hidden"/>
                                      </p:to>
                                    </p:set>
                                  </p:childTnLst>
                                </p:cTn>
                              </p:par>
                              <p:par>
                                <p:cTn id="13" presetID="2" presetClass="entr" presetSubtype="2"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anim calcmode="lin" valueType="num">
                                      <p:cBhvr additive="base">
                                        <p:cTn id="15" dur="2000" fill="hold"/>
                                        <p:tgtEl>
                                          <p:spTgt spid="148"/>
                                        </p:tgtEl>
                                        <p:attrNameLst>
                                          <p:attrName>ppt_x</p:attrName>
                                        </p:attrNameLst>
                                      </p:cBhvr>
                                      <p:tavLst>
                                        <p:tav tm="0">
                                          <p:val>
                                            <p:strVal val="1+#ppt_w/2"/>
                                          </p:val>
                                        </p:tav>
                                        <p:tav tm="100000">
                                          <p:val>
                                            <p:strVal val="#ppt_x"/>
                                          </p:val>
                                        </p:tav>
                                      </p:tavLst>
                                    </p:anim>
                                    <p:anim calcmode="lin" valueType="num">
                                      <p:cBhvr additive="base">
                                        <p:cTn id="16" dur="2000" fill="hold"/>
                                        <p:tgtEl>
                                          <p:spTgt spid="14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
                                  </p:stCondLst>
                                  <p:childTnLst>
                                    <p:set>
                                      <p:cBhvr>
                                        <p:cTn id="18" dur="1" fill="hold">
                                          <p:stCondLst>
                                            <p:cond delay="0"/>
                                          </p:stCondLst>
                                        </p:cTn>
                                        <p:tgtEl>
                                          <p:spTgt spid="146"/>
                                        </p:tgtEl>
                                        <p:attrNameLst>
                                          <p:attrName>style.visibility</p:attrName>
                                        </p:attrNameLst>
                                      </p:cBhvr>
                                      <p:to>
                                        <p:strVal val="visible"/>
                                      </p:to>
                                    </p:set>
                                    <p:anim calcmode="lin" valueType="num">
                                      <p:cBhvr additive="base">
                                        <p:cTn id="19" dur="2000" fill="hold"/>
                                        <p:tgtEl>
                                          <p:spTgt spid="146"/>
                                        </p:tgtEl>
                                        <p:attrNameLst>
                                          <p:attrName>ppt_x</p:attrName>
                                        </p:attrNameLst>
                                      </p:cBhvr>
                                      <p:tavLst>
                                        <p:tav tm="0">
                                          <p:val>
                                            <p:strVal val="1+#ppt_w/2"/>
                                          </p:val>
                                        </p:tav>
                                        <p:tav tm="100000">
                                          <p:val>
                                            <p:strVal val="#ppt_x"/>
                                          </p:val>
                                        </p:tav>
                                      </p:tavLst>
                                    </p:anim>
                                    <p:anim calcmode="lin" valueType="num">
                                      <p:cBhvr additive="base">
                                        <p:cTn id="20" dur="2000" fill="hold"/>
                                        <p:tgtEl>
                                          <p:spTgt spid="14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300"/>
                                  </p:stCondLst>
                                  <p:childTnLst>
                                    <p:set>
                                      <p:cBhvr>
                                        <p:cTn id="22" dur="1" fill="hold">
                                          <p:stCondLst>
                                            <p:cond delay="0"/>
                                          </p:stCondLst>
                                        </p:cTn>
                                        <p:tgtEl>
                                          <p:spTgt spid="140"/>
                                        </p:tgtEl>
                                        <p:attrNameLst>
                                          <p:attrName>style.visibility</p:attrName>
                                        </p:attrNameLst>
                                      </p:cBhvr>
                                      <p:to>
                                        <p:strVal val="visible"/>
                                      </p:to>
                                    </p:set>
                                    <p:anim calcmode="lin" valueType="num">
                                      <p:cBhvr additive="base">
                                        <p:cTn id="23" dur="2000" fill="hold"/>
                                        <p:tgtEl>
                                          <p:spTgt spid="140"/>
                                        </p:tgtEl>
                                        <p:attrNameLst>
                                          <p:attrName>ppt_x</p:attrName>
                                        </p:attrNameLst>
                                      </p:cBhvr>
                                      <p:tavLst>
                                        <p:tav tm="0">
                                          <p:val>
                                            <p:strVal val="1+#ppt_w/2"/>
                                          </p:val>
                                        </p:tav>
                                        <p:tav tm="100000">
                                          <p:val>
                                            <p:strVal val="#ppt_x"/>
                                          </p:val>
                                        </p:tav>
                                      </p:tavLst>
                                    </p:anim>
                                    <p:anim calcmode="lin" valueType="num">
                                      <p:cBhvr additive="base">
                                        <p:cTn id="24" dur="2000" fill="hold"/>
                                        <p:tgtEl>
                                          <p:spTgt spid="14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500"/>
                                  </p:stCondLst>
                                  <p:childTnLst>
                                    <p:set>
                                      <p:cBhvr>
                                        <p:cTn id="26" dur="1" fill="hold">
                                          <p:stCondLst>
                                            <p:cond delay="0"/>
                                          </p:stCondLst>
                                        </p:cTn>
                                        <p:tgtEl>
                                          <p:spTgt spid="135"/>
                                        </p:tgtEl>
                                        <p:attrNameLst>
                                          <p:attrName>style.visibility</p:attrName>
                                        </p:attrNameLst>
                                      </p:cBhvr>
                                      <p:to>
                                        <p:strVal val="visible"/>
                                      </p:to>
                                    </p:set>
                                    <p:anim calcmode="lin" valueType="num">
                                      <p:cBhvr additive="base">
                                        <p:cTn id="27" dur="2000" fill="hold"/>
                                        <p:tgtEl>
                                          <p:spTgt spid="135"/>
                                        </p:tgtEl>
                                        <p:attrNameLst>
                                          <p:attrName>ppt_x</p:attrName>
                                        </p:attrNameLst>
                                      </p:cBhvr>
                                      <p:tavLst>
                                        <p:tav tm="0">
                                          <p:val>
                                            <p:strVal val="1+#ppt_w/2"/>
                                          </p:val>
                                        </p:tav>
                                        <p:tav tm="100000">
                                          <p:val>
                                            <p:strVal val="#ppt_x"/>
                                          </p:val>
                                        </p:tav>
                                      </p:tavLst>
                                    </p:anim>
                                    <p:anim calcmode="lin" valueType="num">
                                      <p:cBhvr additive="base">
                                        <p:cTn id="28" dur="2000" fill="hold"/>
                                        <p:tgtEl>
                                          <p:spTgt spid="135"/>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2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2000" fill="hold"/>
                                        <p:tgtEl>
                                          <p:spTgt spid="134"/>
                                        </p:tgtEl>
                                        <p:attrNameLst>
                                          <p:attrName>ppt_x</p:attrName>
                                        </p:attrNameLst>
                                      </p:cBhvr>
                                      <p:tavLst>
                                        <p:tav tm="0">
                                          <p:val>
                                            <p:strVal val="1+#ppt_w/2"/>
                                          </p:val>
                                        </p:tav>
                                        <p:tav tm="100000">
                                          <p:val>
                                            <p:strVal val="#ppt_x"/>
                                          </p:val>
                                        </p:tav>
                                      </p:tavLst>
                                    </p:anim>
                                    <p:anim calcmode="lin" valueType="num">
                                      <p:cBhvr additive="base">
                                        <p:cTn id="32" dur="2000" fill="hold"/>
                                        <p:tgtEl>
                                          <p:spTgt spid="134"/>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30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2000" fill="hold"/>
                                        <p:tgtEl>
                                          <p:spTgt spid="133"/>
                                        </p:tgtEl>
                                        <p:attrNameLst>
                                          <p:attrName>ppt_x</p:attrName>
                                        </p:attrNameLst>
                                      </p:cBhvr>
                                      <p:tavLst>
                                        <p:tav tm="0">
                                          <p:val>
                                            <p:strVal val="1+#ppt_w/2"/>
                                          </p:val>
                                        </p:tav>
                                        <p:tav tm="100000">
                                          <p:val>
                                            <p:strVal val="#ppt_x"/>
                                          </p:val>
                                        </p:tav>
                                      </p:tavLst>
                                    </p:anim>
                                    <p:anim calcmode="lin" valueType="num">
                                      <p:cBhvr additive="base">
                                        <p:cTn id="36" dur="2000" fill="hold"/>
                                        <p:tgtEl>
                                          <p:spTgt spid="13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2000" fill="hold"/>
                                        <p:tgtEl>
                                          <p:spTgt spid="132"/>
                                        </p:tgtEl>
                                        <p:attrNameLst>
                                          <p:attrName>ppt_x</p:attrName>
                                        </p:attrNameLst>
                                      </p:cBhvr>
                                      <p:tavLst>
                                        <p:tav tm="0">
                                          <p:val>
                                            <p:strVal val="1+#ppt_w/2"/>
                                          </p:val>
                                        </p:tav>
                                        <p:tav tm="100000">
                                          <p:val>
                                            <p:strVal val="#ppt_x"/>
                                          </p:val>
                                        </p:tav>
                                      </p:tavLst>
                                    </p:anim>
                                    <p:anim calcmode="lin" valueType="num">
                                      <p:cBhvr additive="base">
                                        <p:cTn id="40" dur="2000" fill="hold"/>
                                        <p:tgtEl>
                                          <p:spTgt spid="132"/>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600"/>
                                  </p:stCondLst>
                                  <p:childTnLst>
                                    <p:set>
                                      <p:cBhvr>
                                        <p:cTn id="42" dur="1" fill="hold">
                                          <p:stCondLst>
                                            <p:cond delay="0"/>
                                          </p:stCondLst>
                                        </p:cTn>
                                        <p:tgtEl>
                                          <p:spTgt spid="123"/>
                                        </p:tgtEl>
                                        <p:attrNameLst>
                                          <p:attrName>style.visibility</p:attrName>
                                        </p:attrNameLst>
                                      </p:cBhvr>
                                      <p:to>
                                        <p:strVal val="visible"/>
                                      </p:to>
                                    </p:set>
                                    <p:anim calcmode="lin" valueType="num">
                                      <p:cBhvr additive="base">
                                        <p:cTn id="43" dur="2000" fill="hold"/>
                                        <p:tgtEl>
                                          <p:spTgt spid="123"/>
                                        </p:tgtEl>
                                        <p:attrNameLst>
                                          <p:attrName>ppt_x</p:attrName>
                                        </p:attrNameLst>
                                      </p:cBhvr>
                                      <p:tavLst>
                                        <p:tav tm="0">
                                          <p:val>
                                            <p:strVal val="1+#ppt_w/2"/>
                                          </p:val>
                                        </p:tav>
                                        <p:tav tm="100000">
                                          <p:val>
                                            <p:strVal val="#ppt_x"/>
                                          </p:val>
                                        </p:tav>
                                      </p:tavLst>
                                    </p:anim>
                                    <p:anim calcmode="lin" valueType="num">
                                      <p:cBhvr additive="base">
                                        <p:cTn id="44" dur="2000" fill="hold"/>
                                        <p:tgtEl>
                                          <p:spTgt spid="123"/>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2000" fill="hold"/>
                                        <p:tgtEl>
                                          <p:spTgt spid="104"/>
                                        </p:tgtEl>
                                        <p:attrNameLst>
                                          <p:attrName>ppt_x</p:attrName>
                                        </p:attrNameLst>
                                      </p:cBhvr>
                                      <p:tavLst>
                                        <p:tav tm="0">
                                          <p:val>
                                            <p:strVal val="1+#ppt_w/2"/>
                                          </p:val>
                                        </p:tav>
                                        <p:tav tm="100000">
                                          <p:val>
                                            <p:strVal val="#ppt_x"/>
                                          </p:val>
                                        </p:tav>
                                      </p:tavLst>
                                    </p:anim>
                                    <p:anim calcmode="lin" valueType="num">
                                      <p:cBhvr additive="base">
                                        <p:cTn id="48" dur="2000" fill="hold"/>
                                        <p:tgtEl>
                                          <p:spTgt spid="104"/>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117"/>
                                        </p:tgtEl>
                                        <p:attrNameLst>
                                          <p:attrName>style.visibility</p:attrName>
                                        </p:attrNameLst>
                                      </p:cBhvr>
                                      <p:to>
                                        <p:strVal val="visible"/>
                                      </p:to>
                                    </p:set>
                                    <p:anim calcmode="lin" valueType="num">
                                      <p:cBhvr additive="base">
                                        <p:cTn id="51" dur="2000" fill="hold"/>
                                        <p:tgtEl>
                                          <p:spTgt spid="117"/>
                                        </p:tgtEl>
                                        <p:attrNameLst>
                                          <p:attrName>ppt_x</p:attrName>
                                        </p:attrNameLst>
                                      </p:cBhvr>
                                      <p:tavLst>
                                        <p:tav tm="0">
                                          <p:val>
                                            <p:strVal val="1+#ppt_w/2"/>
                                          </p:val>
                                        </p:tav>
                                        <p:tav tm="100000">
                                          <p:val>
                                            <p:strVal val="#ppt_x"/>
                                          </p:val>
                                        </p:tav>
                                      </p:tavLst>
                                    </p:anim>
                                    <p:anim calcmode="lin" valueType="num">
                                      <p:cBhvr additive="base">
                                        <p:cTn id="52" dur="2000" fill="hold"/>
                                        <p:tgtEl>
                                          <p:spTgt spid="11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30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2000" fill="hold"/>
                                        <p:tgtEl>
                                          <p:spTgt spid="33"/>
                                        </p:tgtEl>
                                        <p:attrNameLst>
                                          <p:attrName>ppt_x</p:attrName>
                                        </p:attrNameLst>
                                      </p:cBhvr>
                                      <p:tavLst>
                                        <p:tav tm="0">
                                          <p:val>
                                            <p:strVal val="1+#ppt_w/2"/>
                                          </p:val>
                                        </p:tav>
                                        <p:tav tm="100000">
                                          <p:val>
                                            <p:strVal val="#ppt_x"/>
                                          </p:val>
                                        </p:tav>
                                      </p:tavLst>
                                    </p:anim>
                                    <p:anim calcmode="lin" valueType="num">
                                      <p:cBhvr additive="base">
                                        <p:cTn id="56" dur="20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500"/>
                                  </p:stCondLst>
                                  <p:childTnLst>
                                    <p:set>
                                      <p:cBhvr>
                                        <p:cTn id="58" dur="1" fill="hold">
                                          <p:stCondLst>
                                            <p:cond delay="0"/>
                                          </p:stCondLst>
                                        </p:cTn>
                                        <p:tgtEl>
                                          <p:spTgt spid="115"/>
                                        </p:tgtEl>
                                        <p:attrNameLst>
                                          <p:attrName>style.visibility</p:attrName>
                                        </p:attrNameLst>
                                      </p:cBhvr>
                                      <p:to>
                                        <p:strVal val="visible"/>
                                      </p:to>
                                    </p:set>
                                    <p:anim calcmode="lin" valueType="num">
                                      <p:cBhvr additive="base">
                                        <p:cTn id="59" dur="2000" fill="hold"/>
                                        <p:tgtEl>
                                          <p:spTgt spid="115"/>
                                        </p:tgtEl>
                                        <p:attrNameLst>
                                          <p:attrName>ppt_x</p:attrName>
                                        </p:attrNameLst>
                                      </p:cBhvr>
                                      <p:tavLst>
                                        <p:tav tm="0">
                                          <p:val>
                                            <p:strVal val="1+#ppt_w/2"/>
                                          </p:val>
                                        </p:tav>
                                        <p:tav tm="100000">
                                          <p:val>
                                            <p:strVal val="#ppt_x"/>
                                          </p:val>
                                        </p:tav>
                                      </p:tavLst>
                                    </p:anim>
                                    <p:anim calcmode="lin" valueType="num">
                                      <p:cBhvr additive="base">
                                        <p:cTn id="60" dur="2000" fill="hold"/>
                                        <p:tgtEl>
                                          <p:spTgt spid="115"/>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200"/>
                                  </p:stCondLst>
                                  <p:childTnLst>
                                    <p:set>
                                      <p:cBhvr>
                                        <p:cTn id="62" dur="1" fill="hold">
                                          <p:stCondLst>
                                            <p:cond delay="0"/>
                                          </p:stCondLst>
                                        </p:cTn>
                                        <p:tgtEl>
                                          <p:spTgt spid="114"/>
                                        </p:tgtEl>
                                        <p:attrNameLst>
                                          <p:attrName>style.visibility</p:attrName>
                                        </p:attrNameLst>
                                      </p:cBhvr>
                                      <p:to>
                                        <p:strVal val="visible"/>
                                      </p:to>
                                    </p:set>
                                    <p:anim calcmode="lin" valueType="num">
                                      <p:cBhvr additive="base">
                                        <p:cTn id="63" dur="2000" fill="hold"/>
                                        <p:tgtEl>
                                          <p:spTgt spid="114"/>
                                        </p:tgtEl>
                                        <p:attrNameLst>
                                          <p:attrName>ppt_x</p:attrName>
                                        </p:attrNameLst>
                                      </p:cBhvr>
                                      <p:tavLst>
                                        <p:tav tm="0">
                                          <p:val>
                                            <p:strVal val="1+#ppt_w/2"/>
                                          </p:val>
                                        </p:tav>
                                        <p:tav tm="100000">
                                          <p:val>
                                            <p:strVal val="#ppt_x"/>
                                          </p:val>
                                        </p:tav>
                                      </p:tavLst>
                                    </p:anim>
                                    <p:anim calcmode="lin" valueType="num">
                                      <p:cBhvr additive="base">
                                        <p:cTn id="64" dur="2000" fill="hold"/>
                                        <p:tgtEl>
                                          <p:spTgt spid="114"/>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300"/>
                                  </p:stCondLst>
                                  <p:childTnLst>
                                    <p:set>
                                      <p:cBhvr>
                                        <p:cTn id="66" dur="1" fill="hold">
                                          <p:stCondLst>
                                            <p:cond delay="0"/>
                                          </p:stCondLst>
                                        </p:cTn>
                                        <p:tgtEl>
                                          <p:spTgt spid="103"/>
                                        </p:tgtEl>
                                        <p:attrNameLst>
                                          <p:attrName>style.visibility</p:attrName>
                                        </p:attrNameLst>
                                      </p:cBhvr>
                                      <p:to>
                                        <p:strVal val="visible"/>
                                      </p:to>
                                    </p:set>
                                    <p:anim calcmode="lin" valueType="num">
                                      <p:cBhvr additive="base">
                                        <p:cTn id="67" dur="2000" fill="hold"/>
                                        <p:tgtEl>
                                          <p:spTgt spid="103"/>
                                        </p:tgtEl>
                                        <p:attrNameLst>
                                          <p:attrName>ppt_x</p:attrName>
                                        </p:attrNameLst>
                                      </p:cBhvr>
                                      <p:tavLst>
                                        <p:tav tm="0">
                                          <p:val>
                                            <p:strVal val="1+#ppt_w/2"/>
                                          </p:val>
                                        </p:tav>
                                        <p:tav tm="100000">
                                          <p:val>
                                            <p:strVal val="#ppt_x"/>
                                          </p:val>
                                        </p:tav>
                                      </p:tavLst>
                                    </p:anim>
                                    <p:anim calcmode="lin" valueType="num">
                                      <p:cBhvr additive="base">
                                        <p:cTn id="68" dur="2000" fill="hold"/>
                                        <p:tgtEl>
                                          <p:spTgt spid="103"/>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900"/>
                                  </p:stCondLst>
                                  <p:childTnLst>
                                    <p:set>
                                      <p:cBhvr>
                                        <p:cTn id="70" dur="1" fill="hold">
                                          <p:stCondLst>
                                            <p:cond delay="0"/>
                                          </p:stCondLst>
                                        </p:cTn>
                                        <p:tgtEl>
                                          <p:spTgt spid="2069"/>
                                        </p:tgtEl>
                                        <p:attrNameLst>
                                          <p:attrName>style.visibility</p:attrName>
                                        </p:attrNameLst>
                                      </p:cBhvr>
                                      <p:to>
                                        <p:strVal val="visible"/>
                                      </p:to>
                                    </p:set>
                                    <p:anim calcmode="lin" valueType="num">
                                      <p:cBhvr additive="base">
                                        <p:cTn id="71" dur="2000" fill="hold"/>
                                        <p:tgtEl>
                                          <p:spTgt spid="2069"/>
                                        </p:tgtEl>
                                        <p:attrNameLst>
                                          <p:attrName>ppt_x</p:attrName>
                                        </p:attrNameLst>
                                      </p:cBhvr>
                                      <p:tavLst>
                                        <p:tav tm="0">
                                          <p:val>
                                            <p:strVal val="1+#ppt_w/2"/>
                                          </p:val>
                                        </p:tav>
                                        <p:tav tm="100000">
                                          <p:val>
                                            <p:strVal val="#ppt_x"/>
                                          </p:val>
                                        </p:tav>
                                      </p:tavLst>
                                    </p:anim>
                                    <p:anim calcmode="lin" valueType="num">
                                      <p:cBhvr additive="base">
                                        <p:cTn id="72" dur="2000" fill="hold"/>
                                        <p:tgtEl>
                                          <p:spTgt spid="2069"/>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600"/>
                                  </p:stCondLst>
                                  <p:childTnLst>
                                    <p:set>
                                      <p:cBhvr>
                                        <p:cTn id="74" dur="1" fill="hold">
                                          <p:stCondLst>
                                            <p:cond delay="0"/>
                                          </p:stCondLst>
                                        </p:cTn>
                                        <p:tgtEl>
                                          <p:spTgt spid="2068"/>
                                        </p:tgtEl>
                                        <p:attrNameLst>
                                          <p:attrName>style.visibility</p:attrName>
                                        </p:attrNameLst>
                                      </p:cBhvr>
                                      <p:to>
                                        <p:strVal val="visible"/>
                                      </p:to>
                                    </p:set>
                                    <p:anim calcmode="lin" valueType="num">
                                      <p:cBhvr additive="base">
                                        <p:cTn id="75" dur="2000" fill="hold"/>
                                        <p:tgtEl>
                                          <p:spTgt spid="2068"/>
                                        </p:tgtEl>
                                        <p:attrNameLst>
                                          <p:attrName>ppt_x</p:attrName>
                                        </p:attrNameLst>
                                      </p:cBhvr>
                                      <p:tavLst>
                                        <p:tav tm="0">
                                          <p:val>
                                            <p:strVal val="1+#ppt_w/2"/>
                                          </p:val>
                                        </p:tav>
                                        <p:tav tm="100000">
                                          <p:val>
                                            <p:strVal val="#ppt_x"/>
                                          </p:val>
                                        </p:tav>
                                      </p:tavLst>
                                    </p:anim>
                                    <p:anim calcmode="lin" valueType="num">
                                      <p:cBhvr additive="base">
                                        <p:cTn id="76" dur="2000" fill="hold"/>
                                        <p:tgtEl>
                                          <p:spTgt spid="2068"/>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600"/>
                                  </p:stCondLst>
                                  <p:childTnLst>
                                    <p:set>
                                      <p:cBhvr>
                                        <p:cTn id="78" dur="1" fill="hold">
                                          <p:stCondLst>
                                            <p:cond delay="0"/>
                                          </p:stCondLst>
                                        </p:cTn>
                                        <p:tgtEl>
                                          <p:spTgt spid="2072"/>
                                        </p:tgtEl>
                                        <p:attrNameLst>
                                          <p:attrName>style.visibility</p:attrName>
                                        </p:attrNameLst>
                                      </p:cBhvr>
                                      <p:to>
                                        <p:strVal val="visible"/>
                                      </p:to>
                                    </p:set>
                                    <p:anim calcmode="lin" valueType="num">
                                      <p:cBhvr additive="base">
                                        <p:cTn id="79" dur="2000" fill="hold"/>
                                        <p:tgtEl>
                                          <p:spTgt spid="2072"/>
                                        </p:tgtEl>
                                        <p:attrNameLst>
                                          <p:attrName>ppt_x</p:attrName>
                                        </p:attrNameLst>
                                      </p:cBhvr>
                                      <p:tavLst>
                                        <p:tav tm="0">
                                          <p:val>
                                            <p:strVal val="1+#ppt_w/2"/>
                                          </p:val>
                                        </p:tav>
                                        <p:tav tm="100000">
                                          <p:val>
                                            <p:strVal val="#ppt_x"/>
                                          </p:val>
                                        </p:tav>
                                      </p:tavLst>
                                    </p:anim>
                                    <p:anim calcmode="lin" valueType="num">
                                      <p:cBhvr additive="base">
                                        <p:cTn id="80" dur="2000" fill="hold"/>
                                        <p:tgtEl>
                                          <p:spTgt spid="2072"/>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200"/>
                                  </p:stCondLst>
                                  <p:childTnLst>
                                    <p:set>
                                      <p:cBhvr>
                                        <p:cTn id="82" dur="1" fill="hold">
                                          <p:stCondLst>
                                            <p:cond delay="0"/>
                                          </p:stCondLst>
                                        </p:cTn>
                                        <p:tgtEl>
                                          <p:spTgt spid="2075"/>
                                        </p:tgtEl>
                                        <p:attrNameLst>
                                          <p:attrName>style.visibility</p:attrName>
                                        </p:attrNameLst>
                                      </p:cBhvr>
                                      <p:to>
                                        <p:strVal val="visible"/>
                                      </p:to>
                                    </p:set>
                                    <p:anim calcmode="lin" valueType="num">
                                      <p:cBhvr additive="base">
                                        <p:cTn id="83" dur="2000" fill="hold"/>
                                        <p:tgtEl>
                                          <p:spTgt spid="2075"/>
                                        </p:tgtEl>
                                        <p:attrNameLst>
                                          <p:attrName>ppt_x</p:attrName>
                                        </p:attrNameLst>
                                      </p:cBhvr>
                                      <p:tavLst>
                                        <p:tav tm="0">
                                          <p:val>
                                            <p:strVal val="1+#ppt_w/2"/>
                                          </p:val>
                                        </p:tav>
                                        <p:tav tm="100000">
                                          <p:val>
                                            <p:strVal val="#ppt_x"/>
                                          </p:val>
                                        </p:tav>
                                      </p:tavLst>
                                    </p:anim>
                                    <p:anim calcmode="lin" valueType="num">
                                      <p:cBhvr additive="base">
                                        <p:cTn id="84" dur="2000" fill="hold"/>
                                        <p:tgtEl>
                                          <p:spTgt spid="2075"/>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900"/>
                                  </p:stCondLst>
                                  <p:childTnLst>
                                    <p:set>
                                      <p:cBhvr>
                                        <p:cTn id="86" dur="1" fill="hold">
                                          <p:stCondLst>
                                            <p:cond delay="0"/>
                                          </p:stCondLst>
                                        </p:cTn>
                                        <p:tgtEl>
                                          <p:spTgt spid="2074"/>
                                        </p:tgtEl>
                                        <p:attrNameLst>
                                          <p:attrName>style.visibility</p:attrName>
                                        </p:attrNameLst>
                                      </p:cBhvr>
                                      <p:to>
                                        <p:strVal val="visible"/>
                                      </p:to>
                                    </p:set>
                                    <p:anim calcmode="lin" valueType="num">
                                      <p:cBhvr additive="base">
                                        <p:cTn id="87" dur="2000" fill="hold"/>
                                        <p:tgtEl>
                                          <p:spTgt spid="2074"/>
                                        </p:tgtEl>
                                        <p:attrNameLst>
                                          <p:attrName>ppt_x</p:attrName>
                                        </p:attrNameLst>
                                      </p:cBhvr>
                                      <p:tavLst>
                                        <p:tav tm="0">
                                          <p:val>
                                            <p:strVal val="1+#ppt_w/2"/>
                                          </p:val>
                                        </p:tav>
                                        <p:tav tm="100000">
                                          <p:val>
                                            <p:strVal val="#ppt_x"/>
                                          </p:val>
                                        </p:tav>
                                      </p:tavLst>
                                    </p:anim>
                                    <p:anim calcmode="lin" valueType="num">
                                      <p:cBhvr additive="base">
                                        <p:cTn id="88" dur="2000" fill="hold"/>
                                        <p:tgtEl>
                                          <p:spTgt spid="2074"/>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800"/>
                                  </p:stCondLst>
                                  <p:childTnLst>
                                    <p:set>
                                      <p:cBhvr>
                                        <p:cTn id="90" dur="1" fill="hold">
                                          <p:stCondLst>
                                            <p:cond delay="0"/>
                                          </p:stCondLst>
                                        </p:cTn>
                                        <p:tgtEl>
                                          <p:spTgt spid="100"/>
                                        </p:tgtEl>
                                        <p:attrNameLst>
                                          <p:attrName>style.visibility</p:attrName>
                                        </p:attrNameLst>
                                      </p:cBhvr>
                                      <p:to>
                                        <p:strVal val="visible"/>
                                      </p:to>
                                    </p:set>
                                    <p:anim calcmode="lin" valueType="num">
                                      <p:cBhvr additive="base">
                                        <p:cTn id="91" dur="2000" fill="hold"/>
                                        <p:tgtEl>
                                          <p:spTgt spid="100"/>
                                        </p:tgtEl>
                                        <p:attrNameLst>
                                          <p:attrName>ppt_x</p:attrName>
                                        </p:attrNameLst>
                                      </p:cBhvr>
                                      <p:tavLst>
                                        <p:tav tm="0">
                                          <p:val>
                                            <p:strVal val="1+#ppt_w/2"/>
                                          </p:val>
                                        </p:tav>
                                        <p:tav tm="100000">
                                          <p:val>
                                            <p:strVal val="#ppt_x"/>
                                          </p:val>
                                        </p:tav>
                                      </p:tavLst>
                                    </p:anim>
                                    <p:anim calcmode="lin" valueType="num">
                                      <p:cBhvr additive="base">
                                        <p:cTn id="92" dur="2000" fill="hold"/>
                                        <p:tgtEl>
                                          <p:spTgt spid="10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102"/>
                                        </p:tgtEl>
                                        <p:attrNameLst>
                                          <p:attrName>style.visibility</p:attrName>
                                        </p:attrNameLst>
                                      </p:cBhvr>
                                      <p:to>
                                        <p:strVal val="visible"/>
                                      </p:to>
                                    </p:set>
                                    <p:anim calcmode="lin" valueType="num">
                                      <p:cBhvr additive="base">
                                        <p:cTn id="95" dur="2000" fill="hold"/>
                                        <p:tgtEl>
                                          <p:spTgt spid="102"/>
                                        </p:tgtEl>
                                        <p:attrNameLst>
                                          <p:attrName>ppt_x</p:attrName>
                                        </p:attrNameLst>
                                      </p:cBhvr>
                                      <p:tavLst>
                                        <p:tav tm="0">
                                          <p:val>
                                            <p:strVal val="1+#ppt_w/2"/>
                                          </p:val>
                                        </p:tav>
                                        <p:tav tm="100000">
                                          <p:val>
                                            <p:strVal val="#ppt_x"/>
                                          </p:val>
                                        </p:tav>
                                      </p:tavLst>
                                    </p:anim>
                                    <p:anim calcmode="lin" valueType="num">
                                      <p:cBhvr additive="base">
                                        <p:cTn id="96" dur="2000" fill="hold"/>
                                        <p:tgtEl>
                                          <p:spTgt spid="102"/>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500"/>
                                  </p:stCondLst>
                                  <p:childTnLst>
                                    <p:set>
                                      <p:cBhvr>
                                        <p:cTn id="98" dur="1" fill="hold">
                                          <p:stCondLst>
                                            <p:cond delay="0"/>
                                          </p:stCondLst>
                                        </p:cTn>
                                        <p:tgtEl>
                                          <p:spTgt spid="105"/>
                                        </p:tgtEl>
                                        <p:attrNameLst>
                                          <p:attrName>style.visibility</p:attrName>
                                        </p:attrNameLst>
                                      </p:cBhvr>
                                      <p:to>
                                        <p:strVal val="visible"/>
                                      </p:to>
                                    </p:set>
                                    <p:anim calcmode="lin" valueType="num">
                                      <p:cBhvr additive="base">
                                        <p:cTn id="99" dur="2000" fill="hold"/>
                                        <p:tgtEl>
                                          <p:spTgt spid="105"/>
                                        </p:tgtEl>
                                        <p:attrNameLst>
                                          <p:attrName>ppt_x</p:attrName>
                                        </p:attrNameLst>
                                      </p:cBhvr>
                                      <p:tavLst>
                                        <p:tav tm="0">
                                          <p:val>
                                            <p:strVal val="1+#ppt_w/2"/>
                                          </p:val>
                                        </p:tav>
                                        <p:tav tm="100000">
                                          <p:val>
                                            <p:strVal val="#ppt_x"/>
                                          </p:val>
                                        </p:tav>
                                      </p:tavLst>
                                    </p:anim>
                                    <p:anim calcmode="lin" valueType="num">
                                      <p:cBhvr additive="base">
                                        <p:cTn id="100" dur="2000" fill="hold"/>
                                        <p:tgtEl>
                                          <p:spTgt spid="105"/>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900"/>
                                  </p:stCondLst>
                                  <p:childTnLst>
                                    <p:set>
                                      <p:cBhvr>
                                        <p:cTn id="102" dur="1" fill="hold">
                                          <p:stCondLst>
                                            <p:cond delay="0"/>
                                          </p:stCondLst>
                                        </p:cTn>
                                        <p:tgtEl>
                                          <p:spTgt spid="106"/>
                                        </p:tgtEl>
                                        <p:attrNameLst>
                                          <p:attrName>style.visibility</p:attrName>
                                        </p:attrNameLst>
                                      </p:cBhvr>
                                      <p:to>
                                        <p:strVal val="visible"/>
                                      </p:to>
                                    </p:set>
                                    <p:anim calcmode="lin" valueType="num">
                                      <p:cBhvr additive="base">
                                        <p:cTn id="103" dur="2000" fill="hold"/>
                                        <p:tgtEl>
                                          <p:spTgt spid="106"/>
                                        </p:tgtEl>
                                        <p:attrNameLst>
                                          <p:attrName>ppt_x</p:attrName>
                                        </p:attrNameLst>
                                      </p:cBhvr>
                                      <p:tavLst>
                                        <p:tav tm="0">
                                          <p:val>
                                            <p:strVal val="1+#ppt_w/2"/>
                                          </p:val>
                                        </p:tav>
                                        <p:tav tm="100000">
                                          <p:val>
                                            <p:strVal val="#ppt_x"/>
                                          </p:val>
                                        </p:tav>
                                      </p:tavLst>
                                    </p:anim>
                                    <p:anim calcmode="lin" valueType="num">
                                      <p:cBhvr additive="base">
                                        <p:cTn id="104" dur="2000" fill="hold"/>
                                        <p:tgtEl>
                                          <p:spTgt spid="106"/>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500"/>
                                  </p:stCondLst>
                                  <p:childTnLst>
                                    <p:set>
                                      <p:cBhvr>
                                        <p:cTn id="106" dur="1" fill="hold">
                                          <p:stCondLst>
                                            <p:cond delay="0"/>
                                          </p:stCondLst>
                                        </p:cTn>
                                        <p:tgtEl>
                                          <p:spTgt spid="109"/>
                                        </p:tgtEl>
                                        <p:attrNameLst>
                                          <p:attrName>style.visibility</p:attrName>
                                        </p:attrNameLst>
                                      </p:cBhvr>
                                      <p:to>
                                        <p:strVal val="visible"/>
                                      </p:to>
                                    </p:set>
                                    <p:anim calcmode="lin" valueType="num">
                                      <p:cBhvr additive="base">
                                        <p:cTn id="107" dur="2000" fill="hold"/>
                                        <p:tgtEl>
                                          <p:spTgt spid="109"/>
                                        </p:tgtEl>
                                        <p:attrNameLst>
                                          <p:attrName>ppt_x</p:attrName>
                                        </p:attrNameLst>
                                      </p:cBhvr>
                                      <p:tavLst>
                                        <p:tav tm="0">
                                          <p:val>
                                            <p:strVal val="1+#ppt_w/2"/>
                                          </p:val>
                                        </p:tav>
                                        <p:tav tm="100000">
                                          <p:val>
                                            <p:strVal val="#ppt_x"/>
                                          </p:val>
                                        </p:tav>
                                      </p:tavLst>
                                    </p:anim>
                                    <p:anim calcmode="lin" valueType="num">
                                      <p:cBhvr additive="base">
                                        <p:cTn id="108" dur="2000" fill="hold"/>
                                        <p:tgtEl>
                                          <p:spTgt spid="109"/>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100"/>
                                  </p:stCondLst>
                                  <p:childTnLst>
                                    <p:set>
                                      <p:cBhvr>
                                        <p:cTn id="110" dur="1" fill="hold">
                                          <p:stCondLst>
                                            <p:cond delay="0"/>
                                          </p:stCondLst>
                                        </p:cTn>
                                        <p:tgtEl>
                                          <p:spTgt spid="111"/>
                                        </p:tgtEl>
                                        <p:attrNameLst>
                                          <p:attrName>style.visibility</p:attrName>
                                        </p:attrNameLst>
                                      </p:cBhvr>
                                      <p:to>
                                        <p:strVal val="visible"/>
                                      </p:to>
                                    </p:set>
                                    <p:anim calcmode="lin" valueType="num">
                                      <p:cBhvr additive="base">
                                        <p:cTn id="111" dur="2000" fill="hold"/>
                                        <p:tgtEl>
                                          <p:spTgt spid="111"/>
                                        </p:tgtEl>
                                        <p:attrNameLst>
                                          <p:attrName>ppt_x</p:attrName>
                                        </p:attrNameLst>
                                      </p:cBhvr>
                                      <p:tavLst>
                                        <p:tav tm="0">
                                          <p:val>
                                            <p:strVal val="1+#ppt_w/2"/>
                                          </p:val>
                                        </p:tav>
                                        <p:tav tm="100000">
                                          <p:val>
                                            <p:strVal val="#ppt_x"/>
                                          </p:val>
                                        </p:tav>
                                      </p:tavLst>
                                    </p:anim>
                                    <p:anim calcmode="lin" valueType="num">
                                      <p:cBhvr additive="base">
                                        <p:cTn id="112" dur="2000" fill="hold"/>
                                        <p:tgtEl>
                                          <p:spTgt spid="111"/>
                                        </p:tgtEl>
                                        <p:attrNameLst>
                                          <p:attrName>ppt_y</p:attrName>
                                        </p:attrNameLst>
                                      </p:cBhvr>
                                      <p:tavLst>
                                        <p:tav tm="0">
                                          <p:val>
                                            <p:strVal val="#ppt_y"/>
                                          </p:val>
                                        </p:tav>
                                        <p:tav tm="100000">
                                          <p:val>
                                            <p:strVal val="#ppt_y"/>
                                          </p:val>
                                        </p:tav>
                                      </p:tavLst>
                                    </p:anim>
                                  </p:childTnLst>
                                </p:cTn>
                              </p:par>
                              <p:par>
                                <p:cTn id="113" presetID="2" presetClass="entr" presetSubtype="2" fill="hold" nodeType="withEffect">
                                  <p:stCondLst>
                                    <p:cond delay="900"/>
                                  </p:stCondLst>
                                  <p:childTnLst>
                                    <p:set>
                                      <p:cBhvr>
                                        <p:cTn id="114" dur="1" fill="hold">
                                          <p:stCondLst>
                                            <p:cond delay="0"/>
                                          </p:stCondLst>
                                        </p:cTn>
                                        <p:tgtEl>
                                          <p:spTgt spid="112"/>
                                        </p:tgtEl>
                                        <p:attrNameLst>
                                          <p:attrName>style.visibility</p:attrName>
                                        </p:attrNameLst>
                                      </p:cBhvr>
                                      <p:to>
                                        <p:strVal val="visible"/>
                                      </p:to>
                                    </p:set>
                                    <p:anim calcmode="lin" valueType="num">
                                      <p:cBhvr additive="base">
                                        <p:cTn id="115" dur="2000" fill="hold"/>
                                        <p:tgtEl>
                                          <p:spTgt spid="112"/>
                                        </p:tgtEl>
                                        <p:attrNameLst>
                                          <p:attrName>ppt_x</p:attrName>
                                        </p:attrNameLst>
                                      </p:cBhvr>
                                      <p:tavLst>
                                        <p:tav tm="0">
                                          <p:val>
                                            <p:strVal val="1+#ppt_w/2"/>
                                          </p:val>
                                        </p:tav>
                                        <p:tav tm="100000">
                                          <p:val>
                                            <p:strVal val="#ppt_x"/>
                                          </p:val>
                                        </p:tav>
                                      </p:tavLst>
                                    </p:anim>
                                    <p:anim calcmode="lin" valueType="num">
                                      <p:cBhvr additive="base">
                                        <p:cTn id="116" dur="2000" fill="hold"/>
                                        <p:tgtEl>
                                          <p:spTgt spid="11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500"/>
                                  </p:stCondLst>
                                  <p:childTnLst>
                                    <p:set>
                                      <p:cBhvr>
                                        <p:cTn id="118" dur="1" fill="hold">
                                          <p:stCondLst>
                                            <p:cond delay="0"/>
                                          </p:stCondLst>
                                        </p:cTn>
                                        <p:tgtEl>
                                          <p:spTgt spid="116"/>
                                        </p:tgtEl>
                                        <p:attrNameLst>
                                          <p:attrName>style.visibility</p:attrName>
                                        </p:attrNameLst>
                                      </p:cBhvr>
                                      <p:to>
                                        <p:strVal val="visible"/>
                                      </p:to>
                                    </p:set>
                                    <p:anim calcmode="lin" valueType="num">
                                      <p:cBhvr additive="base">
                                        <p:cTn id="119" dur="2000" fill="hold"/>
                                        <p:tgtEl>
                                          <p:spTgt spid="116"/>
                                        </p:tgtEl>
                                        <p:attrNameLst>
                                          <p:attrName>ppt_x</p:attrName>
                                        </p:attrNameLst>
                                      </p:cBhvr>
                                      <p:tavLst>
                                        <p:tav tm="0">
                                          <p:val>
                                            <p:strVal val="1+#ppt_w/2"/>
                                          </p:val>
                                        </p:tav>
                                        <p:tav tm="100000">
                                          <p:val>
                                            <p:strVal val="#ppt_x"/>
                                          </p:val>
                                        </p:tav>
                                      </p:tavLst>
                                    </p:anim>
                                    <p:anim calcmode="lin" valueType="num">
                                      <p:cBhvr additive="base">
                                        <p:cTn id="120" dur="2000" fill="hold"/>
                                        <p:tgtEl>
                                          <p:spTgt spid="116"/>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600"/>
                                  </p:stCondLst>
                                  <p:childTnLst>
                                    <p:set>
                                      <p:cBhvr>
                                        <p:cTn id="122" dur="1" fill="hold">
                                          <p:stCondLst>
                                            <p:cond delay="0"/>
                                          </p:stCondLst>
                                        </p:cTn>
                                        <p:tgtEl>
                                          <p:spTgt spid="120"/>
                                        </p:tgtEl>
                                        <p:attrNameLst>
                                          <p:attrName>style.visibility</p:attrName>
                                        </p:attrNameLst>
                                      </p:cBhvr>
                                      <p:to>
                                        <p:strVal val="visible"/>
                                      </p:to>
                                    </p:set>
                                    <p:anim calcmode="lin" valueType="num">
                                      <p:cBhvr additive="base">
                                        <p:cTn id="123" dur="2000" fill="hold"/>
                                        <p:tgtEl>
                                          <p:spTgt spid="120"/>
                                        </p:tgtEl>
                                        <p:attrNameLst>
                                          <p:attrName>ppt_x</p:attrName>
                                        </p:attrNameLst>
                                      </p:cBhvr>
                                      <p:tavLst>
                                        <p:tav tm="0">
                                          <p:val>
                                            <p:strVal val="1+#ppt_w/2"/>
                                          </p:val>
                                        </p:tav>
                                        <p:tav tm="100000">
                                          <p:val>
                                            <p:strVal val="#ppt_x"/>
                                          </p:val>
                                        </p:tav>
                                      </p:tavLst>
                                    </p:anim>
                                    <p:anim calcmode="lin" valueType="num">
                                      <p:cBhvr additive="base">
                                        <p:cTn id="124" dur="2000" fill="hold"/>
                                        <p:tgtEl>
                                          <p:spTgt spid="120"/>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500"/>
                                  </p:stCondLst>
                                  <p:childTnLst>
                                    <p:set>
                                      <p:cBhvr>
                                        <p:cTn id="126" dur="1" fill="hold">
                                          <p:stCondLst>
                                            <p:cond delay="0"/>
                                          </p:stCondLst>
                                        </p:cTn>
                                        <p:tgtEl>
                                          <p:spTgt spid="121"/>
                                        </p:tgtEl>
                                        <p:attrNameLst>
                                          <p:attrName>style.visibility</p:attrName>
                                        </p:attrNameLst>
                                      </p:cBhvr>
                                      <p:to>
                                        <p:strVal val="visible"/>
                                      </p:to>
                                    </p:set>
                                    <p:anim calcmode="lin" valueType="num">
                                      <p:cBhvr additive="base">
                                        <p:cTn id="127" dur="2000" fill="hold"/>
                                        <p:tgtEl>
                                          <p:spTgt spid="121"/>
                                        </p:tgtEl>
                                        <p:attrNameLst>
                                          <p:attrName>ppt_x</p:attrName>
                                        </p:attrNameLst>
                                      </p:cBhvr>
                                      <p:tavLst>
                                        <p:tav tm="0">
                                          <p:val>
                                            <p:strVal val="1+#ppt_w/2"/>
                                          </p:val>
                                        </p:tav>
                                        <p:tav tm="100000">
                                          <p:val>
                                            <p:strVal val="#ppt_x"/>
                                          </p:val>
                                        </p:tav>
                                      </p:tavLst>
                                    </p:anim>
                                    <p:anim calcmode="lin" valueType="num">
                                      <p:cBhvr additive="base">
                                        <p:cTn id="128" dur="2000" fill="hold"/>
                                        <p:tgtEl>
                                          <p:spTgt spid="121"/>
                                        </p:tgtEl>
                                        <p:attrNameLst>
                                          <p:attrName>ppt_y</p:attrName>
                                        </p:attrNameLst>
                                      </p:cBhvr>
                                      <p:tavLst>
                                        <p:tav tm="0">
                                          <p:val>
                                            <p:strVal val="#ppt_y"/>
                                          </p:val>
                                        </p:tav>
                                        <p:tav tm="100000">
                                          <p:val>
                                            <p:strVal val="#ppt_y"/>
                                          </p:val>
                                        </p:tav>
                                      </p:tavLst>
                                    </p:anim>
                                  </p:childTnLst>
                                </p:cTn>
                              </p:par>
                              <p:par>
                                <p:cTn id="129" presetID="2" presetClass="entr" presetSubtype="2" fill="hold" nodeType="withEffect">
                                  <p:stCondLst>
                                    <p:cond delay="100"/>
                                  </p:stCondLst>
                                  <p:childTnLst>
                                    <p:set>
                                      <p:cBhvr>
                                        <p:cTn id="130" dur="1" fill="hold">
                                          <p:stCondLst>
                                            <p:cond delay="0"/>
                                          </p:stCondLst>
                                        </p:cTn>
                                        <p:tgtEl>
                                          <p:spTgt spid="124"/>
                                        </p:tgtEl>
                                        <p:attrNameLst>
                                          <p:attrName>style.visibility</p:attrName>
                                        </p:attrNameLst>
                                      </p:cBhvr>
                                      <p:to>
                                        <p:strVal val="visible"/>
                                      </p:to>
                                    </p:set>
                                    <p:anim calcmode="lin" valueType="num">
                                      <p:cBhvr additive="base">
                                        <p:cTn id="131" dur="2000" fill="hold"/>
                                        <p:tgtEl>
                                          <p:spTgt spid="124"/>
                                        </p:tgtEl>
                                        <p:attrNameLst>
                                          <p:attrName>ppt_x</p:attrName>
                                        </p:attrNameLst>
                                      </p:cBhvr>
                                      <p:tavLst>
                                        <p:tav tm="0">
                                          <p:val>
                                            <p:strVal val="1+#ppt_w/2"/>
                                          </p:val>
                                        </p:tav>
                                        <p:tav tm="100000">
                                          <p:val>
                                            <p:strVal val="#ppt_x"/>
                                          </p:val>
                                        </p:tav>
                                      </p:tavLst>
                                    </p:anim>
                                    <p:anim calcmode="lin" valueType="num">
                                      <p:cBhvr additive="base">
                                        <p:cTn id="132" dur="2000" fill="hold"/>
                                        <p:tgtEl>
                                          <p:spTgt spid="124"/>
                                        </p:tgtEl>
                                        <p:attrNameLst>
                                          <p:attrName>ppt_y</p:attrName>
                                        </p:attrNameLst>
                                      </p:cBhvr>
                                      <p:tavLst>
                                        <p:tav tm="0">
                                          <p:val>
                                            <p:strVal val="#ppt_y"/>
                                          </p:val>
                                        </p:tav>
                                        <p:tav tm="100000">
                                          <p:val>
                                            <p:strVal val="#ppt_y"/>
                                          </p:val>
                                        </p:tav>
                                      </p:tavLst>
                                    </p:anim>
                                  </p:childTnLst>
                                </p:cTn>
                              </p:par>
                              <p:par>
                                <p:cTn id="133" presetID="2" presetClass="entr" presetSubtype="2" fill="hold" nodeType="withEffect">
                                  <p:stCondLst>
                                    <p:cond delay="1000"/>
                                  </p:stCondLst>
                                  <p:childTnLst>
                                    <p:set>
                                      <p:cBhvr>
                                        <p:cTn id="134" dur="1" fill="hold">
                                          <p:stCondLst>
                                            <p:cond delay="0"/>
                                          </p:stCondLst>
                                        </p:cTn>
                                        <p:tgtEl>
                                          <p:spTgt spid="126"/>
                                        </p:tgtEl>
                                        <p:attrNameLst>
                                          <p:attrName>style.visibility</p:attrName>
                                        </p:attrNameLst>
                                      </p:cBhvr>
                                      <p:to>
                                        <p:strVal val="visible"/>
                                      </p:to>
                                    </p:set>
                                    <p:anim calcmode="lin" valueType="num">
                                      <p:cBhvr additive="base">
                                        <p:cTn id="135" dur="2000" fill="hold"/>
                                        <p:tgtEl>
                                          <p:spTgt spid="126"/>
                                        </p:tgtEl>
                                        <p:attrNameLst>
                                          <p:attrName>ppt_x</p:attrName>
                                        </p:attrNameLst>
                                      </p:cBhvr>
                                      <p:tavLst>
                                        <p:tav tm="0">
                                          <p:val>
                                            <p:strVal val="1+#ppt_w/2"/>
                                          </p:val>
                                        </p:tav>
                                        <p:tav tm="100000">
                                          <p:val>
                                            <p:strVal val="#ppt_x"/>
                                          </p:val>
                                        </p:tav>
                                      </p:tavLst>
                                    </p:anim>
                                    <p:anim calcmode="lin" valueType="num">
                                      <p:cBhvr additive="base">
                                        <p:cTn id="136" dur="2000" fill="hold"/>
                                        <p:tgtEl>
                                          <p:spTgt spid="126"/>
                                        </p:tgtEl>
                                        <p:attrNameLst>
                                          <p:attrName>ppt_y</p:attrName>
                                        </p:attrNameLst>
                                      </p:cBhvr>
                                      <p:tavLst>
                                        <p:tav tm="0">
                                          <p:val>
                                            <p:strVal val="#ppt_y"/>
                                          </p:val>
                                        </p:tav>
                                        <p:tav tm="100000">
                                          <p:val>
                                            <p:strVal val="#ppt_y"/>
                                          </p:val>
                                        </p:tav>
                                      </p:tavLst>
                                    </p:anim>
                                  </p:childTnLst>
                                </p:cTn>
                              </p:par>
                              <p:par>
                                <p:cTn id="137" presetID="2" presetClass="entr" presetSubtype="2" fill="hold" nodeType="withEffect">
                                  <p:stCondLst>
                                    <p:cond delay="0"/>
                                  </p:stCondLst>
                                  <p:childTnLst>
                                    <p:set>
                                      <p:cBhvr>
                                        <p:cTn id="138" dur="1" fill="hold">
                                          <p:stCondLst>
                                            <p:cond delay="0"/>
                                          </p:stCondLst>
                                        </p:cTn>
                                        <p:tgtEl>
                                          <p:spTgt spid="128"/>
                                        </p:tgtEl>
                                        <p:attrNameLst>
                                          <p:attrName>style.visibility</p:attrName>
                                        </p:attrNameLst>
                                      </p:cBhvr>
                                      <p:to>
                                        <p:strVal val="visible"/>
                                      </p:to>
                                    </p:set>
                                    <p:anim calcmode="lin" valueType="num">
                                      <p:cBhvr additive="base">
                                        <p:cTn id="139" dur="2000" fill="hold"/>
                                        <p:tgtEl>
                                          <p:spTgt spid="128"/>
                                        </p:tgtEl>
                                        <p:attrNameLst>
                                          <p:attrName>ppt_x</p:attrName>
                                        </p:attrNameLst>
                                      </p:cBhvr>
                                      <p:tavLst>
                                        <p:tav tm="0">
                                          <p:val>
                                            <p:strVal val="1+#ppt_w/2"/>
                                          </p:val>
                                        </p:tav>
                                        <p:tav tm="100000">
                                          <p:val>
                                            <p:strVal val="#ppt_x"/>
                                          </p:val>
                                        </p:tav>
                                      </p:tavLst>
                                    </p:anim>
                                    <p:anim calcmode="lin" valueType="num">
                                      <p:cBhvr additive="base">
                                        <p:cTn id="140" dur="2000" fill="hold"/>
                                        <p:tgtEl>
                                          <p:spTgt spid="128"/>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stCondLst>
                                    <p:cond delay="500"/>
                                  </p:stCondLst>
                                  <p:childTnLst>
                                    <p:set>
                                      <p:cBhvr>
                                        <p:cTn id="142" dur="1" fill="hold">
                                          <p:stCondLst>
                                            <p:cond delay="0"/>
                                          </p:stCondLst>
                                        </p:cTn>
                                        <p:tgtEl>
                                          <p:spTgt spid="136"/>
                                        </p:tgtEl>
                                        <p:attrNameLst>
                                          <p:attrName>style.visibility</p:attrName>
                                        </p:attrNameLst>
                                      </p:cBhvr>
                                      <p:to>
                                        <p:strVal val="visible"/>
                                      </p:to>
                                    </p:set>
                                    <p:anim calcmode="lin" valueType="num">
                                      <p:cBhvr additive="base">
                                        <p:cTn id="143" dur="2000" fill="hold"/>
                                        <p:tgtEl>
                                          <p:spTgt spid="136"/>
                                        </p:tgtEl>
                                        <p:attrNameLst>
                                          <p:attrName>ppt_x</p:attrName>
                                        </p:attrNameLst>
                                      </p:cBhvr>
                                      <p:tavLst>
                                        <p:tav tm="0">
                                          <p:val>
                                            <p:strVal val="1+#ppt_w/2"/>
                                          </p:val>
                                        </p:tav>
                                        <p:tav tm="100000">
                                          <p:val>
                                            <p:strVal val="#ppt_x"/>
                                          </p:val>
                                        </p:tav>
                                      </p:tavLst>
                                    </p:anim>
                                    <p:anim calcmode="lin" valueType="num">
                                      <p:cBhvr additive="base">
                                        <p:cTn id="144" dur="2000" fill="hold"/>
                                        <p:tgtEl>
                                          <p:spTgt spid="136"/>
                                        </p:tgtEl>
                                        <p:attrNameLst>
                                          <p:attrName>ppt_y</p:attrName>
                                        </p:attrNameLst>
                                      </p:cBhvr>
                                      <p:tavLst>
                                        <p:tav tm="0">
                                          <p:val>
                                            <p:strVal val="#ppt_y"/>
                                          </p:val>
                                        </p:tav>
                                        <p:tav tm="100000">
                                          <p:val>
                                            <p:strVal val="#ppt_y"/>
                                          </p:val>
                                        </p:tav>
                                      </p:tavLst>
                                    </p:anim>
                                  </p:childTnLst>
                                </p:cTn>
                              </p:par>
                              <p:par>
                                <p:cTn id="145" presetID="2" presetClass="entr" presetSubtype="2" fill="hold" nodeType="withEffect">
                                  <p:stCondLst>
                                    <p:cond delay="100"/>
                                  </p:stCondLst>
                                  <p:childTnLst>
                                    <p:set>
                                      <p:cBhvr>
                                        <p:cTn id="146" dur="1" fill="hold">
                                          <p:stCondLst>
                                            <p:cond delay="0"/>
                                          </p:stCondLst>
                                        </p:cTn>
                                        <p:tgtEl>
                                          <p:spTgt spid="137"/>
                                        </p:tgtEl>
                                        <p:attrNameLst>
                                          <p:attrName>style.visibility</p:attrName>
                                        </p:attrNameLst>
                                      </p:cBhvr>
                                      <p:to>
                                        <p:strVal val="visible"/>
                                      </p:to>
                                    </p:set>
                                    <p:anim calcmode="lin" valueType="num">
                                      <p:cBhvr additive="base">
                                        <p:cTn id="147" dur="2000" fill="hold"/>
                                        <p:tgtEl>
                                          <p:spTgt spid="137"/>
                                        </p:tgtEl>
                                        <p:attrNameLst>
                                          <p:attrName>ppt_x</p:attrName>
                                        </p:attrNameLst>
                                      </p:cBhvr>
                                      <p:tavLst>
                                        <p:tav tm="0">
                                          <p:val>
                                            <p:strVal val="1+#ppt_w/2"/>
                                          </p:val>
                                        </p:tav>
                                        <p:tav tm="100000">
                                          <p:val>
                                            <p:strVal val="#ppt_x"/>
                                          </p:val>
                                        </p:tav>
                                      </p:tavLst>
                                    </p:anim>
                                    <p:anim calcmode="lin" valueType="num">
                                      <p:cBhvr additive="base">
                                        <p:cTn id="148" dur="2000" fill="hold"/>
                                        <p:tgtEl>
                                          <p:spTgt spid="137"/>
                                        </p:tgtEl>
                                        <p:attrNameLst>
                                          <p:attrName>ppt_y</p:attrName>
                                        </p:attrNameLst>
                                      </p:cBhvr>
                                      <p:tavLst>
                                        <p:tav tm="0">
                                          <p:val>
                                            <p:strVal val="#ppt_y"/>
                                          </p:val>
                                        </p:tav>
                                        <p:tav tm="100000">
                                          <p:val>
                                            <p:strVal val="#ppt_y"/>
                                          </p:val>
                                        </p:tav>
                                      </p:tavLst>
                                    </p:anim>
                                  </p:childTnLst>
                                </p:cTn>
                              </p:par>
                              <p:par>
                                <p:cTn id="149" presetID="2" presetClass="entr" presetSubtype="2" fill="hold" nodeType="withEffect">
                                  <p:stCondLst>
                                    <p:cond delay="500"/>
                                  </p:stCondLst>
                                  <p:childTnLst>
                                    <p:set>
                                      <p:cBhvr>
                                        <p:cTn id="150" dur="1" fill="hold">
                                          <p:stCondLst>
                                            <p:cond delay="0"/>
                                          </p:stCondLst>
                                        </p:cTn>
                                        <p:tgtEl>
                                          <p:spTgt spid="138"/>
                                        </p:tgtEl>
                                        <p:attrNameLst>
                                          <p:attrName>style.visibility</p:attrName>
                                        </p:attrNameLst>
                                      </p:cBhvr>
                                      <p:to>
                                        <p:strVal val="visible"/>
                                      </p:to>
                                    </p:set>
                                    <p:anim calcmode="lin" valueType="num">
                                      <p:cBhvr additive="base">
                                        <p:cTn id="151" dur="2000" fill="hold"/>
                                        <p:tgtEl>
                                          <p:spTgt spid="138"/>
                                        </p:tgtEl>
                                        <p:attrNameLst>
                                          <p:attrName>ppt_x</p:attrName>
                                        </p:attrNameLst>
                                      </p:cBhvr>
                                      <p:tavLst>
                                        <p:tav tm="0">
                                          <p:val>
                                            <p:strVal val="1+#ppt_w/2"/>
                                          </p:val>
                                        </p:tav>
                                        <p:tav tm="100000">
                                          <p:val>
                                            <p:strVal val="#ppt_x"/>
                                          </p:val>
                                        </p:tav>
                                      </p:tavLst>
                                    </p:anim>
                                    <p:anim calcmode="lin" valueType="num">
                                      <p:cBhvr additive="base">
                                        <p:cTn id="152" dur="2000" fill="hold"/>
                                        <p:tgtEl>
                                          <p:spTgt spid="138"/>
                                        </p:tgtEl>
                                        <p:attrNameLst>
                                          <p:attrName>ppt_y</p:attrName>
                                        </p:attrNameLst>
                                      </p:cBhvr>
                                      <p:tavLst>
                                        <p:tav tm="0">
                                          <p:val>
                                            <p:strVal val="#ppt_y"/>
                                          </p:val>
                                        </p:tav>
                                        <p:tav tm="100000">
                                          <p:val>
                                            <p:strVal val="#ppt_y"/>
                                          </p:val>
                                        </p:tav>
                                      </p:tavLst>
                                    </p:anim>
                                  </p:childTnLst>
                                </p:cTn>
                              </p:par>
                              <p:par>
                                <p:cTn id="153" presetID="2" presetClass="entr" presetSubtype="2" fill="hold" nodeType="withEffect">
                                  <p:stCondLst>
                                    <p:cond delay="600"/>
                                  </p:stCondLst>
                                  <p:childTnLst>
                                    <p:set>
                                      <p:cBhvr>
                                        <p:cTn id="154" dur="1" fill="hold">
                                          <p:stCondLst>
                                            <p:cond delay="0"/>
                                          </p:stCondLst>
                                        </p:cTn>
                                        <p:tgtEl>
                                          <p:spTgt spid="141"/>
                                        </p:tgtEl>
                                        <p:attrNameLst>
                                          <p:attrName>style.visibility</p:attrName>
                                        </p:attrNameLst>
                                      </p:cBhvr>
                                      <p:to>
                                        <p:strVal val="visible"/>
                                      </p:to>
                                    </p:set>
                                    <p:anim calcmode="lin" valueType="num">
                                      <p:cBhvr additive="base">
                                        <p:cTn id="155" dur="2000" fill="hold"/>
                                        <p:tgtEl>
                                          <p:spTgt spid="141"/>
                                        </p:tgtEl>
                                        <p:attrNameLst>
                                          <p:attrName>ppt_x</p:attrName>
                                        </p:attrNameLst>
                                      </p:cBhvr>
                                      <p:tavLst>
                                        <p:tav tm="0">
                                          <p:val>
                                            <p:strVal val="1+#ppt_w/2"/>
                                          </p:val>
                                        </p:tav>
                                        <p:tav tm="100000">
                                          <p:val>
                                            <p:strVal val="#ppt_x"/>
                                          </p:val>
                                        </p:tav>
                                      </p:tavLst>
                                    </p:anim>
                                    <p:anim calcmode="lin" valueType="num">
                                      <p:cBhvr additive="base">
                                        <p:cTn id="156" dur="2000" fill="hold"/>
                                        <p:tgtEl>
                                          <p:spTgt spid="141"/>
                                        </p:tgtEl>
                                        <p:attrNameLst>
                                          <p:attrName>ppt_y</p:attrName>
                                        </p:attrNameLst>
                                      </p:cBhvr>
                                      <p:tavLst>
                                        <p:tav tm="0">
                                          <p:val>
                                            <p:strVal val="#ppt_y"/>
                                          </p:val>
                                        </p:tav>
                                        <p:tav tm="100000">
                                          <p:val>
                                            <p:strVal val="#ppt_y"/>
                                          </p:val>
                                        </p:tav>
                                      </p:tavLst>
                                    </p:anim>
                                  </p:childTnLst>
                                </p:cTn>
                              </p:par>
                              <p:par>
                                <p:cTn id="157" presetID="2" presetClass="entr" presetSubtype="2" fill="hold" nodeType="withEffect">
                                  <p:stCondLst>
                                    <p:cond delay="1000"/>
                                  </p:stCondLst>
                                  <p:childTnLst>
                                    <p:set>
                                      <p:cBhvr>
                                        <p:cTn id="158" dur="1" fill="hold">
                                          <p:stCondLst>
                                            <p:cond delay="0"/>
                                          </p:stCondLst>
                                        </p:cTn>
                                        <p:tgtEl>
                                          <p:spTgt spid="142"/>
                                        </p:tgtEl>
                                        <p:attrNameLst>
                                          <p:attrName>style.visibility</p:attrName>
                                        </p:attrNameLst>
                                      </p:cBhvr>
                                      <p:to>
                                        <p:strVal val="visible"/>
                                      </p:to>
                                    </p:set>
                                    <p:anim calcmode="lin" valueType="num">
                                      <p:cBhvr additive="base">
                                        <p:cTn id="159" dur="2000" fill="hold"/>
                                        <p:tgtEl>
                                          <p:spTgt spid="142"/>
                                        </p:tgtEl>
                                        <p:attrNameLst>
                                          <p:attrName>ppt_x</p:attrName>
                                        </p:attrNameLst>
                                      </p:cBhvr>
                                      <p:tavLst>
                                        <p:tav tm="0">
                                          <p:val>
                                            <p:strVal val="1+#ppt_w/2"/>
                                          </p:val>
                                        </p:tav>
                                        <p:tav tm="100000">
                                          <p:val>
                                            <p:strVal val="#ppt_x"/>
                                          </p:val>
                                        </p:tav>
                                      </p:tavLst>
                                    </p:anim>
                                    <p:anim calcmode="lin" valueType="num">
                                      <p:cBhvr additive="base">
                                        <p:cTn id="160" dur="2000" fill="hold"/>
                                        <p:tgtEl>
                                          <p:spTgt spid="142"/>
                                        </p:tgtEl>
                                        <p:attrNameLst>
                                          <p:attrName>ppt_y</p:attrName>
                                        </p:attrNameLst>
                                      </p:cBhvr>
                                      <p:tavLst>
                                        <p:tav tm="0">
                                          <p:val>
                                            <p:strVal val="#ppt_y"/>
                                          </p:val>
                                        </p:tav>
                                        <p:tav tm="100000">
                                          <p:val>
                                            <p:strVal val="#ppt_y"/>
                                          </p:val>
                                        </p:tav>
                                      </p:tavLst>
                                    </p:anim>
                                  </p:childTnLst>
                                </p:cTn>
                              </p:par>
                              <p:par>
                                <p:cTn id="161" presetID="2" presetClass="entr" presetSubtype="2" fill="hold" nodeType="withEffect">
                                  <p:stCondLst>
                                    <p:cond delay="300"/>
                                  </p:stCondLst>
                                  <p:childTnLst>
                                    <p:set>
                                      <p:cBhvr>
                                        <p:cTn id="162" dur="1" fill="hold">
                                          <p:stCondLst>
                                            <p:cond delay="0"/>
                                          </p:stCondLst>
                                        </p:cTn>
                                        <p:tgtEl>
                                          <p:spTgt spid="143"/>
                                        </p:tgtEl>
                                        <p:attrNameLst>
                                          <p:attrName>style.visibility</p:attrName>
                                        </p:attrNameLst>
                                      </p:cBhvr>
                                      <p:to>
                                        <p:strVal val="visible"/>
                                      </p:to>
                                    </p:set>
                                    <p:anim calcmode="lin" valueType="num">
                                      <p:cBhvr additive="base">
                                        <p:cTn id="163" dur="2000" fill="hold"/>
                                        <p:tgtEl>
                                          <p:spTgt spid="143"/>
                                        </p:tgtEl>
                                        <p:attrNameLst>
                                          <p:attrName>ppt_x</p:attrName>
                                        </p:attrNameLst>
                                      </p:cBhvr>
                                      <p:tavLst>
                                        <p:tav tm="0">
                                          <p:val>
                                            <p:strVal val="1+#ppt_w/2"/>
                                          </p:val>
                                        </p:tav>
                                        <p:tav tm="100000">
                                          <p:val>
                                            <p:strVal val="#ppt_x"/>
                                          </p:val>
                                        </p:tav>
                                      </p:tavLst>
                                    </p:anim>
                                    <p:anim calcmode="lin" valueType="num">
                                      <p:cBhvr additive="base">
                                        <p:cTn id="164" dur="2000" fill="hold"/>
                                        <p:tgtEl>
                                          <p:spTgt spid="143"/>
                                        </p:tgtEl>
                                        <p:attrNameLst>
                                          <p:attrName>ppt_y</p:attrName>
                                        </p:attrNameLst>
                                      </p:cBhvr>
                                      <p:tavLst>
                                        <p:tav tm="0">
                                          <p:val>
                                            <p:strVal val="#ppt_y"/>
                                          </p:val>
                                        </p:tav>
                                        <p:tav tm="100000">
                                          <p:val>
                                            <p:strVal val="#ppt_y"/>
                                          </p:val>
                                        </p:tav>
                                      </p:tavLst>
                                    </p:anim>
                                  </p:childTnLst>
                                </p:cTn>
                              </p:par>
                              <p:par>
                                <p:cTn id="165" presetID="2" presetClass="entr" presetSubtype="2" fill="hold" nodeType="withEffect">
                                  <p:stCondLst>
                                    <p:cond delay="0"/>
                                  </p:stCondLst>
                                  <p:childTnLst>
                                    <p:set>
                                      <p:cBhvr>
                                        <p:cTn id="166" dur="1" fill="hold">
                                          <p:stCondLst>
                                            <p:cond delay="0"/>
                                          </p:stCondLst>
                                        </p:cTn>
                                        <p:tgtEl>
                                          <p:spTgt spid="147"/>
                                        </p:tgtEl>
                                        <p:attrNameLst>
                                          <p:attrName>style.visibility</p:attrName>
                                        </p:attrNameLst>
                                      </p:cBhvr>
                                      <p:to>
                                        <p:strVal val="visible"/>
                                      </p:to>
                                    </p:set>
                                    <p:anim calcmode="lin" valueType="num">
                                      <p:cBhvr additive="base">
                                        <p:cTn id="167" dur="2000" fill="hold"/>
                                        <p:tgtEl>
                                          <p:spTgt spid="147"/>
                                        </p:tgtEl>
                                        <p:attrNameLst>
                                          <p:attrName>ppt_x</p:attrName>
                                        </p:attrNameLst>
                                      </p:cBhvr>
                                      <p:tavLst>
                                        <p:tav tm="0">
                                          <p:val>
                                            <p:strVal val="1+#ppt_w/2"/>
                                          </p:val>
                                        </p:tav>
                                        <p:tav tm="100000">
                                          <p:val>
                                            <p:strVal val="#ppt_x"/>
                                          </p:val>
                                        </p:tav>
                                      </p:tavLst>
                                    </p:anim>
                                    <p:anim calcmode="lin" valueType="num">
                                      <p:cBhvr additive="base">
                                        <p:cTn id="168" dur="2000" fill="hold"/>
                                        <p:tgtEl>
                                          <p:spTgt spid="147"/>
                                        </p:tgtEl>
                                        <p:attrNameLst>
                                          <p:attrName>ppt_y</p:attrName>
                                        </p:attrNameLst>
                                      </p:cBhvr>
                                      <p:tavLst>
                                        <p:tav tm="0">
                                          <p:val>
                                            <p:strVal val="#ppt_y"/>
                                          </p:val>
                                        </p:tav>
                                        <p:tav tm="100000">
                                          <p:val>
                                            <p:strVal val="#ppt_y"/>
                                          </p:val>
                                        </p:tav>
                                      </p:tavLst>
                                    </p:anim>
                                  </p:childTnLst>
                                </p:cTn>
                              </p:par>
                              <p:par>
                                <p:cTn id="169" presetID="2" presetClass="entr" presetSubtype="2" fill="hold" nodeType="withEffect">
                                  <p:stCondLst>
                                    <p:cond delay="500"/>
                                  </p:stCondLst>
                                  <p:childTnLst>
                                    <p:set>
                                      <p:cBhvr>
                                        <p:cTn id="170" dur="1" fill="hold">
                                          <p:stCondLst>
                                            <p:cond delay="0"/>
                                          </p:stCondLst>
                                        </p:cTn>
                                        <p:tgtEl>
                                          <p:spTgt spid="149"/>
                                        </p:tgtEl>
                                        <p:attrNameLst>
                                          <p:attrName>style.visibility</p:attrName>
                                        </p:attrNameLst>
                                      </p:cBhvr>
                                      <p:to>
                                        <p:strVal val="visible"/>
                                      </p:to>
                                    </p:set>
                                    <p:anim calcmode="lin" valueType="num">
                                      <p:cBhvr additive="base">
                                        <p:cTn id="171" dur="2000" fill="hold"/>
                                        <p:tgtEl>
                                          <p:spTgt spid="149"/>
                                        </p:tgtEl>
                                        <p:attrNameLst>
                                          <p:attrName>ppt_x</p:attrName>
                                        </p:attrNameLst>
                                      </p:cBhvr>
                                      <p:tavLst>
                                        <p:tav tm="0">
                                          <p:val>
                                            <p:strVal val="1+#ppt_w/2"/>
                                          </p:val>
                                        </p:tav>
                                        <p:tav tm="100000">
                                          <p:val>
                                            <p:strVal val="#ppt_x"/>
                                          </p:val>
                                        </p:tav>
                                      </p:tavLst>
                                    </p:anim>
                                    <p:anim calcmode="lin" valueType="num">
                                      <p:cBhvr additive="base">
                                        <p:cTn id="172" dur="2000" fill="hold"/>
                                        <p:tgtEl>
                                          <p:spTgt spid="149"/>
                                        </p:tgtEl>
                                        <p:attrNameLst>
                                          <p:attrName>ppt_y</p:attrName>
                                        </p:attrNameLst>
                                      </p:cBhvr>
                                      <p:tavLst>
                                        <p:tav tm="0">
                                          <p:val>
                                            <p:strVal val="#ppt_y"/>
                                          </p:val>
                                        </p:tav>
                                        <p:tav tm="100000">
                                          <p:val>
                                            <p:strVal val="#ppt_y"/>
                                          </p:val>
                                        </p:tav>
                                      </p:tavLst>
                                    </p:anim>
                                  </p:childTnLst>
                                </p:cTn>
                              </p:par>
                              <p:par>
                                <p:cTn id="173" presetID="2" presetClass="entr" presetSubtype="2" fill="hold" nodeType="withEffect">
                                  <p:stCondLst>
                                    <p:cond delay="0"/>
                                  </p:stCondLst>
                                  <p:childTnLst>
                                    <p:set>
                                      <p:cBhvr>
                                        <p:cTn id="174" dur="1" fill="hold">
                                          <p:stCondLst>
                                            <p:cond delay="0"/>
                                          </p:stCondLst>
                                        </p:cTn>
                                        <p:tgtEl>
                                          <p:spTgt spid="3074"/>
                                        </p:tgtEl>
                                        <p:attrNameLst>
                                          <p:attrName>style.visibility</p:attrName>
                                        </p:attrNameLst>
                                      </p:cBhvr>
                                      <p:to>
                                        <p:strVal val="visible"/>
                                      </p:to>
                                    </p:set>
                                    <p:anim calcmode="lin" valueType="num">
                                      <p:cBhvr additive="base">
                                        <p:cTn id="175" dur="2000" fill="hold"/>
                                        <p:tgtEl>
                                          <p:spTgt spid="3074"/>
                                        </p:tgtEl>
                                        <p:attrNameLst>
                                          <p:attrName>ppt_x</p:attrName>
                                        </p:attrNameLst>
                                      </p:cBhvr>
                                      <p:tavLst>
                                        <p:tav tm="0">
                                          <p:val>
                                            <p:strVal val="1+#ppt_w/2"/>
                                          </p:val>
                                        </p:tav>
                                        <p:tav tm="100000">
                                          <p:val>
                                            <p:strVal val="#ppt_x"/>
                                          </p:val>
                                        </p:tav>
                                      </p:tavLst>
                                    </p:anim>
                                    <p:anim calcmode="lin" valueType="num">
                                      <p:cBhvr additive="base">
                                        <p:cTn id="176" dur="2000" fill="hold"/>
                                        <p:tgtEl>
                                          <p:spTgt spid="3074"/>
                                        </p:tgtEl>
                                        <p:attrNameLst>
                                          <p:attrName>ppt_y</p:attrName>
                                        </p:attrNameLst>
                                      </p:cBhvr>
                                      <p:tavLst>
                                        <p:tav tm="0">
                                          <p:val>
                                            <p:strVal val="#ppt_y"/>
                                          </p:val>
                                        </p:tav>
                                        <p:tav tm="100000">
                                          <p:val>
                                            <p:strVal val="#ppt_y"/>
                                          </p:val>
                                        </p:tav>
                                      </p:tavLst>
                                    </p:anim>
                                  </p:childTnLst>
                                </p:cTn>
                              </p:par>
                              <p:par>
                                <p:cTn id="177" presetID="2" presetClass="entr" presetSubtype="2" fill="hold" nodeType="withEffect">
                                  <p:stCondLst>
                                    <p:cond delay="500"/>
                                  </p:stCondLst>
                                  <p:childTnLst>
                                    <p:set>
                                      <p:cBhvr>
                                        <p:cTn id="178" dur="1" fill="hold">
                                          <p:stCondLst>
                                            <p:cond delay="0"/>
                                          </p:stCondLst>
                                        </p:cTn>
                                        <p:tgtEl>
                                          <p:spTgt spid="91"/>
                                        </p:tgtEl>
                                        <p:attrNameLst>
                                          <p:attrName>style.visibility</p:attrName>
                                        </p:attrNameLst>
                                      </p:cBhvr>
                                      <p:to>
                                        <p:strVal val="visible"/>
                                      </p:to>
                                    </p:set>
                                    <p:anim calcmode="lin" valueType="num">
                                      <p:cBhvr additive="base">
                                        <p:cTn id="179" dur="2000" fill="hold"/>
                                        <p:tgtEl>
                                          <p:spTgt spid="91"/>
                                        </p:tgtEl>
                                        <p:attrNameLst>
                                          <p:attrName>ppt_x</p:attrName>
                                        </p:attrNameLst>
                                      </p:cBhvr>
                                      <p:tavLst>
                                        <p:tav tm="0">
                                          <p:val>
                                            <p:strVal val="1+#ppt_w/2"/>
                                          </p:val>
                                        </p:tav>
                                        <p:tav tm="100000">
                                          <p:val>
                                            <p:strVal val="#ppt_x"/>
                                          </p:val>
                                        </p:tav>
                                      </p:tavLst>
                                    </p:anim>
                                    <p:anim calcmode="lin" valueType="num">
                                      <p:cBhvr additive="base">
                                        <p:cTn id="180" dur="2000" fill="hold"/>
                                        <p:tgtEl>
                                          <p:spTgt spid="91"/>
                                        </p:tgtEl>
                                        <p:attrNameLst>
                                          <p:attrName>ppt_y</p:attrName>
                                        </p:attrNameLst>
                                      </p:cBhvr>
                                      <p:tavLst>
                                        <p:tav tm="0">
                                          <p:val>
                                            <p:strVal val="#ppt_y"/>
                                          </p:val>
                                        </p:tav>
                                        <p:tav tm="100000">
                                          <p:val>
                                            <p:strVal val="#ppt_y"/>
                                          </p:val>
                                        </p:tav>
                                      </p:tavLst>
                                    </p:anim>
                                  </p:childTnLst>
                                </p:cTn>
                              </p:par>
                              <p:par>
                                <p:cTn id="181" presetID="2" presetClass="entr" presetSubtype="2" fill="hold" nodeType="withEffect">
                                  <p:stCondLst>
                                    <p:cond delay="800"/>
                                  </p:stCondLst>
                                  <p:childTnLst>
                                    <p:set>
                                      <p:cBhvr>
                                        <p:cTn id="182" dur="1" fill="hold">
                                          <p:stCondLst>
                                            <p:cond delay="0"/>
                                          </p:stCondLst>
                                        </p:cTn>
                                        <p:tgtEl>
                                          <p:spTgt spid="77"/>
                                        </p:tgtEl>
                                        <p:attrNameLst>
                                          <p:attrName>style.visibility</p:attrName>
                                        </p:attrNameLst>
                                      </p:cBhvr>
                                      <p:to>
                                        <p:strVal val="visible"/>
                                      </p:to>
                                    </p:set>
                                    <p:anim calcmode="lin" valueType="num">
                                      <p:cBhvr additive="base">
                                        <p:cTn id="183" dur="2000" fill="hold"/>
                                        <p:tgtEl>
                                          <p:spTgt spid="77"/>
                                        </p:tgtEl>
                                        <p:attrNameLst>
                                          <p:attrName>ppt_x</p:attrName>
                                        </p:attrNameLst>
                                      </p:cBhvr>
                                      <p:tavLst>
                                        <p:tav tm="0">
                                          <p:val>
                                            <p:strVal val="1+#ppt_w/2"/>
                                          </p:val>
                                        </p:tav>
                                        <p:tav tm="100000">
                                          <p:val>
                                            <p:strVal val="#ppt_x"/>
                                          </p:val>
                                        </p:tav>
                                      </p:tavLst>
                                    </p:anim>
                                    <p:anim calcmode="lin" valueType="num">
                                      <p:cBhvr additive="base">
                                        <p:cTn id="184" dur="2000" fill="hold"/>
                                        <p:tgtEl>
                                          <p:spTgt spid="77"/>
                                        </p:tgtEl>
                                        <p:attrNameLst>
                                          <p:attrName>ppt_y</p:attrName>
                                        </p:attrNameLst>
                                      </p:cBhvr>
                                      <p:tavLst>
                                        <p:tav tm="0">
                                          <p:val>
                                            <p:strVal val="#ppt_y"/>
                                          </p:val>
                                        </p:tav>
                                        <p:tav tm="100000">
                                          <p:val>
                                            <p:strVal val="#ppt_y"/>
                                          </p:val>
                                        </p:tav>
                                      </p:tavLst>
                                    </p:anim>
                                  </p:childTnLst>
                                </p:cTn>
                              </p:par>
                              <p:par>
                                <p:cTn id="185" presetID="2" presetClass="entr" presetSubtype="2" fill="hold" nodeType="withEffect">
                                  <p:stCondLst>
                                    <p:cond delay="200"/>
                                  </p:stCondLst>
                                  <p:childTnLst>
                                    <p:set>
                                      <p:cBhvr>
                                        <p:cTn id="186" dur="1" fill="hold">
                                          <p:stCondLst>
                                            <p:cond delay="0"/>
                                          </p:stCondLst>
                                        </p:cTn>
                                        <p:tgtEl>
                                          <p:spTgt spid="78"/>
                                        </p:tgtEl>
                                        <p:attrNameLst>
                                          <p:attrName>style.visibility</p:attrName>
                                        </p:attrNameLst>
                                      </p:cBhvr>
                                      <p:to>
                                        <p:strVal val="visible"/>
                                      </p:to>
                                    </p:set>
                                    <p:anim calcmode="lin" valueType="num">
                                      <p:cBhvr additive="base">
                                        <p:cTn id="187" dur="2000" fill="hold"/>
                                        <p:tgtEl>
                                          <p:spTgt spid="78"/>
                                        </p:tgtEl>
                                        <p:attrNameLst>
                                          <p:attrName>ppt_x</p:attrName>
                                        </p:attrNameLst>
                                      </p:cBhvr>
                                      <p:tavLst>
                                        <p:tav tm="0">
                                          <p:val>
                                            <p:strVal val="1+#ppt_w/2"/>
                                          </p:val>
                                        </p:tav>
                                        <p:tav tm="100000">
                                          <p:val>
                                            <p:strVal val="#ppt_x"/>
                                          </p:val>
                                        </p:tav>
                                      </p:tavLst>
                                    </p:anim>
                                    <p:anim calcmode="lin" valueType="num">
                                      <p:cBhvr additive="base">
                                        <p:cTn id="188" dur="2000" fill="hold"/>
                                        <p:tgtEl>
                                          <p:spTgt spid="78"/>
                                        </p:tgtEl>
                                        <p:attrNameLst>
                                          <p:attrName>ppt_y</p:attrName>
                                        </p:attrNameLst>
                                      </p:cBhvr>
                                      <p:tavLst>
                                        <p:tav tm="0">
                                          <p:val>
                                            <p:strVal val="#ppt_y"/>
                                          </p:val>
                                        </p:tav>
                                        <p:tav tm="100000">
                                          <p:val>
                                            <p:strVal val="#ppt_y"/>
                                          </p:val>
                                        </p:tav>
                                      </p:tavLst>
                                    </p:anim>
                                  </p:childTnLst>
                                </p:cTn>
                              </p:par>
                              <p:par>
                                <p:cTn id="189" presetID="2" presetClass="entr" presetSubtype="2" fill="hold" nodeType="withEffect">
                                  <p:stCondLst>
                                    <p:cond delay="600"/>
                                  </p:stCondLst>
                                  <p:childTnLst>
                                    <p:set>
                                      <p:cBhvr>
                                        <p:cTn id="190" dur="1" fill="hold">
                                          <p:stCondLst>
                                            <p:cond delay="0"/>
                                          </p:stCondLst>
                                        </p:cTn>
                                        <p:tgtEl>
                                          <p:spTgt spid="2"/>
                                        </p:tgtEl>
                                        <p:attrNameLst>
                                          <p:attrName>style.visibility</p:attrName>
                                        </p:attrNameLst>
                                      </p:cBhvr>
                                      <p:to>
                                        <p:strVal val="visible"/>
                                      </p:to>
                                    </p:set>
                                    <p:anim calcmode="lin" valueType="num">
                                      <p:cBhvr additive="base">
                                        <p:cTn id="191" dur="2000" fill="hold"/>
                                        <p:tgtEl>
                                          <p:spTgt spid="2"/>
                                        </p:tgtEl>
                                        <p:attrNameLst>
                                          <p:attrName>ppt_x</p:attrName>
                                        </p:attrNameLst>
                                      </p:cBhvr>
                                      <p:tavLst>
                                        <p:tav tm="0">
                                          <p:val>
                                            <p:strVal val="1+#ppt_w/2"/>
                                          </p:val>
                                        </p:tav>
                                        <p:tav tm="100000">
                                          <p:val>
                                            <p:strVal val="#ppt_x"/>
                                          </p:val>
                                        </p:tav>
                                      </p:tavLst>
                                    </p:anim>
                                    <p:anim calcmode="lin" valueType="num">
                                      <p:cBhvr additive="base">
                                        <p:cTn id="192" dur="2000" fill="hold"/>
                                        <p:tgtEl>
                                          <p:spTgt spid="2"/>
                                        </p:tgtEl>
                                        <p:attrNameLst>
                                          <p:attrName>ppt_y</p:attrName>
                                        </p:attrNameLst>
                                      </p:cBhvr>
                                      <p:tavLst>
                                        <p:tav tm="0">
                                          <p:val>
                                            <p:strVal val="#ppt_y"/>
                                          </p:val>
                                        </p:tav>
                                        <p:tav tm="100000">
                                          <p:val>
                                            <p:strVal val="#ppt_y"/>
                                          </p:val>
                                        </p:tav>
                                      </p:tavLst>
                                    </p:anim>
                                  </p:childTnLst>
                                </p:cTn>
                              </p:par>
                              <p:par>
                                <p:cTn id="193" presetID="2" presetClass="entr" presetSubtype="2" fill="hold" nodeType="withEffect">
                                  <p:stCondLst>
                                    <p:cond delay="500"/>
                                  </p:stCondLst>
                                  <p:childTnLst>
                                    <p:set>
                                      <p:cBhvr>
                                        <p:cTn id="194" dur="1" fill="hold">
                                          <p:stCondLst>
                                            <p:cond delay="0"/>
                                          </p:stCondLst>
                                        </p:cTn>
                                        <p:tgtEl>
                                          <p:spTgt spid="87"/>
                                        </p:tgtEl>
                                        <p:attrNameLst>
                                          <p:attrName>style.visibility</p:attrName>
                                        </p:attrNameLst>
                                      </p:cBhvr>
                                      <p:to>
                                        <p:strVal val="visible"/>
                                      </p:to>
                                    </p:set>
                                    <p:anim calcmode="lin" valueType="num">
                                      <p:cBhvr additive="base">
                                        <p:cTn id="195" dur="2000" fill="hold"/>
                                        <p:tgtEl>
                                          <p:spTgt spid="87"/>
                                        </p:tgtEl>
                                        <p:attrNameLst>
                                          <p:attrName>ppt_x</p:attrName>
                                        </p:attrNameLst>
                                      </p:cBhvr>
                                      <p:tavLst>
                                        <p:tav tm="0">
                                          <p:val>
                                            <p:strVal val="1+#ppt_w/2"/>
                                          </p:val>
                                        </p:tav>
                                        <p:tav tm="100000">
                                          <p:val>
                                            <p:strVal val="#ppt_x"/>
                                          </p:val>
                                        </p:tav>
                                      </p:tavLst>
                                    </p:anim>
                                    <p:anim calcmode="lin" valueType="num">
                                      <p:cBhvr additive="base">
                                        <p:cTn id="196" dur="2000" fill="hold"/>
                                        <p:tgtEl>
                                          <p:spTgt spid="87"/>
                                        </p:tgtEl>
                                        <p:attrNameLst>
                                          <p:attrName>ppt_y</p:attrName>
                                        </p:attrNameLst>
                                      </p:cBhvr>
                                      <p:tavLst>
                                        <p:tav tm="0">
                                          <p:val>
                                            <p:strVal val="#ppt_y"/>
                                          </p:val>
                                        </p:tav>
                                        <p:tav tm="100000">
                                          <p:val>
                                            <p:strVal val="#ppt_y"/>
                                          </p:val>
                                        </p:tav>
                                      </p:tavLst>
                                    </p:anim>
                                  </p:childTnLst>
                                </p:cTn>
                              </p:par>
                              <p:par>
                                <p:cTn id="197" presetID="2" presetClass="entr" presetSubtype="2" fill="hold" nodeType="withEffect">
                                  <p:stCondLst>
                                    <p:cond delay="0"/>
                                  </p:stCondLst>
                                  <p:childTnLst>
                                    <p:set>
                                      <p:cBhvr>
                                        <p:cTn id="198" dur="1" fill="hold">
                                          <p:stCondLst>
                                            <p:cond delay="0"/>
                                          </p:stCondLst>
                                        </p:cTn>
                                        <p:tgtEl>
                                          <p:spTgt spid="88"/>
                                        </p:tgtEl>
                                        <p:attrNameLst>
                                          <p:attrName>style.visibility</p:attrName>
                                        </p:attrNameLst>
                                      </p:cBhvr>
                                      <p:to>
                                        <p:strVal val="visible"/>
                                      </p:to>
                                    </p:set>
                                    <p:anim calcmode="lin" valueType="num">
                                      <p:cBhvr additive="base">
                                        <p:cTn id="199" dur="2000" fill="hold"/>
                                        <p:tgtEl>
                                          <p:spTgt spid="88"/>
                                        </p:tgtEl>
                                        <p:attrNameLst>
                                          <p:attrName>ppt_x</p:attrName>
                                        </p:attrNameLst>
                                      </p:cBhvr>
                                      <p:tavLst>
                                        <p:tav tm="0">
                                          <p:val>
                                            <p:strVal val="1+#ppt_w/2"/>
                                          </p:val>
                                        </p:tav>
                                        <p:tav tm="100000">
                                          <p:val>
                                            <p:strVal val="#ppt_x"/>
                                          </p:val>
                                        </p:tav>
                                      </p:tavLst>
                                    </p:anim>
                                    <p:anim calcmode="lin" valueType="num">
                                      <p:cBhvr additive="base">
                                        <p:cTn id="200" dur="2000" fill="hold"/>
                                        <p:tgtEl>
                                          <p:spTgt spid="88"/>
                                        </p:tgtEl>
                                        <p:attrNameLst>
                                          <p:attrName>ppt_y</p:attrName>
                                        </p:attrNameLst>
                                      </p:cBhvr>
                                      <p:tavLst>
                                        <p:tav tm="0">
                                          <p:val>
                                            <p:strVal val="#ppt_y"/>
                                          </p:val>
                                        </p:tav>
                                        <p:tav tm="100000">
                                          <p:val>
                                            <p:strVal val="#ppt_y"/>
                                          </p:val>
                                        </p:tav>
                                      </p:tavLst>
                                    </p:anim>
                                  </p:childTnLst>
                                </p:cTn>
                              </p:par>
                              <p:par>
                                <p:cTn id="201" presetID="2" presetClass="entr" presetSubtype="2" fill="hold" nodeType="withEffect">
                                  <p:stCondLst>
                                    <p:cond delay="600"/>
                                  </p:stCondLst>
                                  <p:childTnLst>
                                    <p:set>
                                      <p:cBhvr>
                                        <p:cTn id="202" dur="1" fill="hold">
                                          <p:stCondLst>
                                            <p:cond delay="0"/>
                                          </p:stCondLst>
                                        </p:cTn>
                                        <p:tgtEl>
                                          <p:spTgt spid="89"/>
                                        </p:tgtEl>
                                        <p:attrNameLst>
                                          <p:attrName>style.visibility</p:attrName>
                                        </p:attrNameLst>
                                      </p:cBhvr>
                                      <p:to>
                                        <p:strVal val="visible"/>
                                      </p:to>
                                    </p:set>
                                    <p:anim calcmode="lin" valueType="num">
                                      <p:cBhvr additive="base">
                                        <p:cTn id="203" dur="2000" fill="hold"/>
                                        <p:tgtEl>
                                          <p:spTgt spid="89"/>
                                        </p:tgtEl>
                                        <p:attrNameLst>
                                          <p:attrName>ppt_x</p:attrName>
                                        </p:attrNameLst>
                                      </p:cBhvr>
                                      <p:tavLst>
                                        <p:tav tm="0">
                                          <p:val>
                                            <p:strVal val="1+#ppt_w/2"/>
                                          </p:val>
                                        </p:tav>
                                        <p:tav tm="100000">
                                          <p:val>
                                            <p:strVal val="#ppt_x"/>
                                          </p:val>
                                        </p:tav>
                                      </p:tavLst>
                                    </p:anim>
                                    <p:anim calcmode="lin" valueType="num">
                                      <p:cBhvr additive="base">
                                        <p:cTn id="204" dur="2000" fill="hold"/>
                                        <p:tgtEl>
                                          <p:spTgt spid="89"/>
                                        </p:tgtEl>
                                        <p:attrNameLst>
                                          <p:attrName>ppt_y</p:attrName>
                                        </p:attrNameLst>
                                      </p:cBhvr>
                                      <p:tavLst>
                                        <p:tav tm="0">
                                          <p:val>
                                            <p:strVal val="#ppt_y"/>
                                          </p:val>
                                        </p:tav>
                                        <p:tav tm="100000">
                                          <p:val>
                                            <p:strVal val="#ppt_y"/>
                                          </p:val>
                                        </p:tav>
                                      </p:tavLst>
                                    </p:anim>
                                  </p:childTnLst>
                                </p:cTn>
                              </p:par>
                              <p:par>
                                <p:cTn id="205" presetID="2" presetClass="entr" presetSubtype="2" fill="hold" nodeType="withEffect">
                                  <p:stCondLst>
                                    <p:cond delay="100"/>
                                  </p:stCondLst>
                                  <p:childTnLst>
                                    <p:set>
                                      <p:cBhvr>
                                        <p:cTn id="206" dur="1" fill="hold">
                                          <p:stCondLst>
                                            <p:cond delay="0"/>
                                          </p:stCondLst>
                                        </p:cTn>
                                        <p:tgtEl>
                                          <p:spTgt spid="90"/>
                                        </p:tgtEl>
                                        <p:attrNameLst>
                                          <p:attrName>style.visibility</p:attrName>
                                        </p:attrNameLst>
                                      </p:cBhvr>
                                      <p:to>
                                        <p:strVal val="visible"/>
                                      </p:to>
                                    </p:set>
                                    <p:anim calcmode="lin" valueType="num">
                                      <p:cBhvr additive="base">
                                        <p:cTn id="207" dur="2000" fill="hold"/>
                                        <p:tgtEl>
                                          <p:spTgt spid="90"/>
                                        </p:tgtEl>
                                        <p:attrNameLst>
                                          <p:attrName>ppt_x</p:attrName>
                                        </p:attrNameLst>
                                      </p:cBhvr>
                                      <p:tavLst>
                                        <p:tav tm="0">
                                          <p:val>
                                            <p:strVal val="1+#ppt_w/2"/>
                                          </p:val>
                                        </p:tav>
                                        <p:tav tm="100000">
                                          <p:val>
                                            <p:strVal val="#ppt_x"/>
                                          </p:val>
                                        </p:tav>
                                      </p:tavLst>
                                    </p:anim>
                                    <p:anim calcmode="lin" valueType="num">
                                      <p:cBhvr additive="base">
                                        <p:cTn id="208" dur="2000" fill="hold"/>
                                        <p:tgtEl>
                                          <p:spTgt spid="90"/>
                                        </p:tgtEl>
                                        <p:attrNameLst>
                                          <p:attrName>ppt_y</p:attrName>
                                        </p:attrNameLst>
                                      </p:cBhvr>
                                      <p:tavLst>
                                        <p:tav tm="0">
                                          <p:val>
                                            <p:strVal val="#ppt_y"/>
                                          </p:val>
                                        </p:tav>
                                        <p:tav tm="100000">
                                          <p:val>
                                            <p:strVal val="#ppt_y"/>
                                          </p:val>
                                        </p:tav>
                                      </p:tavLst>
                                    </p:anim>
                                  </p:childTnLst>
                                </p:cTn>
                              </p:par>
                              <p:par>
                                <p:cTn id="209" presetID="2" presetClass="entr" presetSubtype="2" fill="hold" nodeType="withEffect">
                                  <p:stCondLst>
                                    <p:cond delay="0"/>
                                  </p:stCondLst>
                                  <p:childTnLst>
                                    <p:set>
                                      <p:cBhvr>
                                        <p:cTn id="210" dur="1" fill="hold">
                                          <p:stCondLst>
                                            <p:cond delay="0"/>
                                          </p:stCondLst>
                                        </p:cTn>
                                        <p:tgtEl>
                                          <p:spTgt spid="3"/>
                                        </p:tgtEl>
                                        <p:attrNameLst>
                                          <p:attrName>style.visibility</p:attrName>
                                        </p:attrNameLst>
                                      </p:cBhvr>
                                      <p:to>
                                        <p:strVal val="visible"/>
                                      </p:to>
                                    </p:set>
                                    <p:anim calcmode="lin" valueType="num">
                                      <p:cBhvr additive="base">
                                        <p:cTn id="211" dur="2000" fill="hold"/>
                                        <p:tgtEl>
                                          <p:spTgt spid="3"/>
                                        </p:tgtEl>
                                        <p:attrNameLst>
                                          <p:attrName>ppt_x</p:attrName>
                                        </p:attrNameLst>
                                      </p:cBhvr>
                                      <p:tavLst>
                                        <p:tav tm="0">
                                          <p:val>
                                            <p:strVal val="1+#ppt_w/2"/>
                                          </p:val>
                                        </p:tav>
                                        <p:tav tm="100000">
                                          <p:val>
                                            <p:strVal val="#ppt_x"/>
                                          </p:val>
                                        </p:tav>
                                      </p:tavLst>
                                    </p:anim>
                                    <p:anim calcmode="lin" valueType="num">
                                      <p:cBhvr additive="base">
                                        <p:cTn id="212" dur="2000" fill="hold"/>
                                        <p:tgtEl>
                                          <p:spTgt spid="3"/>
                                        </p:tgtEl>
                                        <p:attrNameLst>
                                          <p:attrName>ppt_y</p:attrName>
                                        </p:attrNameLst>
                                      </p:cBhvr>
                                      <p:tavLst>
                                        <p:tav tm="0">
                                          <p:val>
                                            <p:strVal val="#ppt_y"/>
                                          </p:val>
                                        </p:tav>
                                        <p:tav tm="100000">
                                          <p:val>
                                            <p:strVal val="#ppt_y"/>
                                          </p:val>
                                        </p:tav>
                                      </p:tavLst>
                                    </p:anim>
                                  </p:childTnLst>
                                </p:cTn>
                              </p:par>
                              <p:par>
                                <p:cTn id="213" presetID="2" presetClass="entr" presetSubtype="2" fill="hold" nodeType="withEffect">
                                  <p:stCondLst>
                                    <p:cond delay="500"/>
                                  </p:stCondLst>
                                  <p:childTnLst>
                                    <p:set>
                                      <p:cBhvr>
                                        <p:cTn id="214" dur="1" fill="hold">
                                          <p:stCondLst>
                                            <p:cond delay="0"/>
                                          </p:stCondLst>
                                        </p:cTn>
                                        <p:tgtEl>
                                          <p:spTgt spid="101"/>
                                        </p:tgtEl>
                                        <p:attrNameLst>
                                          <p:attrName>style.visibility</p:attrName>
                                        </p:attrNameLst>
                                      </p:cBhvr>
                                      <p:to>
                                        <p:strVal val="visible"/>
                                      </p:to>
                                    </p:set>
                                    <p:anim calcmode="lin" valueType="num">
                                      <p:cBhvr additive="base">
                                        <p:cTn id="215" dur="2000" fill="hold"/>
                                        <p:tgtEl>
                                          <p:spTgt spid="101"/>
                                        </p:tgtEl>
                                        <p:attrNameLst>
                                          <p:attrName>ppt_x</p:attrName>
                                        </p:attrNameLst>
                                      </p:cBhvr>
                                      <p:tavLst>
                                        <p:tav tm="0">
                                          <p:val>
                                            <p:strVal val="1+#ppt_w/2"/>
                                          </p:val>
                                        </p:tav>
                                        <p:tav tm="100000">
                                          <p:val>
                                            <p:strVal val="#ppt_x"/>
                                          </p:val>
                                        </p:tav>
                                      </p:tavLst>
                                    </p:anim>
                                    <p:anim calcmode="lin" valueType="num">
                                      <p:cBhvr additive="base">
                                        <p:cTn id="216" dur="2000" fill="hold"/>
                                        <p:tgtEl>
                                          <p:spTgt spid="101"/>
                                        </p:tgtEl>
                                        <p:attrNameLst>
                                          <p:attrName>ppt_y</p:attrName>
                                        </p:attrNameLst>
                                      </p:cBhvr>
                                      <p:tavLst>
                                        <p:tav tm="0">
                                          <p:val>
                                            <p:strVal val="#ppt_y"/>
                                          </p:val>
                                        </p:tav>
                                        <p:tav tm="100000">
                                          <p:val>
                                            <p:strVal val="#ppt_y"/>
                                          </p:val>
                                        </p:tav>
                                      </p:tavLst>
                                    </p:anim>
                                  </p:childTnLst>
                                </p:cTn>
                              </p:par>
                              <p:par>
                                <p:cTn id="217" presetID="2" presetClass="entr" presetSubtype="2" fill="hold" nodeType="withEffect">
                                  <p:stCondLst>
                                    <p:cond delay="100"/>
                                  </p:stCondLst>
                                  <p:childTnLst>
                                    <p:set>
                                      <p:cBhvr>
                                        <p:cTn id="218" dur="1" fill="hold">
                                          <p:stCondLst>
                                            <p:cond delay="0"/>
                                          </p:stCondLst>
                                        </p:cTn>
                                        <p:tgtEl>
                                          <p:spTgt spid="150"/>
                                        </p:tgtEl>
                                        <p:attrNameLst>
                                          <p:attrName>style.visibility</p:attrName>
                                        </p:attrNameLst>
                                      </p:cBhvr>
                                      <p:to>
                                        <p:strVal val="visible"/>
                                      </p:to>
                                    </p:set>
                                    <p:anim calcmode="lin" valueType="num">
                                      <p:cBhvr additive="base">
                                        <p:cTn id="219" dur="2000" fill="hold"/>
                                        <p:tgtEl>
                                          <p:spTgt spid="150"/>
                                        </p:tgtEl>
                                        <p:attrNameLst>
                                          <p:attrName>ppt_x</p:attrName>
                                        </p:attrNameLst>
                                      </p:cBhvr>
                                      <p:tavLst>
                                        <p:tav tm="0">
                                          <p:val>
                                            <p:strVal val="1+#ppt_w/2"/>
                                          </p:val>
                                        </p:tav>
                                        <p:tav tm="100000">
                                          <p:val>
                                            <p:strVal val="#ppt_x"/>
                                          </p:val>
                                        </p:tav>
                                      </p:tavLst>
                                    </p:anim>
                                    <p:anim calcmode="lin" valueType="num">
                                      <p:cBhvr additive="base">
                                        <p:cTn id="220" dur="2000" fill="hold"/>
                                        <p:tgtEl>
                                          <p:spTgt spid="150"/>
                                        </p:tgtEl>
                                        <p:attrNameLst>
                                          <p:attrName>ppt_y</p:attrName>
                                        </p:attrNameLst>
                                      </p:cBhvr>
                                      <p:tavLst>
                                        <p:tav tm="0">
                                          <p:val>
                                            <p:strVal val="#ppt_y"/>
                                          </p:val>
                                        </p:tav>
                                        <p:tav tm="100000">
                                          <p:val>
                                            <p:strVal val="#ppt_y"/>
                                          </p:val>
                                        </p:tav>
                                      </p:tavLst>
                                    </p:anim>
                                  </p:childTnLst>
                                </p:cTn>
                              </p:par>
                              <p:par>
                                <p:cTn id="221" presetID="2" presetClass="entr" presetSubtype="2" fill="hold" nodeType="withEffect">
                                  <p:stCondLst>
                                    <p:cond delay="300"/>
                                  </p:stCondLst>
                                  <p:childTnLst>
                                    <p:set>
                                      <p:cBhvr>
                                        <p:cTn id="222" dur="1" fill="hold">
                                          <p:stCondLst>
                                            <p:cond delay="0"/>
                                          </p:stCondLst>
                                        </p:cTn>
                                        <p:tgtEl>
                                          <p:spTgt spid="79"/>
                                        </p:tgtEl>
                                        <p:attrNameLst>
                                          <p:attrName>style.visibility</p:attrName>
                                        </p:attrNameLst>
                                      </p:cBhvr>
                                      <p:to>
                                        <p:strVal val="visible"/>
                                      </p:to>
                                    </p:set>
                                    <p:anim calcmode="lin" valueType="num">
                                      <p:cBhvr additive="base">
                                        <p:cTn id="223" dur="2000" fill="hold"/>
                                        <p:tgtEl>
                                          <p:spTgt spid="79"/>
                                        </p:tgtEl>
                                        <p:attrNameLst>
                                          <p:attrName>ppt_x</p:attrName>
                                        </p:attrNameLst>
                                      </p:cBhvr>
                                      <p:tavLst>
                                        <p:tav tm="0">
                                          <p:val>
                                            <p:strVal val="1+#ppt_w/2"/>
                                          </p:val>
                                        </p:tav>
                                        <p:tav tm="100000">
                                          <p:val>
                                            <p:strVal val="#ppt_x"/>
                                          </p:val>
                                        </p:tav>
                                      </p:tavLst>
                                    </p:anim>
                                    <p:anim calcmode="lin" valueType="num">
                                      <p:cBhvr additive="base">
                                        <p:cTn id="224" dur="2000" fill="hold"/>
                                        <p:tgtEl>
                                          <p:spTgt spid="79"/>
                                        </p:tgtEl>
                                        <p:attrNameLst>
                                          <p:attrName>ppt_y</p:attrName>
                                        </p:attrNameLst>
                                      </p:cBhvr>
                                      <p:tavLst>
                                        <p:tav tm="0">
                                          <p:val>
                                            <p:strVal val="#ppt_y"/>
                                          </p:val>
                                        </p:tav>
                                        <p:tav tm="100000">
                                          <p:val>
                                            <p:strVal val="#ppt_y"/>
                                          </p:val>
                                        </p:tav>
                                      </p:tavLst>
                                    </p:anim>
                                  </p:childTnLst>
                                </p:cTn>
                              </p:par>
                              <p:par>
                                <p:cTn id="225" presetID="2" presetClass="entr" presetSubtype="2" fill="hold" nodeType="withEffect">
                                  <p:stCondLst>
                                    <p:cond delay="0"/>
                                  </p:stCondLst>
                                  <p:childTnLst>
                                    <p:set>
                                      <p:cBhvr>
                                        <p:cTn id="226" dur="1" fill="hold">
                                          <p:stCondLst>
                                            <p:cond delay="0"/>
                                          </p:stCondLst>
                                        </p:cTn>
                                        <p:tgtEl>
                                          <p:spTgt spid="157"/>
                                        </p:tgtEl>
                                        <p:attrNameLst>
                                          <p:attrName>style.visibility</p:attrName>
                                        </p:attrNameLst>
                                      </p:cBhvr>
                                      <p:to>
                                        <p:strVal val="visible"/>
                                      </p:to>
                                    </p:set>
                                    <p:anim calcmode="lin" valueType="num">
                                      <p:cBhvr additive="base">
                                        <p:cTn id="227" dur="2000" fill="hold"/>
                                        <p:tgtEl>
                                          <p:spTgt spid="157"/>
                                        </p:tgtEl>
                                        <p:attrNameLst>
                                          <p:attrName>ppt_x</p:attrName>
                                        </p:attrNameLst>
                                      </p:cBhvr>
                                      <p:tavLst>
                                        <p:tav tm="0">
                                          <p:val>
                                            <p:strVal val="1+#ppt_w/2"/>
                                          </p:val>
                                        </p:tav>
                                        <p:tav tm="100000">
                                          <p:val>
                                            <p:strVal val="#ppt_x"/>
                                          </p:val>
                                        </p:tav>
                                      </p:tavLst>
                                    </p:anim>
                                    <p:anim calcmode="lin" valueType="num">
                                      <p:cBhvr additive="base">
                                        <p:cTn id="228" dur="2000" fill="hold"/>
                                        <p:tgtEl>
                                          <p:spTgt spid="157"/>
                                        </p:tgtEl>
                                        <p:attrNameLst>
                                          <p:attrName>ppt_y</p:attrName>
                                        </p:attrNameLst>
                                      </p:cBhvr>
                                      <p:tavLst>
                                        <p:tav tm="0">
                                          <p:val>
                                            <p:strVal val="#ppt_y"/>
                                          </p:val>
                                        </p:tav>
                                        <p:tav tm="100000">
                                          <p:val>
                                            <p:strVal val="#ppt_y"/>
                                          </p:val>
                                        </p:tav>
                                      </p:tavLst>
                                    </p:anim>
                                  </p:childTnLst>
                                </p:cTn>
                              </p:par>
                              <p:par>
                                <p:cTn id="229" presetID="2" presetClass="entr" presetSubtype="2" fill="hold" nodeType="withEffect">
                                  <p:stCondLst>
                                    <p:cond delay="900"/>
                                  </p:stCondLst>
                                  <p:childTnLst>
                                    <p:set>
                                      <p:cBhvr>
                                        <p:cTn id="230" dur="1" fill="hold">
                                          <p:stCondLst>
                                            <p:cond delay="0"/>
                                          </p:stCondLst>
                                        </p:cTn>
                                        <p:tgtEl>
                                          <p:spTgt spid="72"/>
                                        </p:tgtEl>
                                        <p:attrNameLst>
                                          <p:attrName>style.visibility</p:attrName>
                                        </p:attrNameLst>
                                      </p:cBhvr>
                                      <p:to>
                                        <p:strVal val="visible"/>
                                      </p:to>
                                    </p:set>
                                    <p:anim calcmode="lin" valueType="num">
                                      <p:cBhvr additive="base">
                                        <p:cTn id="231" dur="2000" fill="hold"/>
                                        <p:tgtEl>
                                          <p:spTgt spid="72"/>
                                        </p:tgtEl>
                                        <p:attrNameLst>
                                          <p:attrName>ppt_x</p:attrName>
                                        </p:attrNameLst>
                                      </p:cBhvr>
                                      <p:tavLst>
                                        <p:tav tm="0">
                                          <p:val>
                                            <p:strVal val="1+#ppt_w/2"/>
                                          </p:val>
                                        </p:tav>
                                        <p:tav tm="100000">
                                          <p:val>
                                            <p:strVal val="#ppt_x"/>
                                          </p:val>
                                        </p:tav>
                                      </p:tavLst>
                                    </p:anim>
                                    <p:anim calcmode="lin" valueType="num">
                                      <p:cBhvr additive="base">
                                        <p:cTn id="232" dur="2000" fill="hold"/>
                                        <p:tgtEl>
                                          <p:spTgt spid="72"/>
                                        </p:tgtEl>
                                        <p:attrNameLst>
                                          <p:attrName>ppt_y</p:attrName>
                                        </p:attrNameLst>
                                      </p:cBhvr>
                                      <p:tavLst>
                                        <p:tav tm="0">
                                          <p:val>
                                            <p:strVal val="#ppt_y"/>
                                          </p:val>
                                        </p:tav>
                                        <p:tav tm="100000">
                                          <p:val>
                                            <p:strVal val="#ppt_y"/>
                                          </p:val>
                                        </p:tav>
                                      </p:tavLst>
                                    </p:anim>
                                  </p:childTnLst>
                                </p:cTn>
                              </p:par>
                              <p:par>
                                <p:cTn id="233" presetID="2" presetClass="entr" presetSubtype="2" fill="hold" nodeType="withEffect">
                                  <p:stCondLst>
                                    <p:cond delay="400"/>
                                  </p:stCondLst>
                                  <p:childTnLst>
                                    <p:set>
                                      <p:cBhvr>
                                        <p:cTn id="234" dur="1" fill="hold">
                                          <p:stCondLst>
                                            <p:cond delay="0"/>
                                          </p:stCondLst>
                                        </p:cTn>
                                        <p:tgtEl>
                                          <p:spTgt spid="73"/>
                                        </p:tgtEl>
                                        <p:attrNameLst>
                                          <p:attrName>style.visibility</p:attrName>
                                        </p:attrNameLst>
                                      </p:cBhvr>
                                      <p:to>
                                        <p:strVal val="visible"/>
                                      </p:to>
                                    </p:set>
                                    <p:anim calcmode="lin" valueType="num">
                                      <p:cBhvr additive="base">
                                        <p:cTn id="235" dur="2000" fill="hold"/>
                                        <p:tgtEl>
                                          <p:spTgt spid="73"/>
                                        </p:tgtEl>
                                        <p:attrNameLst>
                                          <p:attrName>ppt_x</p:attrName>
                                        </p:attrNameLst>
                                      </p:cBhvr>
                                      <p:tavLst>
                                        <p:tav tm="0">
                                          <p:val>
                                            <p:strVal val="1+#ppt_w/2"/>
                                          </p:val>
                                        </p:tav>
                                        <p:tav tm="100000">
                                          <p:val>
                                            <p:strVal val="#ppt_x"/>
                                          </p:val>
                                        </p:tav>
                                      </p:tavLst>
                                    </p:anim>
                                    <p:anim calcmode="lin" valueType="num">
                                      <p:cBhvr additive="base">
                                        <p:cTn id="236" dur="2000" fill="hold"/>
                                        <p:tgtEl>
                                          <p:spTgt spid="73"/>
                                        </p:tgtEl>
                                        <p:attrNameLst>
                                          <p:attrName>ppt_y</p:attrName>
                                        </p:attrNameLst>
                                      </p:cBhvr>
                                      <p:tavLst>
                                        <p:tav tm="0">
                                          <p:val>
                                            <p:strVal val="#ppt_y"/>
                                          </p:val>
                                        </p:tav>
                                        <p:tav tm="100000">
                                          <p:val>
                                            <p:strVal val="#ppt_y"/>
                                          </p:val>
                                        </p:tav>
                                      </p:tavLst>
                                    </p:anim>
                                  </p:childTnLst>
                                </p:cTn>
                              </p:par>
                              <p:par>
                                <p:cTn id="237" presetID="2" presetClass="entr" presetSubtype="2" fill="hold" nodeType="withEffect">
                                  <p:stCondLst>
                                    <p:cond delay="300"/>
                                  </p:stCondLst>
                                  <p:childTnLst>
                                    <p:set>
                                      <p:cBhvr>
                                        <p:cTn id="238" dur="1" fill="hold">
                                          <p:stCondLst>
                                            <p:cond delay="0"/>
                                          </p:stCondLst>
                                        </p:cTn>
                                        <p:tgtEl>
                                          <p:spTgt spid="74"/>
                                        </p:tgtEl>
                                        <p:attrNameLst>
                                          <p:attrName>style.visibility</p:attrName>
                                        </p:attrNameLst>
                                      </p:cBhvr>
                                      <p:to>
                                        <p:strVal val="visible"/>
                                      </p:to>
                                    </p:set>
                                    <p:anim calcmode="lin" valueType="num">
                                      <p:cBhvr additive="base">
                                        <p:cTn id="239" dur="2000" fill="hold"/>
                                        <p:tgtEl>
                                          <p:spTgt spid="74"/>
                                        </p:tgtEl>
                                        <p:attrNameLst>
                                          <p:attrName>ppt_x</p:attrName>
                                        </p:attrNameLst>
                                      </p:cBhvr>
                                      <p:tavLst>
                                        <p:tav tm="0">
                                          <p:val>
                                            <p:strVal val="1+#ppt_w/2"/>
                                          </p:val>
                                        </p:tav>
                                        <p:tav tm="100000">
                                          <p:val>
                                            <p:strVal val="#ppt_x"/>
                                          </p:val>
                                        </p:tav>
                                      </p:tavLst>
                                    </p:anim>
                                    <p:anim calcmode="lin" valueType="num">
                                      <p:cBhvr additive="base">
                                        <p:cTn id="240" dur="2000" fill="hold"/>
                                        <p:tgtEl>
                                          <p:spTgt spid="74"/>
                                        </p:tgtEl>
                                        <p:attrNameLst>
                                          <p:attrName>ppt_y</p:attrName>
                                        </p:attrNameLst>
                                      </p:cBhvr>
                                      <p:tavLst>
                                        <p:tav tm="0">
                                          <p:val>
                                            <p:strVal val="#ppt_y"/>
                                          </p:val>
                                        </p:tav>
                                        <p:tav tm="100000">
                                          <p:val>
                                            <p:strVal val="#ppt_y"/>
                                          </p:val>
                                        </p:tav>
                                      </p:tavLst>
                                    </p:anim>
                                  </p:childTnLst>
                                </p:cTn>
                              </p:par>
                              <p:par>
                                <p:cTn id="241" presetID="2" presetClass="entr" presetSubtype="2" fill="hold" nodeType="withEffect">
                                  <p:stCondLst>
                                    <p:cond delay="900"/>
                                  </p:stCondLst>
                                  <p:childTnLst>
                                    <p:set>
                                      <p:cBhvr>
                                        <p:cTn id="242" dur="1" fill="hold">
                                          <p:stCondLst>
                                            <p:cond delay="0"/>
                                          </p:stCondLst>
                                        </p:cTn>
                                        <p:tgtEl>
                                          <p:spTgt spid="75"/>
                                        </p:tgtEl>
                                        <p:attrNameLst>
                                          <p:attrName>style.visibility</p:attrName>
                                        </p:attrNameLst>
                                      </p:cBhvr>
                                      <p:to>
                                        <p:strVal val="visible"/>
                                      </p:to>
                                    </p:set>
                                    <p:anim calcmode="lin" valueType="num">
                                      <p:cBhvr additive="base">
                                        <p:cTn id="243" dur="2000" fill="hold"/>
                                        <p:tgtEl>
                                          <p:spTgt spid="75"/>
                                        </p:tgtEl>
                                        <p:attrNameLst>
                                          <p:attrName>ppt_x</p:attrName>
                                        </p:attrNameLst>
                                      </p:cBhvr>
                                      <p:tavLst>
                                        <p:tav tm="0">
                                          <p:val>
                                            <p:strVal val="1+#ppt_w/2"/>
                                          </p:val>
                                        </p:tav>
                                        <p:tav tm="100000">
                                          <p:val>
                                            <p:strVal val="#ppt_x"/>
                                          </p:val>
                                        </p:tav>
                                      </p:tavLst>
                                    </p:anim>
                                    <p:anim calcmode="lin" valueType="num">
                                      <p:cBhvr additive="base">
                                        <p:cTn id="244" dur="2000" fill="hold"/>
                                        <p:tgtEl>
                                          <p:spTgt spid="75"/>
                                        </p:tgtEl>
                                        <p:attrNameLst>
                                          <p:attrName>ppt_y</p:attrName>
                                        </p:attrNameLst>
                                      </p:cBhvr>
                                      <p:tavLst>
                                        <p:tav tm="0">
                                          <p:val>
                                            <p:strVal val="#ppt_y"/>
                                          </p:val>
                                        </p:tav>
                                        <p:tav tm="100000">
                                          <p:val>
                                            <p:strVal val="#ppt_y"/>
                                          </p:val>
                                        </p:tav>
                                      </p:tavLst>
                                    </p:anim>
                                  </p:childTnLst>
                                </p:cTn>
                              </p:par>
                              <p:par>
                                <p:cTn id="245" presetID="2" presetClass="entr" presetSubtype="2" fill="hold" nodeType="withEffect">
                                  <p:stCondLst>
                                    <p:cond delay="600"/>
                                  </p:stCondLst>
                                  <p:childTnLst>
                                    <p:set>
                                      <p:cBhvr>
                                        <p:cTn id="246" dur="1" fill="hold">
                                          <p:stCondLst>
                                            <p:cond delay="0"/>
                                          </p:stCondLst>
                                        </p:cTn>
                                        <p:tgtEl>
                                          <p:spTgt spid="98"/>
                                        </p:tgtEl>
                                        <p:attrNameLst>
                                          <p:attrName>style.visibility</p:attrName>
                                        </p:attrNameLst>
                                      </p:cBhvr>
                                      <p:to>
                                        <p:strVal val="visible"/>
                                      </p:to>
                                    </p:set>
                                    <p:anim calcmode="lin" valueType="num">
                                      <p:cBhvr additive="base">
                                        <p:cTn id="247" dur="2000" fill="hold"/>
                                        <p:tgtEl>
                                          <p:spTgt spid="98"/>
                                        </p:tgtEl>
                                        <p:attrNameLst>
                                          <p:attrName>ppt_x</p:attrName>
                                        </p:attrNameLst>
                                      </p:cBhvr>
                                      <p:tavLst>
                                        <p:tav tm="0">
                                          <p:val>
                                            <p:strVal val="1+#ppt_w/2"/>
                                          </p:val>
                                        </p:tav>
                                        <p:tav tm="100000">
                                          <p:val>
                                            <p:strVal val="#ppt_x"/>
                                          </p:val>
                                        </p:tav>
                                      </p:tavLst>
                                    </p:anim>
                                    <p:anim calcmode="lin" valueType="num">
                                      <p:cBhvr additive="base">
                                        <p:cTn id="248" dur="2000" fill="hold"/>
                                        <p:tgtEl>
                                          <p:spTgt spid="98"/>
                                        </p:tgtEl>
                                        <p:attrNameLst>
                                          <p:attrName>ppt_y</p:attrName>
                                        </p:attrNameLst>
                                      </p:cBhvr>
                                      <p:tavLst>
                                        <p:tav tm="0">
                                          <p:val>
                                            <p:strVal val="#ppt_y"/>
                                          </p:val>
                                        </p:tav>
                                        <p:tav tm="100000">
                                          <p:val>
                                            <p:strVal val="#ppt_y"/>
                                          </p:val>
                                        </p:tav>
                                      </p:tavLst>
                                    </p:anim>
                                  </p:childTnLst>
                                </p:cTn>
                              </p:par>
                              <p:par>
                                <p:cTn id="249" presetID="2" presetClass="entr" presetSubtype="2" fill="hold" nodeType="withEffect">
                                  <p:stCondLst>
                                    <p:cond delay="700"/>
                                  </p:stCondLst>
                                  <p:childTnLst>
                                    <p:set>
                                      <p:cBhvr>
                                        <p:cTn id="250" dur="1" fill="hold">
                                          <p:stCondLst>
                                            <p:cond delay="0"/>
                                          </p:stCondLst>
                                        </p:cTn>
                                        <p:tgtEl>
                                          <p:spTgt spid="110"/>
                                        </p:tgtEl>
                                        <p:attrNameLst>
                                          <p:attrName>style.visibility</p:attrName>
                                        </p:attrNameLst>
                                      </p:cBhvr>
                                      <p:to>
                                        <p:strVal val="visible"/>
                                      </p:to>
                                    </p:set>
                                    <p:anim calcmode="lin" valueType="num">
                                      <p:cBhvr additive="base">
                                        <p:cTn id="251" dur="2000" fill="hold"/>
                                        <p:tgtEl>
                                          <p:spTgt spid="110"/>
                                        </p:tgtEl>
                                        <p:attrNameLst>
                                          <p:attrName>ppt_x</p:attrName>
                                        </p:attrNameLst>
                                      </p:cBhvr>
                                      <p:tavLst>
                                        <p:tav tm="0">
                                          <p:val>
                                            <p:strVal val="1+#ppt_w/2"/>
                                          </p:val>
                                        </p:tav>
                                        <p:tav tm="100000">
                                          <p:val>
                                            <p:strVal val="#ppt_x"/>
                                          </p:val>
                                        </p:tav>
                                      </p:tavLst>
                                    </p:anim>
                                    <p:anim calcmode="lin" valueType="num">
                                      <p:cBhvr additive="base">
                                        <p:cTn id="252" dur="2000" fill="hold"/>
                                        <p:tgtEl>
                                          <p:spTgt spid="110"/>
                                        </p:tgtEl>
                                        <p:attrNameLst>
                                          <p:attrName>ppt_y</p:attrName>
                                        </p:attrNameLst>
                                      </p:cBhvr>
                                      <p:tavLst>
                                        <p:tav tm="0">
                                          <p:val>
                                            <p:strVal val="#ppt_y"/>
                                          </p:val>
                                        </p:tav>
                                        <p:tav tm="100000">
                                          <p:val>
                                            <p:strVal val="#ppt_y"/>
                                          </p:val>
                                        </p:tav>
                                      </p:tavLst>
                                    </p:anim>
                                  </p:childTnLst>
                                </p:cTn>
                              </p:par>
                              <p:par>
                                <p:cTn id="253" presetID="2" presetClass="entr" presetSubtype="2" fill="hold" nodeType="withEffect">
                                  <p:stCondLst>
                                    <p:cond delay="700"/>
                                  </p:stCondLst>
                                  <p:childTnLst>
                                    <p:set>
                                      <p:cBhvr>
                                        <p:cTn id="254" dur="1" fill="hold">
                                          <p:stCondLst>
                                            <p:cond delay="0"/>
                                          </p:stCondLst>
                                        </p:cTn>
                                        <p:tgtEl>
                                          <p:spTgt spid="113"/>
                                        </p:tgtEl>
                                        <p:attrNameLst>
                                          <p:attrName>style.visibility</p:attrName>
                                        </p:attrNameLst>
                                      </p:cBhvr>
                                      <p:to>
                                        <p:strVal val="visible"/>
                                      </p:to>
                                    </p:set>
                                    <p:anim calcmode="lin" valueType="num">
                                      <p:cBhvr additive="base">
                                        <p:cTn id="255" dur="2000" fill="hold"/>
                                        <p:tgtEl>
                                          <p:spTgt spid="113"/>
                                        </p:tgtEl>
                                        <p:attrNameLst>
                                          <p:attrName>ppt_x</p:attrName>
                                        </p:attrNameLst>
                                      </p:cBhvr>
                                      <p:tavLst>
                                        <p:tav tm="0">
                                          <p:val>
                                            <p:strVal val="1+#ppt_w/2"/>
                                          </p:val>
                                        </p:tav>
                                        <p:tav tm="100000">
                                          <p:val>
                                            <p:strVal val="#ppt_x"/>
                                          </p:val>
                                        </p:tav>
                                      </p:tavLst>
                                    </p:anim>
                                    <p:anim calcmode="lin" valueType="num">
                                      <p:cBhvr additive="base">
                                        <p:cTn id="256" dur="2000" fill="hold"/>
                                        <p:tgtEl>
                                          <p:spTgt spid="113"/>
                                        </p:tgtEl>
                                        <p:attrNameLst>
                                          <p:attrName>ppt_y</p:attrName>
                                        </p:attrNameLst>
                                      </p:cBhvr>
                                      <p:tavLst>
                                        <p:tav tm="0">
                                          <p:val>
                                            <p:strVal val="#ppt_y"/>
                                          </p:val>
                                        </p:tav>
                                        <p:tav tm="100000">
                                          <p:val>
                                            <p:strVal val="#ppt_y"/>
                                          </p:val>
                                        </p:tav>
                                      </p:tavLst>
                                    </p:anim>
                                  </p:childTnLst>
                                </p:cTn>
                              </p:par>
                              <p:par>
                                <p:cTn id="257" presetID="2" presetClass="entr" presetSubtype="2" fill="hold" nodeType="withEffect">
                                  <p:stCondLst>
                                    <p:cond delay="600"/>
                                  </p:stCondLst>
                                  <p:childTnLst>
                                    <p:set>
                                      <p:cBhvr>
                                        <p:cTn id="258" dur="1" fill="hold">
                                          <p:stCondLst>
                                            <p:cond delay="0"/>
                                          </p:stCondLst>
                                        </p:cTn>
                                        <p:tgtEl>
                                          <p:spTgt spid="118"/>
                                        </p:tgtEl>
                                        <p:attrNameLst>
                                          <p:attrName>style.visibility</p:attrName>
                                        </p:attrNameLst>
                                      </p:cBhvr>
                                      <p:to>
                                        <p:strVal val="visible"/>
                                      </p:to>
                                    </p:set>
                                    <p:anim calcmode="lin" valueType="num">
                                      <p:cBhvr additive="base">
                                        <p:cTn id="259" dur="2000" fill="hold"/>
                                        <p:tgtEl>
                                          <p:spTgt spid="118"/>
                                        </p:tgtEl>
                                        <p:attrNameLst>
                                          <p:attrName>ppt_x</p:attrName>
                                        </p:attrNameLst>
                                      </p:cBhvr>
                                      <p:tavLst>
                                        <p:tav tm="0">
                                          <p:val>
                                            <p:strVal val="1+#ppt_w/2"/>
                                          </p:val>
                                        </p:tav>
                                        <p:tav tm="100000">
                                          <p:val>
                                            <p:strVal val="#ppt_x"/>
                                          </p:val>
                                        </p:tav>
                                      </p:tavLst>
                                    </p:anim>
                                    <p:anim calcmode="lin" valueType="num">
                                      <p:cBhvr additive="base">
                                        <p:cTn id="260" dur="2000" fill="hold"/>
                                        <p:tgtEl>
                                          <p:spTgt spid="118"/>
                                        </p:tgtEl>
                                        <p:attrNameLst>
                                          <p:attrName>ppt_y</p:attrName>
                                        </p:attrNameLst>
                                      </p:cBhvr>
                                      <p:tavLst>
                                        <p:tav tm="0">
                                          <p:val>
                                            <p:strVal val="#ppt_y"/>
                                          </p:val>
                                        </p:tav>
                                        <p:tav tm="100000">
                                          <p:val>
                                            <p:strVal val="#ppt_y"/>
                                          </p:val>
                                        </p:tav>
                                      </p:tavLst>
                                    </p:anim>
                                  </p:childTnLst>
                                </p:cTn>
                              </p:par>
                              <p:par>
                                <p:cTn id="261" presetID="2" presetClass="entr" presetSubtype="2" fill="hold" nodeType="withEffect">
                                  <p:stCondLst>
                                    <p:cond delay="900"/>
                                  </p:stCondLst>
                                  <p:childTnLst>
                                    <p:set>
                                      <p:cBhvr>
                                        <p:cTn id="262" dur="1" fill="hold">
                                          <p:stCondLst>
                                            <p:cond delay="0"/>
                                          </p:stCondLst>
                                        </p:cTn>
                                        <p:tgtEl>
                                          <p:spTgt spid="119"/>
                                        </p:tgtEl>
                                        <p:attrNameLst>
                                          <p:attrName>style.visibility</p:attrName>
                                        </p:attrNameLst>
                                      </p:cBhvr>
                                      <p:to>
                                        <p:strVal val="visible"/>
                                      </p:to>
                                    </p:set>
                                    <p:anim calcmode="lin" valueType="num">
                                      <p:cBhvr additive="base">
                                        <p:cTn id="263" dur="2000" fill="hold"/>
                                        <p:tgtEl>
                                          <p:spTgt spid="119"/>
                                        </p:tgtEl>
                                        <p:attrNameLst>
                                          <p:attrName>ppt_x</p:attrName>
                                        </p:attrNameLst>
                                      </p:cBhvr>
                                      <p:tavLst>
                                        <p:tav tm="0">
                                          <p:val>
                                            <p:strVal val="1+#ppt_w/2"/>
                                          </p:val>
                                        </p:tav>
                                        <p:tav tm="100000">
                                          <p:val>
                                            <p:strVal val="#ppt_x"/>
                                          </p:val>
                                        </p:tav>
                                      </p:tavLst>
                                    </p:anim>
                                    <p:anim calcmode="lin" valueType="num">
                                      <p:cBhvr additive="base">
                                        <p:cTn id="264" dur="2000" fill="hold"/>
                                        <p:tgtEl>
                                          <p:spTgt spid="119"/>
                                        </p:tgtEl>
                                        <p:attrNameLst>
                                          <p:attrName>ppt_y</p:attrName>
                                        </p:attrNameLst>
                                      </p:cBhvr>
                                      <p:tavLst>
                                        <p:tav tm="0">
                                          <p:val>
                                            <p:strVal val="#ppt_y"/>
                                          </p:val>
                                        </p:tav>
                                        <p:tav tm="100000">
                                          <p:val>
                                            <p:strVal val="#ppt_y"/>
                                          </p:val>
                                        </p:tav>
                                      </p:tavLst>
                                    </p:anim>
                                  </p:childTnLst>
                                </p:cTn>
                              </p:par>
                              <p:par>
                                <p:cTn id="265" presetID="2" presetClass="entr" presetSubtype="2" fill="hold" nodeType="withEffect">
                                  <p:stCondLst>
                                    <p:cond delay="0"/>
                                  </p:stCondLst>
                                  <p:childTnLst>
                                    <p:set>
                                      <p:cBhvr>
                                        <p:cTn id="266" dur="1" fill="hold">
                                          <p:stCondLst>
                                            <p:cond delay="0"/>
                                          </p:stCondLst>
                                        </p:cTn>
                                        <p:tgtEl>
                                          <p:spTgt spid="125"/>
                                        </p:tgtEl>
                                        <p:attrNameLst>
                                          <p:attrName>style.visibility</p:attrName>
                                        </p:attrNameLst>
                                      </p:cBhvr>
                                      <p:to>
                                        <p:strVal val="visible"/>
                                      </p:to>
                                    </p:set>
                                    <p:anim calcmode="lin" valueType="num">
                                      <p:cBhvr additive="base">
                                        <p:cTn id="267" dur="2000" fill="hold"/>
                                        <p:tgtEl>
                                          <p:spTgt spid="125"/>
                                        </p:tgtEl>
                                        <p:attrNameLst>
                                          <p:attrName>ppt_x</p:attrName>
                                        </p:attrNameLst>
                                      </p:cBhvr>
                                      <p:tavLst>
                                        <p:tav tm="0">
                                          <p:val>
                                            <p:strVal val="1+#ppt_w/2"/>
                                          </p:val>
                                        </p:tav>
                                        <p:tav tm="100000">
                                          <p:val>
                                            <p:strVal val="#ppt_x"/>
                                          </p:val>
                                        </p:tav>
                                      </p:tavLst>
                                    </p:anim>
                                    <p:anim calcmode="lin" valueType="num">
                                      <p:cBhvr additive="base">
                                        <p:cTn id="268" dur="2000" fill="hold"/>
                                        <p:tgtEl>
                                          <p:spTgt spid="125"/>
                                        </p:tgtEl>
                                        <p:attrNameLst>
                                          <p:attrName>ppt_y</p:attrName>
                                        </p:attrNameLst>
                                      </p:cBhvr>
                                      <p:tavLst>
                                        <p:tav tm="0">
                                          <p:val>
                                            <p:strVal val="#ppt_y"/>
                                          </p:val>
                                        </p:tav>
                                        <p:tav tm="100000">
                                          <p:val>
                                            <p:strVal val="#ppt_y"/>
                                          </p:val>
                                        </p:tav>
                                      </p:tavLst>
                                    </p:anim>
                                  </p:childTnLst>
                                </p:cTn>
                              </p:par>
                              <p:par>
                                <p:cTn id="269" presetID="2" presetClass="entr" presetSubtype="2" fill="hold" nodeType="withEffect">
                                  <p:stCondLst>
                                    <p:cond delay="0"/>
                                  </p:stCondLst>
                                  <p:childTnLst>
                                    <p:set>
                                      <p:cBhvr>
                                        <p:cTn id="270" dur="1" fill="hold">
                                          <p:stCondLst>
                                            <p:cond delay="0"/>
                                          </p:stCondLst>
                                        </p:cTn>
                                        <p:tgtEl>
                                          <p:spTgt spid="129"/>
                                        </p:tgtEl>
                                        <p:attrNameLst>
                                          <p:attrName>style.visibility</p:attrName>
                                        </p:attrNameLst>
                                      </p:cBhvr>
                                      <p:to>
                                        <p:strVal val="visible"/>
                                      </p:to>
                                    </p:set>
                                    <p:anim calcmode="lin" valueType="num">
                                      <p:cBhvr additive="base">
                                        <p:cTn id="271" dur="2000" fill="hold"/>
                                        <p:tgtEl>
                                          <p:spTgt spid="129"/>
                                        </p:tgtEl>
                                        <p:attrNameLst>
                                          <p:attrName>ppt_x</p:attrName>
                                        </p:attrNameLst>
                                      </p:cBhvr>
                                      <p:tavLst>
                                        <p:tav tm="0">
                                          <p:val>
                                            <p:strVal val="1+#ppt_w/2"/>
                                          </p:val>
                                        </p:tav>
                                        <p:tav tm="100000">
                                          <p:val>
                                            <p:strVal val="#ppt_x"/>
                                          </p:val>
                                        </p:tav>
                                      </p:tavLst>
                                    </p:anim>
                                    <p:anim calcmode="lin" valueType="num">
                                      <p:cBhvr additive="base">
                                        <p:cTn id="272" dur="2000" fill="hold"/>
                                        <p:tgtEl>
                                          <p:spTgt spid="129"/>
                                        </p:tgtEl>
                                        <p:attrNameLst>
                                          <p:attrName>ppt_y</p:attrName>
                                        </p:attrNameLst>
                                      </p:cBhvr>
                                      <p:tavLst>
                                        <p:tav tm="0">
                                          <p:val>
                                            <p:strVal val="#ppt_y"/>
                                          </p:val>
                                        </p:tav>
                                        <p:tav tm="100000">
                                          <p:val>
                                            <p:strVal val="#ppt_y"/>
                                          </p:val>
                                        </p:tav>
                                      </p:tavLst>
                                    </p:anim>
                                  </p:childTnLst>
                                </p:cTn>
                              </p:par>
                              <p:par>
                                <p:cTn id="273" presetID="2" presetClass="entr" presetSubtype="2" fill="hold" nodeType="withEffect">
                                  <p:stCondLst>
                                    <p:cond delay="100"/>
                                  </p:stCondLst>
                                  <p:childTnLst>
                                    <p:set>
                                      <p:cBhvr>
                                        <p:cTn id="274" dur="1" fill="hold">
                                          <p:stCondLst>
                                            <p:cond delay="0"/>
                                          </p:stCondLst>
                                        </p:cTn>
                                        <p:tgtEl>
                                          <p:spTgt spid="130"/>
                                        </p:tgtEl>
                                        <p:attrNameLst>
                                          <p:attrName>style.visibility</p:attrName>
                                        </p:attrNameLst>
                                      </p:cBhvr>
                                      <p:to>
                                        <p:strVal val="visible"/>
                                      </p:to>
                                    </p:set>
                                    <p:anim calcmode="lin" valueType="num">
                                      <p:cBhvr additive="base">
                                        <p:cTn id="275" dur="2000" fill="hold"/>
                                        <p:tgtEl>
                                          <p:spTgt spid="130"/>
                                        </p:tgtEl>
                                        <p:attrNameLst>
                                          <p:attrName>ppt_x</p:attrName>
                                        </p:attrNameLst>
                                      </p:cBhvr>
                                      <p:tavLst>
                                        <p:tav tm="0">
                                          <p:val>
                                            <p:strVal val="1+#ppt_w/2"/>
                                          </p:val>
                                        </p:tav>
                                        <p:tav tm="100000">
                                          <p:val>
                                            <p:strVal val="#ppt_x"/>
                                          </p:val>
                                        </p:tav>
                                      </p:tavLst>
                                    </p:anim>
                                    <p:anim calcmode="lin" valueType="num">
                                      <p:cBhvr additive="base">
                                        <p:cTn id="276" dur="2000" fill="hold"/>
                                        <p:tgtEl>
                                          <p:spTgt spid="130"/>
                                        </p:tgtEl>
                                        <p:attrNameLst>
                                          <p:attrName>ppt_y</p:attrName>
                                        </p:attrNameLst>
                                      </p:cBhvr>
                                      <p:tavLst>
                                        <p:tav tm="0">
                                          <p:val>
                                            <p:strVal val="#ppt_y"/>
                                          </p:val>
                                        </p:tav>
                                        <p:tav tm="100000">
                                          <p:val>
                                            <p:strVal val="#ppt_y"/>
                                          </p:val>
                                        </p:tav>
                                      </p:tavLst>
                                    </p:anim>
                                  </p:childTnLst>
                                </p:cTn>
                              </p:par>
                            </p:childTnLst>
                          </p:cTn>
                        </p:par>
                        <p:par>
                          <p:cTn id="277" fill="hold">
                            <p:stCondLst>
                              <p:cond delay="3000"/>
                            </p:stCondLst>
                            <p:childTnLst>
                              <p:par>
                                <p:cTn id="278" presetID="10" presetClass="entr" presetSubtype="0" fill="hold" grpId="0" nodeType="afterEffect">
                                  <p:stCondLst>
                                    <p:cond delay="0"/>
                                  </p:stCondLst>
                                  <p:childTnLst>
                                    <p:set>
                                      <p:cBhvr>
                                        <p:cTn id="279" dur="1" fill="hold">
                                          <p:stCondLst>
                                            <p:cond delay="0"/>
                                          </p:stCondLst>
                                        </p:cTn>
                                        <p:tgtEl>
                                          <p:spTgt spid="92"/>
                                        </p:tgtEl>
                                        <p:attrNameLst>
                                          <p:attrName>style.visibility</p:attrName>
                                        </p:attrNameLst>
                                      </p:cBhvr>
                                      <p:to>
                                        <p:strVal val="visible"/>
                                      </p:to>
                                    </p:set>
                                    <p:animEffect transition="in" filter="fade">
                                      <p:cBhvr>
                                        <p:cTn id="280" dur="3000"/>
                                        <p:tgtEl>
                                          <p:spTgt spid="92"/>
                                        </p:tgtEl>
                                      </p:cBhvr>
                                    </p:animEffect>
                                  </p:childTnLst>
                                </p:cTn>
                              </p:par>
                              <p:par>
                                <p:cTn id="281" presetID="55" presetClass="entr" presetSubtype="0" fill="hold" grpId="0" nodeType="withEffect">
                                  <p:stCondLst>
                                    <p:cond delay="0"/>
                                  </p:stCondLst>
                                  <p:childTnLst>
                                    <p:set>
                                      <p:cBhvr>
                                        <p:cTn id="282" dur="1" fill="hold">
                                          <p:stCondLst>
                                            <p:cond delay="0"/>
                                          </p:stCondLst>
                                        </p:cTn>
                                        <p:tgtEl>
                                          <p:spTgt spid="86"/>
                                        </p:tgtEl>
                                        <p:attrNameLst>
                                          <p:attrName>style.visibility</p:attrName>
                                        </p:attrNameLst>
                                      </p:cBhvr>
                                      <p:to>
                                        <p:strVal val="visible"/>
                                      </p:to>
                                    </p:set>
                                    <p:anim calcmode="lin" valueType="num">
                                      <p:cBhvr>
                                        <p:cTn id="283" dur="1000" fill="hold"/>
                                        <p:tgtEl>
                                          <p:spTgt spid="86"/>
                                        </p:tgtEl>
                                        <p:attrNameLst>
                                          <p:attrName>ppt_w</p:attrName>
                                        </p:attrNameLst>
                                      </p:cBhvr>
                                      <p:tavLst>
                                        <p:tav tm="0">
                                          <p:val>
                                            <p:strVal val="#ppt_w*0.70"/>
                                          </p:val>
                                        </p:tav>
                                        <p:tav tm="100000">
                                          <p:val>
                                            <p:strVal val="#ppt_w"/>
                                          </p:val>
                                        </p:tav>
                                      </p:tavLst>
                                    </p:anim>
                                    <p:anim calcmode="lin" valueType="num">
                                      <p:cBhvr>
                                        <p:cTn id="284" dur="1000" fill="hold"/>
                                        <p:tgtEl>
                                          <p:spTgt spid="86"/>
                                        </p:tgtEl>
                                        <p:attrNameLst>
                                          <p:attrName>ppt_h</p:attrName>
                                        </p:attrNameLst>
                                      </p:cBhvr>
                                      <p:tavLst>
                                        <p:tav tm="0">
                                          <p:val>
                                            <p:strVal val="#ppt_h"/>
                                          </p:val>
                                        </p:tav>
                                        <p:tav tm="100000">
                                          <p:val>
                                            <p:strVal val="#ppt_h"/>
                                          </p:val>
                                        </p:tav>
                                      </p:tavLst>
                                    </p:anim>
                                    <p:animEffect transition="in" filter="fade">
                                      <p:cBhvr>
                                        <p:cTn id="285"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9" grpId="0"/>
      <p:bldP spid="99" grpId="1"/>
      <p:bldP spid="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For More Information</a:t>
            </a:r>
          </a:p>
        </p:txBody>
      </p:sp>
      <p:sp>
        <p:nvSpPr>
          <p:cNvPr id="4" name="Rectangle 3"/>
          <p:cNvSpPr/>
          <p:nvPr/>
        </p:nvSpPr>
        <p:spPr>
          <a:xfrm>
            <a:off x="1093420" y="1997380"/>
            <a:ext cx="970139" cy="415424"/>
          </a:xfrm>
          <a:prstGeom prst="rect">
            <a:avLst/>
          </a:prstGeom>
        </p:spPr>
        <p:txBody>
          <a:bodyPr wrap="none" lIns="121845" tIns="60923" rIns="121845" bIns="60923">
            <a:spAutoFit/>
          </a:bodyPr>
          <a:lstStyle/>
          <a:p>
            <a:pPr algn="ctr"/>
            <a:r>
              <a:rPr lang="en-US" sz="1900" b="1" dirty="0">
                <a:cs typeface="Arial"/>
              </a:rPr>
              <a:t>Twitter</a:t>
            </a:r>
            <a:endParaRPr lang="en-US" sz="1600" dirty="0"/>
          </a:p>
        </p:txBody>
      </p:sp>
      <p:sp>
        <p:nvSpPr>
          <p:cNvPr id="6" name="Rectangle 5"/>
          <p:cNvSpPr/>
          <p:nvPr/>
        </p:nvSpPr>
        <p:spPr>
          <a:xfrm>
            <a:off x="3203616" y="1997380"/>
            <a:ext cx="1207872" cy="415424"/>
          </a:xfrm>
          <a:prstGeom prst="rect">
            <a:avLst/>
          </a:prstGeom>
        </p:spPr>
        <p:txBody>
          <a:bodyPr wrap="none" lIns="121845" tIns="60923" rIns="121845" bIns="60923">
            <a:spAutoFit/>
          </a:bodyPr>
          <a:lstStyle/>
          <a:p>
            <a:pPr algn="ctr"/>
            <a:r>
              <a:rPr lang="en-US" sz="1900" b="1" dirty="0">
                <a:cs typeface="Arial"/>
              </a:rPr>
              <a:t>Facebook</a:t>
            </a:r>
            <a:endParaRPr lang="en-US" sz="1600" dirty="0"/>
          </a:p>
        </p:txBody>
      </p:sp>
      <p:sp>
        <p:nvSpPr>
          <p:cNvPr id="7" name="Rectangle 6"/>
          <p:cNvSpPr/>
          <p:nvPr/>
        </p:nvSpPr>
        <p:spPr>
          <a:xfrm>
            <a:off x="5701310" y="1997380"/>
            <a:ext cx="786207" cy="415424"/>
          </a:xfrm>
          <a:prstGeom prst="rect">
            <a:avLst/>
          </a:prstGeom>
        </p:spPr>
        <p:txBody>
          <a:bodyPr wrap="none" lIns="121845" tIns="60923" rIns="121845" bIns="60923">
            <a:spAutoFit/>
          </a:bodyPr>
          <a:lstStyle/>
          <a:p>
            <a:pPr algn="ctr"/>
            <a:r>
              <a:rPr lang="en-US" sz="1900" b="1" dirty="0" smtClean="0">
                <a:cs typeface="Arial"/>
              </a:rPr>
              <a:t>Blogs</a:t>
            </a:r>
            <a:endParaRPr lang="en-US" sz="1600" dirty="0"/>
          </a:p>
        </p:txBody>
      </p:sp>
      <p:sp>
        <p:nvSpPr>
          <p:cNvPr id="8" name="Rectangle 7"/>
          <p:cNvSpPr/>
          <p:nvPr/>
        </p:nvSpPr>
        <p:spPr>
          <a:xfrm>
            <a:off x="7734700" y="1997380"/>
            <a:ext cx="1099105" cy="415424"/>
          </a:xfrm>
          <a:prstGeom prst="rect">
            <a:avLst/>
          </a:prstGeom>
        </p:spPr>
        <p:txBody>
          <a:bodyPr wrap="none" lIns="121845" tIns="60923" rIns="121845" bIns="60923">
            <a:spAutoFit/>
          </a:bodyPr>
          <a:lstStyle/>
          <a:p>
            <a:pPr algn="ctr"/>
            <a:r>
              <a:rPr lang="en-US" sz="1900" b="1" dirty="0">
                <a:cs typeface="Arial"/>
              </a:rPr>
              <a:t>LinkedIn</a:t>
            </a:r>
            <a:endParaRPr lang="en-US" sz="1600" dirty="0"/>
          </a:p>
        </p:txBody>
      </p:sp>
      <p:sp>
        <p:nvSpPr>
          <p:cNvPr id="9" name="Rectangle 8"/>
          <p:cNvSpPr/>
          <p:nvPr/>
        </p:nvSpPr>
        <p:spPr>
          <a:xfrm>
            <a:off x="10011989" y="1997380"/>
            <a:ext cx="1107076" cy="415424"/>
          </a:xfrm>
          <a:prstGeom prst="rect">
            <a:avLst/>
          </a:prstGeom>
        </p:spPr>
        <p:txBody>
          <a:bodyPr wrap="none" lIns="121845" tIns="60923" rIns="121845" bIns="60923">
            <a:spAutoFit/>
          </a:bodyPr>
          <a:lstStyle/>
          <a:p>
            <a:pPr algn="ctr"/>
            <a:r>
              <a:rPr lang="en-US" sz="1900" b="1" dirty="0">
                <a:cs typeface="Arial"/>
              </a:rPr>
              <a:t>YouTube</a:t>
            </a:r>
            <a:endParaRPr lang="en-US" sz="1600" dirty="0"/>
          </a:p>
        </p:txBody>
      </p:sp>
      <p:sp>
        <p:nvSpPr>
          <p:cNvPr id="10" name="Rectangle 9"/>
          <p:cNvSpPr/>
          <p:nvPr/>
        </p:nvSpPr>
        <p:spPr>
          <a:xfrm>
            <a:off x="2396378" y="4495800"/>
            <a:ext cx="7396070" cy="1261809"/>
          </a:xfrm>
          <a:prstGeom prst="rect">
            <a:avLst/>
          </a:prstGeom>
        </p:spPr>
        <p:txBody>
          <a:bodyPr wrap="none" lIns="121845" tIns="60923" rIns="121845" bIns="60923">
            <a:spAutoFit/>
          </a:bodyPr>
          <a:lstStyle/>
          <a:p>
            <a:pPr algn="ctr">
              <a:defRPr/>
            </a:pPr>
            <a:r>
              <a:rPr lang="en-US" sz="3700" kern="0" dirty="0" smtClean="0">
                <a:solidFill>
                  <a:srgbClr val="FF0000"/>
                </a:solidFill>
              </a:rPr>
              <a:t>Visit: </a:t>
            </a:r>
            <a:r>
              <a:rPr lang="en-US" sz="3700" u="sng" kern="0" dirty="0" smtClean="0">
                <a:solidFill>
                  <a:srgbClr val="0000FF"/>
                </a:solidFill>
              </a:rPr>
              <a:t>http://www.oracle.com/mobile</a:t>
            </a:r>
          </a:p>
          <a:p>
            <a:pPr algn="ctr">
              <a:defRPr/>
            </a:pPr>
            <a:endParaRPr lang="en-US" sz="3700" kern="0" dirty="0" smtClean="0">
              <a:solidFill>
                <a:srgbClr val="FF0000"/>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162" y="2455862"/>
            <a:ext cx="1292018" cy="1300483"/>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5450" y="2455862"/>
            <a:ext cx="1304204"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2123" y="2455862"/>
            <a:ext cx="1306813"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0595" y="2455862"/>
            <a:ext cx="1307627" cy="1304544"/>
          </a:xfrm>
          <a:prstGeom prst="rect">
            <a:avLst/>
          </a:prstGeom>
          <a:effectLst>
            <a:outerShdw blurRad="50800" dist="38100" dir="2700000" algn="tl" rotWithShape="0">
              <a:prstClr val="black">
                <a:alpha val="40000"/>
              </a:prstClr>
            </a:outerShdw>
            <a:reflection blurRad="6350" stA="52000" endA="300" endPos="35000" dir="5400000" sy="-100000" algn="bl" rotWithShape="0"/>
          </a:effectLst>
        </p:spPr>
      </p:pic>
      <p:sp>
        <p:nvSpPr>
          <p:cNvPr id="16" name="Slide Number Placeholder 6"/>
          <p:cNvSpPr>
            <a:spLocks noGrp="1"/>
          </p:cNvSpPr>
          <p:nvPr>
            <p:ph type="sldNum" sz="quarter" idx="12"/>
          </p:nvPr>
        </p:nvSpPr>
        <p:spPr>
          <a:xfrm>
            <a:off x="11276011" y="6556248"/>
            <a:ext cx="381661" cy="182880"/>
          </a:xfrm>
        </p:spPr>
        <p:txBody>
          <a:bodyPr/>
          <a:lstStyle/>
          <a:p>
            <a:fld id="{C51EAA63-D034-42AE-91FA-B13B9518C7BE}" type="slidenum">
              <a:rPr/>
              <a:pPr/>
              <a:t>34</a:t>
            </a:fld>
            <a:endParaRPr dirty="0"/>
          </a:p>
        </p:txBody>
      </p:sp>
      <p:pic>
        <p:nvPicPr>
          <p:cNvPr id="120835" name="Picture 3"/>
          <p:cNvPicPr>
            <a:picLocks noChangeAspect="1" noChangeArrowheads="1"/>
          </p:cNvPicPr>
          <p:nvPr/>
        </p:nvPicPr>
        <p:blipFill>
          <a:blip r:embed="rId7" cstate="print"/>
          <a:srcRect/>
          <a:stretch>
            <a:fillRect/>
          </a:stretch>
        </p:blipFill>
        <p:spPr bwMode="auto">
          <a:xfrm>
            <a:off x="964399" y="2455862"/>
            <a:ext cx="1307592" cy="1307592"/>
          </a:xfrm>
          <a:prstGeom prst="roundRect">
            <a:avLst>
              <a:gd name="adj" fmla="val 8594"/>
            </a:avLst>
          </a:prstGeom>
          <a:solidFill>
            <a:srgbClr val="FFFFFF">
              <a:shade val="85000"/>
            </a:srgbClr>
          </a:solidFill>
          <a:ln>
            <a:noFill/>
          </a:ln>
          <a:effectLst>
            <a:reflection blurRad="6350" stA="50000" endA="300" endPos="55000" dir="5400000" sy="-100000" algn="bl" rotWithShape="0"/>
          </a:effectLst>
        </p:spPr>
      </p:pic>
      <p:sp>
        <p:nvSpPr>
          <p:cNvPr id="17" name="Rounded Rectangle 16"/>
          <p:cNvSpPr/>
          <p:nvPr/>
        </p:nvSpPr>
        <p:spPr>
          <a:xfrm>
            <a:off x="982048" y="2387600"/>
            <a:ext cx="1286822" cy="1320800"/>
          </a:xfrm>
          <a:prstGeom prst="roundRect">
            <a:avLst/>
          </a:prstGeom>
          <a:noFill/>
          <a:ln w="19050">
            <a:solidFill>
              <a:schemeClr val="accent5"/>
            </a:solidFill>
            <a:miter lim="800000"/>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573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07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4" descr="http://consiliumglobalbusinessadvisors.com/wp-content/uploads/2011/10/International-Sales.jpg"/>
          <p:cNvPicPr>
            <a:picLocks noChangeAspect="1" noChangeArrowheads="1"/>
          </p:cNvPicPr>
          <p:nvPr/>
        </p:nvPicPr>
        <p:blipFill>
          <a:blip r:embed="rId3" cstate="print"/>
          <a:srcRect/>
          <a:stretch>
            <a:fillRect/>
          </a:stretch>
        </p:blipFill>
        <p:spPr bwMode="auto">
          <a:xfrm>
            <a:off x="8189912" y="1828800"/>
            <a:ext cx="3428999" cy="2057400"/>
          </a:xfrm>
          <a:prstGeom prst="rect">
            <a:avLst/>
          </a:prstGeom>
          <a:solidFill>
            <a:schemeClr val="accent5"/>
          </a:solidFill>
          <a:ln w="19050" cmpd="sng">
            <a:solidFill>
              <a:schemeClr val="accent5"/>
            </a:solidFill>
          </a:ln>
        </p:spPr>
      </p:pic>
      <p:sp>
        <p:nvSpPr>
          <p:cNvPr id="2" name="Title 1"/>
          <p:cNvSpPr>
            <a:spLocks noGrp="1"/>
          </p:cNvSpPr>
          <p:nvPr>
            <p:ph type="title"/>
          </p:nvPr>
        </p:nvSpPr>
        <p:spPr>
          <a:xfrm>
            <a:off x="531812" y="355600"/>
            <a:ext cx="11125200" cy="533400"/>
          </a:xfrm>
        </p:spPr>
        <p:txBody>
          <a:bodyPr/>
          <a:lstStyle/>
          <a:p>
            <a:r>
              <a:rPr lang="en-US" dirty="0" smtClean="0"/>
              <a:t>Why Do Anything?</a:t>
            </a:r>
            <a:endParaRPr lang="en-US" dirty="0"/>
          </a:p>
        </p:txBody>
      </p:sp>
      <p:sp>
        <p:nvSpPr>
          <p:cNvPr id="4" name="Footer Placeholder 3"/>
          <p:cNvSpPr>
            <a:spLocks noGrp="1"/>
          </p:cNvSpPr>
          <p:nvPr>
            <p:ph type="ftr" sz="quarter" idx="4294967295"/>
          </p:nvPr>
        </p:nvSpPr>
        <p:spPr>
          <a:xfrm>
            <a:off x="8777289" y="6556248"/>
            <a:ext cx="2498723" cy="182880"/>
          </a:xfrm>
          <a:prstGeom prst="rect">
            <a:avLst/>
          </a:prstGeom>
        </p:spPr>
        <p:txBody>
          <a:bodyPr/>
          <a:lstStyle/>
          <a:p>
            <a:r>
              <a:rPr lang="en-US" dirty="0"/>
              <a:t>Oracle Confidential – Internal</a:t>
            </a:r>
          </a:p>
        </p:txBody>
      </p:sp>
      <p:sp>
        <p:nvSpPr>
          <p:cNvPr id="5" name="Slide Number Placeholder 4"/>
          <p:cNvSpPr>
            <a:spLocks noGrp="1"/>
          </p:cNvSpPr>
          <p:nvPr>
            <p:ph type="sldNum" sz="quarter" idx="12"/>
          </p:nvPr>
        </p:nvSpPr>
        <p:spPr/>
        <p:txBody>
          <a:bodyPr/>
          <a:lstStyle/>
          <a:p>
            <a:fld id="{C51EAA63-D034-42AE-91FA-B13B9518C7BE}" type="slidenum">
              <a:rPr lang="en-US" smtClean="0"/>
              <a:pPr/>
              <a:t>4</a:t>
            </a:fld>
            <a:endParaRPr lang="en-US" dirty="0"/>
          </a:p>
        </p:txBody>
      </p:sp>
      <p:sp>
        <p:nvSpPr>
          <p:cNvPr id="44" name="Slide Number Placeholder 4"/>
          <p:cNvSpPr txBox="1">
            <a:spLocks/>
          </p:cNvSpPr>
          <p:nvPr/>
        </p:nvSpPr>
        <p:spPr>
          <a:xfrm>
            <a:off x="11276011" y="65562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45" name="Rectangle 44"/>
          <p:cNvSpPr/>
          <p:nvPr/>
        </p:nvSpPr>
        <p:spPr>
          <a:xfrm>
            <a:off x="4430711" y="1373184"/>
            <a:ext cx="3352801" cy="430887"/>
          </a:xfrm>
          <a:prstGeom prst="rect">
            <a:avLst/>
          </a:prstGeom>
        </p:spPr>
        <p:txBody>
          <a:bodyPr wrap="square">
            <a:spAutoFit/>
          </a:bodyPr>
          <a:lstStyle/>
          <a:p>
            <a:pPr marL="228600" indent="-228600" algn="ctr">
              <a:lnSpc>
                <a:spcPct val="90000"/>
              </a:lnSpc>
              <a:buClr>
                <a:schemeClr val="tx1">
                  <a:lumMod val="60000"/>
                  <a:lumOff val="40000"/>
                </a:schemeClr>
              </a:buClr>
            </a:pPr>
            <a:r>
              <a:rPr lang="en-US" sz="2400" dirty="0" smtClean="0">
                <a:solidFill>
                  <a:srgbClr val="5F5F5F"/>
                </a:solidFill>
              </a:rPr>
              <a:t>Business Goals</a:t>
            </a:r>
          </a:p>
        </p:txBody>
      </p:sp>
      <p:sp>
        <p:nvSpPr>
          <p:cNvPr id="46" name="Rectangle 45"/>
          <p:cNvSpPr/>
          <p:nvPr/>
        </p:nvSpPr>
        <p:spPr>
          <a:xfrm>
            <a:off x="531812" y="1371600"/>
            <a:ext cx="3429000" cy="430887"/>
          </a:xfrm>
          <a:prstGeom prst="rect">
            <a:avLst/>
          </a:prstGeom>
        </p:spPr>
        <p:txBody>
          <a:bodyPr wrap="square">
            <a:spAutoFit/>
          </a:bodyPr>
          <a:lstStyle/>
          <a:p>
            <a:pPr indent="-228600" algn="ctr">
              <a:lnSpc>
                <a:spcPct val="90000"/>
              </a:lnSpc>
              <a:buClr>
                <a:schemeClr val="tx1">
                  <a:lumMod val="60000"/>
                  <a:lumOff val="40000"/>
                </a:schemeClr>
              </a:buClr>
            </a:pPr>
            <a:r>
              <a:rPr lang="en-US" sz="2400" dirty="0" smtClean="0">
                <a:solidFill>
                  <a:srgbClr val="5F5F5F"/>
                </a:solidFill>
              </a:rPr>
              <a:t>Trends &amp; Market Drivers</a:t>
            </a:r>
          </a:p>
        </p:txBody>
      </p:sp>
      <p:sp>
        <p:nvSpPr>
          <p:cNvPr id="53" name="Rectangle 52"/>
          <p:cNvSpPr/>
          <p:nvPr/>
        </p:nvSpPr>
        <p:spPr>
          <a:xfrm>
            <a:off x="4430712" y="1828800"/>
            <a:ext cx="3352800" cy="2057400"/>
          </a:xfrm>
          <a:prstGeom prst="rect">
            <a:avLst/>
          </a:prstGeom>
          <a:ln w="19050" cmpd="sng">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3012" name="Picture 4" descr="http://consiliumglobalbusinessadvisors.com/wp-content/uploads/2011/10/International-Sales.jpg"/>
          <p:cNvPicPr>
            <a:picLocks noChangeAspect="1" noChangeArrowheads="1"/>
          </p:cNvPicPr>
          <p:nvPr/>
        </p:nvPicPr>
        <p:blipFill>
          <a:blip r:embed="rId3" cstate="print"/>
          <a:srcRect/>
          <a:stretch>
            <a:fillRect/>
          </a:stretch>
        </p:blipFill>
        <p:spPr bwMode="auto">
          <a:xfrm>
            <a:off x="531812" y="1828800"/>
            <a:ext cx="3428999" cy="2057400"/>
          </a:xfrm>
          <a:prstGeom prst="rect">
            <a:avLst/>
          </a:prstGeom>
          <a:noFill/>
          <a:ln w="19050" cmpd="sng">
            <a:solidFill>
              <a:schemeClr val="accent5"/>
            </a:solidFill>
          </a:ln>
        </p:spPr>
      </p:pic>
      <p:sp>
        <p:nvSpPr>
          <p:cNvPr id="19" name="Rectangle 18"/>
          <p:cNvSpPr/>
          <p:nvPr/>
        </p:nvSpPr>
        <p:spPr>
          <a:xfrm>
            <a:off x="4165600" y="4050212"/>
            <a:ext cx="3949700" cy="2139047"/>
          </a:xfrm>
          <a:prstGeom prst="rect">
            <a:avLst/>
          </a:prstGeom>
        </p:spPr>
        <p:txBody>
          <a:bodyPr wrap="square">
            <a:spAutoFit/>
          </a:bodyPr>
          <a:lstStyle/>
          <a:p>
            <a:pPr marL="228600" indent="-228600">
              <a:lnSpc>
                <a:spcPct val="90000"/>
              </a:lnSpc>
              <a:spcBef>
                <a:spcPts val="600"/>
              </a:spcBef>
              <a:buFont typeface="Arial" pitchFamily="34" charset="0"/>
              <a:buChar char="•"/>
            </a:pPr>
            <a:r>
              <a:rPr lang="en-US" sz="2000" dirty="0" smtClean="0">
                <a:solidFill>
                  <a:srgbClr val="5F5F5F"/>
                </a:solidFill>
              </a:rPr>
              <a:t>Customer experience and loyalty</a:t>
            </a:r>
          </a:p>
          <a:p>
            <a:pPr marL="228600" indent="-228600">
              <a:lnSpc>
                <a:spcPct val="90000"/>
              </a:lnSpc>
              <a:spcBef>
                <a:spcPts val="600"/>
              </a:spcBef>
              <a:buFont typeface="Arial" pitchFamily="34" charset="0"/>
              <a:buChar char="•"/>
            </a:pPr>
            <a:r>
              <a:rPr lang="en-US" sz="2000" dirty="0" smtClean="0">
                <a:solidFill>
                  <a:srgbClr val="5F5F5F"/>
                </a:solidFill>
              </a:rPr>
              <a:t>New revenue streams</a:t>
            </a:r>
          </a:p>
          <a:p>
            <a:pPr marL="228600" indent="-228600">
              <a:lnSpc>
                <a:spcPct val="90000"/>
              </a:lnSpc>
              <a:spcBef>
                <a:spcPts val="600"/>
              </a:spcBef>
              <a:buFont typeface="Arial" pitchFamily="34" charset="0"/>
              <a:buChar char="•"/>
            </a:pPr>
            <a:r>
              <a:rPr lang="en-US" sz="2000" dirty="0" smtClean="0">
                <a:solidFill>
                  <a:srgbClr val="5F5F5F"/>
                </a:solidFill>
              </a:rPr>
              <a:t>New business processes</a:t>
            </a:r>
          </a:p>
          <a:p>
            <a:pPr marL="228600" indent="-228600">
              <a:lnSpc>
                <a:spcPct val="90000"/>
              </a:lnSpc>
              <a:spcBef>
                <a:spcPts val="600"/>
              </a:spcBef>
              <a:buFont typeface="Arial" pitchFamily="34" charset="0"/>
              <a:buChar char="•"/>
            </a:pPr>
            <a:r>
              <a:rPr lang="en-US" sz="2000" dirty="0" smtClean="0">
                <a:solidFill>
                  <a:srgbClr val="5F5F5F"/>
                </a:solidFill>
              </a:rPr>
              <a:t>Competitive Differentiation</a:t>
            </a:r>
          </a:p>
          <a:p>
            <a:pPr marL="228600" indent="-228600">
              <a:lnSpc>
                <a:spcPct val="90000"/>
              </a:lnSpc>
              <a:spcBef>
                <a:spcPts val="600"/>
              </a:spcBef>
              <a:buFont typeface="Arial" pitchFamily="34" charset="0"/>
              <a:buChar char="•"/>
            </a:pPr>
            <a:r>
              <a:rPr lang="en-US" sz="2000" dirty="0" smtClean="0">
                <a:solidFill>
                  <a:srgbClr val="5F5F5F"/>
                </a:solidFill>
              </a:rPr>
              <a:t>Productivity &amp; Efficiency</a:t>
            </a:r>
          </a:p>
          <a:p>
            <a:pPr marL="228600" indent="-228600">
              <a:lnSpc>
                <a:spcPct val="90000"/>
              </a:lnSpc>
              <a:spcBef>
                <a:spcPts val="600"/>
              </a:spcBef>
              <a:buFont typeface="Arial" pitchFamily="34" charset="0"/>
              <a:buChar char="•"/>
            </a:pPr>
            <a:r>
              <a:rPr lang="en-US" sz="2000" dirty="0" smtClean="0">
                <a:solidFill>
                  <a:srgbClr val="5F5F5F"/>
                </a:solidFill>
              </a:rPr>
              <a:t>Agility</a:t>
            </a:r>
          </a:p>
        </p:txBody>
      </p:sp>
      <p:sp>
        <p:nvSpPr>
          <p:cNvPr id="20" name="Rectangle 19"/>
          <p:cNvSpPr/>
          <p:nvPr/>
        </p:nvSpPr>
        <p:spPr>
          <a:xfrm>
            <a:off x="8191500" y="4038600"/>
            <a:ext cx="3467100" cy="2067233"/>
          </a:xfrm>
          <a:prstGeom prst="rect">
            <a:avLst/>
          </a:prstGeom>
        </p:spPr>
        <p:txBody>
          <a:bodyPr wrap="square">
            <a:spAutoFit/>
          </a:bodyPr>
          <a:lstStyle/>
          <a:p>
            <a:pPr marL="228600" indent="-228600">
              <a:lnSpc>
                <a:spcPct val="90000"/>
              </a:lnSpc>
              <a:spcBef>
                <a:spcPts val="600"/>
              </a:spcBef>
              <a:buFont typeface="Arial" pitchFamily="34" charset="0"/>
              <a:buChar char="•"/>
            </a:pPr>
            <a:r>
              <a:rPr lang="en-US" sz="2000" dirty="0" smtClean="0">
                <a:solidFill>
                  <a:srgbClr val="5F5F5F"/>
                </a:solidFill>
              </a:rPr>
              <a:t>Integration to systems </a:t>
            </a:r>
            <a:br>
              <a:rPr lang="en-US" sz="2000" dirty="0" smtClean="0">
                <a:solidFill>
                  <a:srgbClr val="5F5F5F"/>
                </a:solidFill>
              </a:rPr>
            </a:br>
            <a:r>
              <a:rPr lang="en-US" sz="2000" dirty="0" smtClean="0">
                <a:solidFill>
                  <a:srgbClr val="5F5F5F"/>
                </a:solidFill>
              </a:rPr>
              <a:t>of records</a:t>
            </a:r>
          </a:p>
          <a:p>
            <a:pPr marL="228600" indent="-228600">
              <a:lnSpc>
                <a:spcPct val="90000"/>
              </a:lnSpc>
              <a:spcBef>
                <a:spcPts val="600"/>
              </a:spcBef>
              <a:buFont typeface="Arial" pitchFamily="34" charset="0"/>
              <a:buChar char="•"/>
            </a:pPr>
            <a:r>
              <a:rPr lang="en-US" sz="2000" dirty="0" smtClean="0">
                <a:solidFill>
                  <a:srgbClr val="5F5F5F"/>
                </a:solidFill>
              </a:rPr>
              <a:t>Security</a:t>
            </a:r>
          </a:p>
          <a:p>
            <a:pPr marL="228600" indent="-228600">
              <a:lnSpc>
                <a:spcPct val="90000"/>
              </a:lnSpc>
              <a:spcBef>
                <a:spcPts val="600"/>
              </a:spcBef>
              <a:buFont typeface="Arial" pitchFamily="34" charset="0"/>
              <a:buChar char="•"/>
            </a:pPr>
            <a:r>
              <a:rPr lang="en-US" sz="2000" dirty="0" smtClean="0">
                <a:solidFill>
                  <a:srgbClr val="5F5F5F"/>
                </a:solidFill>
              </a:rPr>
              <a:t>Device Diversity</a:t>
            </a:r>
          </a:p>
          <a:p>
            <a:pPr marL="228600" indent="-228600">
              <a:lnSpc>
                <a:spcPct val="90000"/>
              </a:lnSpc>
              <a:spcBef>
                <a:spcPts val="600"/>
              </a:spcBef>
              <a:buFont typeface="Arial" pitchFamily="34" charset="0"/>
              <a:buChar char="•"/>
            </a:pPr>
            <a:r>
              <a:rPr lang="en-US" sz="2000" dirty="0" smtClean="0">
                <a:solidFill>
                  <a:srgbClr val="5F5F5F"/>
                </a:solidFill>
              </a:rPr>
              <a:t>Skills</a:t>
            </a:r>
          </a:p>
          <a:p>
            <a:pPr marL="228600" indent="-228600">
              <a:lnSpc>
                <a:spcPct val="90000"/>
              </a:lnSpc>
              <a:spcBef>
                <a:spcPts val="600"/>
              </a:spcBef>
              <a:buFont typeface="Arial" pitchFamily="34" charset="0"/>
              <a:buChar char="•"/>
            </a:pPr>
            <a:r>
              <a:rPr lang="en-US" sz="2000" dirty="0" smtClean="0">
                <a:solidFill>
                  <a:srgbClr val="5F5F5F"/>
                </a:solidFill>
              </a:rPr>
              <a:t>BYOD</a:t>
            </a:r>
          </a:p>
        </p:txBody>
      </p:sp>
      <p:sp>
        <p:nvSpPr>
          <p:cNvPr id="22" name="Rectangle 21"/>
          <p:cNvSpPr/>
          <p:nvPr/>
        </p:nvSpPr>
        <p:spPr>
          <a:xfrm>
            <a:off x="8191500" y="1369786"/>
            <a:ext cx="3429000" cy="430887"/>
          </a:xfrm>
          <a:prstGeom prst="rect">
            <a:avLst/>
          </a:prstGeom>
        </p:spPr>
        <p:txBody>
          <a:bodyPr wrap="square">
            <a:spAutoFit/>
          </a:bodyPr>
          <a:lstStyle/>
          <a:p>
            <a:pPr marL="228600" indent="-228600" algn="ctr">
              <a:lnSpc>
                <a:spcPct val="90000"/>
              </a:lnSpc>
              <a:spcBef>
                <a:spcPts val="0"/>
              </a:spcBef>
              <a:buClr>
                <a:schemeClr val="tx1">
                  <a:lumMod val="60000"/>
                  <a:lumOff val="40000"/>
                </a:schemeClr>
              </a:buClr>
            </a:pPr>
            <a:r>
              <a:rPr lang="en-US" sz="2400" dirty="0" smtClean="0">
                <a:solidFill>
                  <a:srgbClr val="5F5F5F"/>
                </a:solidFill>
              </a:rPr>
              <a:t>Challenges</a:t>
            </a:r>
          </a:p>
        </p:txBody>
      </p:sp>
      <p:grpSp>
        <p:nvGrpSpPr>
          <p:cNvPr id="3" name="Group 22"/>
          <p:cNvGrpSpPr/>
          <p:nvPr/>
        </p:nvGrpSpPr>
        <p:grpSpPr>
          <a:xfrm>
            <a:off x="4341813" y="1905000"/>
            <a:ext cx="3696300" cy="1905000"/>
            <a:chOff x="7161212" y="2133600"/>
            <a:chExt cx="4800600" cy="2474135"/>
          </a:xfrm>
        </p:grpSpPr>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1212" y="2451714"/>
              <a:ext cx="1739059" cy="1739059"/>
            </a:xfrm>
            <a:prstGeom prst="rect">
              <a:avLst/>
            </a:prstGeom>
            <a:ln/>
          </p:spPr>
        </p:pic>
        <p:pic>
          <p:nvPicPr>
            <p:cNvPr id="25"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267192" y="2438620"/>
              <a:ext cx="1694620" cy="1694620"/>
            </a:xfrm>
            <a:prstGeom prst="rect">
              <a:avLst/>
            </a:prstGeom>
            <a:noFill/>
          </p:spPr>
        </p:pic>
        <p:pic>
          <p:nvPicPr>
            <p:cNvPr id="26" name="Picture 7" descr="C:\Users\dchansen\Desktop\Icons\ic-MainframeComputers-red.png"/>
            <p:cNvPicPr>
              <a:picLocks noChangeAspect="1" noChangeArrowheads="1"/>
            </p:cNvPicPr>
            <p:nvPr/>
          </p:nvPicPr>
          <p:blipFill>
            <a:blip r:embed="rId6" cstate="print">
              <a:grayscl/>
              <a:extLst>
                <a:ext uri="{BEBA8EAE-BF5A-486C-A8C5-ECC9F3942E4B}">
                  <a14:imgProps xmlns:a14="http://schemas.microsoft.com/office/drawing/2010/main">
                    <a14:imgLayer r:embed="rId7">
                      <a14:imgEffect>
                        <a14:saturation sat="50000"/>
                      </a14:imgEffect>
                    </a14:imgLayer>
                  </a14:imgProps>
                </a:ext>
              </a:extLst>
            </a:blip>
            <a:srcRect/>
            <a:stretch>
              <a:fillRect/>
            </a:stretch>
          </p:blipFill>
          <p:spPr bwMode="auto">
            <a:xfrm>
              <a:off x="8345322" y="2133600"/>
              <a:ext cx="2473490" cy="2474135"/>
            </a:xfrm>
            <a:prstGeom prst="rect">
              <a:avLst/>
            </a:prstGeom>
            <a:noFill/>
          </p:spPr>
        </p:pic>
      </p:grpSp>
      <p:sp>
        <p:nvSpPr>
          <p:cNvPr id="23" name="TextBox 22"/>
          <p:cNvSpPr txBox="1"/>
          <p:nvPr/>
        </p:nvSpPr>
        <p:spPr>
          <a:xfrm>
            <a:off x="393700" y="4038600"/>
            <a:ext cx="3746500" cy="1631216"/>
          </a:xfrm>
          <a:prstGeom prst="rect">
            <a:avLst/>
          </a:prstGeom>
          <a:noFill/>
        </p:spPr>
        <p:txBody>
          <a:bodyPr wrap="square" rtlCol="0">
            <a:spAutoFit/>
          </a:bodyPr>
          <a:lstStyle/>
          <a:p>
            <a:pPr marL="228600" indent="-228600" fontAlgn="auto">
              <a:lnSpc>
                <a:spcPct val="90000"/>
              </a:lnSpc>
              <a:spcBef>
                <a:spcPts val="600"/>
              </a:spcBef>
              <a:buFont typeface="Arial" panose="020B0604020202020204" pitchFamily="34" charset="0"/>
              <a:buChar char="•"/>
            </a:pPr>
            <a:r>
              <a:rPr lang="en-US" sz="2000" dirty="0" smtClean="0">
                <a:solidFill>
                  <a:srgbClr val="5F5F5F"/>
                </a:solidFill>
              </a:rPr>
              <a:t>Rapid proliferation of mobile devices</a:t>
            </a:r>
            <a:endParaRPr lang="en-US" sz="2000" dirty="0">
              <a:solidFill>
                <a:srgbClr val="5F5F5F"/>
              </a:solidFill>
            </a:endParaRPr>
          </a:p>
          <a:p>
            <a:pPr marL="228600" indent="-228600" fontAlgn="auto">
              <a:lnSpc>
                <a:spcPct val="90000"/>
              </a:lnSpc>
              <a:spcBef>
                <a:spcPts val="600"/>
              </a:spcBef>
              <a:buFont typeface="Arial" panose="020B0604020202020204" pitchFamily="34" charset="0"/>
              <a:buChar char="•"/>
            </a:pPr>
            <a:r>
              <a:rPr lang="en-US" sz="2000" dirty="0" smtClean="0">
                <a:solidFill>
                  <a:srgbClr val="5F5F5F"/>
                </a:solidFill>
              </a:rPr>
              <a:t>Mobile everywhere (tablets, phones, </a:t>
            </a:r>
            <a:r>
              <a:rPr lang="en-US" sz="2000" dirty="0" err="1" smtClean="0">
                <a:solidFill>
                  <a:srgbClr val="5F5F5F"/>
                </a:solidFill>
              </a:rPr>
              <a:t>wearables</a:t>
            </a:r>
            <a:r>
              <a:rPr lang="en-US" sz="2000" dirty="0" smtClean="0">
                <a:solidFill>
                  <a:srgbClr val="5F5F5F"/>
                </a:solidFill>
              </a:rPr>
              <a:t>, appliances)</a:t>
            </a:r>
          </a:p>
          <a:p>
            <a:pPr marL="228600" indent="-228600">
              <a:lnSpc>
                <a:spcPct val="90000"/>
              </a:lnSpc>
              <a:spcBef>
                <a:spcPts val="600"/>
              </a:spcBef>
              <a:buFont typeface="Arial" panose="020B0604020202020204" pitchFamily="34" charset="0"/>
              <a:buChar char="•"/>
            </a:pPr>
            <a:r>
              <a:rPr lang="en-US" sz="2000" spc="-20" dirty="0">
                <a:solidFill>
                  <a:srgbClr val="5F5F5F"/>
                </a:solidFill>
              </a:rPr>
              <a:t>Bring Your Own </a:t>
            </a:r>
            <a:r>
              <a:rPr lang="en-US" sz="2000" spc="-20" dirty="0" smtClean="0">
                <a:solidFill>
                  <a:srgbClr val="5F5F5F"/>
                </a:solidFill>
              </a:rPr>
              <a:t>Device (BYOD </a:t>
            </a:r>
            <a:r>
              <a:rPr lang="en-US" sz="2000" spc="-20" dirty="0">
                <a:solidFill>
                  <a:srgbClr val="5F5F5F"/>
                </a:solidFill>
              </a:rPr>
              <a:t>) </a:t>
            </a:r>
            <a:endParaRPr lang="en-US" sz="2000" spc="-20" dirty="0" smtClean="0">
              <a:solidFill>
                <a:srgbClr val="5F5F5F"/>
              </a:solidFill>
            </a:endParaRPr>
          </a:p>
        </p:txBody>
      </p:sp>
      <p:sp>
        <p:nvSpPr>
          <p:cNvPr id="167938" name="AutoShape 2" descr="data:image/jpeg;base64,/9j/4AAQSkZJRgABAQAAAQABAAD/2wCEAAkGBxITEhUUExQWFBUVFBQUFRcSFxgVFhQXFRgWFxQVFhgYHCghGB0mHRQUITEhJSkrLi4uFx8zODMsNygtLisBCgoKDg0OGhAQGywkICUsLCwwLC8sLCwsNC4sLCwsLCwsLC8sLCwsLCwsLCwsLCwsLCwsLCwsLCwsLCwsLCwsLP/AABEIAOIA3wMBEQACEQEDEQH/xAAcAAEAAgMBAQEAAAAAAAAAAAAABQYDBAcCAQj/xABEEAABAwICBgcGAwUGBwEAAAABAAIDBBEFBhIhMUFRYSIycYGRobEHE0JywdEzUmIUI4KiskNTY9Lh8BUWRIOSo8Ik/8QAGwEBAAMBAQEBAAAAAAAAAAAAAAIDBAUBBgf/xAAzEQACAgECBAIJBAIDAQAAAAAAAQIDBBExBRIhQRNxIjJRYYGRobHRBkLh8BTBM0PxI//aAAwDAQACEQMRAD8A7igCAIAgCAIAgCAIAgCAIAgCAIAgCAIAgCAIAgCAIAgK3mnNzKJzWvhkfpC7XN0Qw8RcnaOCpsuUN0dPB4ZLLTcZpaduupUKz2pTH8KCNvORzn+TdH1VDyn2R2a/09UvXm35aL8ljyLj9RURvfUFpu6zGsbogBo1neTcnedyvolKS1kcfiuPRj2qurXouur13LgrjlhAEAQBAEAQBAEAQBAEAQBAEAQBAEAQBAEAQBAEBp4ricVPGZJnhjRx2k7mtG88lGUlFasuox7L5qFa1ZxrN2a5K11raELTdjN5P5nHeeWwLn22ufkfa8P4bDEjrvJ7v/SK+xhJAG0mw7TqVSWp0JSUU2+x2jJ2GiOJrfytA7TvPiurCPLFI/O8m53Wysfd6lpUigIAgCAIAgCAIAgCAIAgCAIAgCAIAgCAIAgCAICGzLmSGjZpSG7yDoRg9J5HoNlyq7LFBdTbhYFuVPSO3d9l/fYcYx/HZquTTldq+Fg6jBwaPrtK585ub1Z9tiYdWNDkrXm+7NnAMvPnIc4FrPN/ZwHNWVUOfV7GDiXFoY+sK+s/ovP3+46JT5RjcIyWgGM3ZYWty+vctvhx6dNj5VZt/p+k/T3/AL/ehaqCn0G2UzKbKAIAgCAIAgCAIAgCAIAgCAIAgCAIAgCAIAgCAqecc5x0gMcdpJyNTfhj5v8AttVFtyh0W51+HcKnkvnl0h9/L8nIK+tkmkMkri97jrJ8gBuHILBKTk9WfY1VQpgoQWiRZMt5Wc8h0o7GfV32WqrH7y+R89xLjWmtWO/OX4/PyLHXY+ygqBFLCXNLGvDmEaQBuD0TqOtp3hdWrH8SGqZ87GvnWupZ8JzbRT2DJWtcfhk6DuwA7e5VzonHdEZVyXYnVUQCAIAgCAIAgCAIAgCAIAgCAIAgCAIAgCAIDHNM1gu9waOLiAPEr1JvYFAznn8MvDSG7tjpRYtbxDOJ57BzWO7I06RPo+G8GctLb107R/PuOYOcSSSbkkkk6ySdZJO8rLGMpy0XVs+nlKNcdX0SM9FVmI6TWtLtxcL6PMC+1dzG4bGK5rNz5jiHEHf/APOHSP1f8e75m6/MdWdXvnNHBlmf0hb1RWuxyVXFdiOmmc83e5zjxcS4+JVqSWxPTQ9UlK6VwYwXJ8BzPALyc1Bas8clFas6/keidBFoaTn3sSXOJAtuYD1QuVbZzy10Mc5cz1LcqiAQBAEAQBAEAQBAEAQBAEAQBAY5p2MF3ua0cXED1XqTew0IStznQRdaoaTwjvIf5Abd6tjj2S7E1XJ9iCrPafTj8OKR/wA1mD1JVscOXdliofcga32n1Tvw44ox+rSkd43A8ldHDgt2yaoj3IOszhXSdad4HCOzP6RdWeDVBatfMshSm0orVkLNI550nkuPFxLj4lcbLz3P0Kukfv8AwfUYHDFVpOz1vZ2X8n2Cnc82Y0uP6Rdc+ut2S5UdDIya6Ic9j0JKny5Uu+DR+YgeQuV3seNGOuj1ftPkc3ibyJdX07L+9yVpckyO6z7fKL+ZVssxdkYHf7ETNHkFnxB7vmNh5WVMsux7dCt3SNnF8iXhtE1rHaTTflsd26jfuSvIkpayeoha09Wb+W8rtiFgO0na48/sqrLJWPVkJTcn1LlBCGiwVZEyoAgCAIAgCAIAgCAIDFPUsYLvc1o4uIHqvUm9hoQlZnSgj21DXHhHeTzaCPNWxx7H2LFVJ9iDrPahTt/Dikk+azB9T5K2OHLuyaofcgaz2nVTvw44oxz0nnx1DyVyw4Ldk1REgq3N9dL1qh7RwjPu/Ntj5q6NFa7E1XFdiGmmc43e4uPFxLj4lWpabEz3DSSO6rHO7ASoucVuzxyS3ZI0+W6l3waPzEeguVTLJrXcg7YolKfJMh1vfYbTotv5lVSzV2RDxuyRWJw3SIbctBIBO0gb9S4mVmTvej29h9pgYMaIJv1nv+EbmEYRJO6zdTRtduHIcSqK6nNjO4hXiR69Zdl/dkdRy7lprGgAWG/ieZO9dGEFBaI+KycqzInz2P8AC8iyxYZGNykZzZZA0bAEB7AQFUzViL2SARzEaukwW6JG+9t/BcTiOTOuaVc/NHZ4fjwnBuyHkyBOKz/3r+5xHoua8u9/vfzOksWlfsXyLJliqeWnSc55cb9NxdYbgL7F3+Hwmquabbb69W2cHPnB28sEkl06Isy3GIIAgCAIDHNOxgu9zWji4gDzXqTew0IaszfRR7Zmu5R3f5t1KyNFj7E1XJ9iv1/tPgbqihkkP6iI2+Os+Svjhye7LFQ+5BVntOqnfhxxx9t3nzsPJWrDgt2TVEe5A1uba6XrVEgHCM+7H8lr96ujRWtkTVcV2IeaVzjdzi48XEk+atS02JnuGkkd1WOd8rSVFzit2eOSW7JGny3Uu+DR+Yj6KmWTWu5B2xRK0uSJD1n25NaT5k/RVPMXZEHf7ETVHkFm8Od8xt6KmWXY9uhW7pMnKLJsTdkbBz0QT4nWqpWzluyDnJ7smIcAYFWRNyLDIxuQFf8AaJiDaejc1up837pttoB65H8N9fMKjInyw8zrcGxvGyU3tHr+PqcgoaYySNYPiIHYN58FhhHmkkfYZN6oqlY+y/8ADs2XcFY1o1AADULLqJJLRH55ZZKyTnN6tlka0DYvSB6QGGqqmRt0nuDRz9BxKrsthXHmm9ETrrlZLlitWVDGMzvfdsV2N/N8Tv8AL6rhZXE5T9Gvovb3/g7mNw2MPSs6v2dv5K+ASeJXNhCU5aRWrOjOcYR1k9EZYqclwBHNbaMGfjqua26vy/vQx3ZsPAc4P3Lz/vUveB0egy/FfTHzZKoDw+UDavdAac+JtbsBPkpKB7oRFbmF46oaPNWKtE1FFbxHH53bZHfw9H+myujXH2E1FFYrqkuNySTzN/VXxLUaH7PI/qsc7sBI8VPnjHdnvMluZostVLvg0fmP2uoPJrXci7Yok6XJEh6z+5rSfM/ZVSzF2RB3+xE1R5BZ8Qc7tJHpZUvLse3Qg7pE7RZOjbsY0d2vxKplbOW7IOcnuyXhwFgUCJuRYbGNyA2WwNGwID2AgPqAIAgOL+0nF/f1hY03ZADGOGlf94fEAfwrnZE+afkfbcFxvBxlJ7y6/Dt+fie8gYaXvMhH6W//AEfQeKtxYbyMH6gyekaF5v8A0dgpo9FoC2HzBlQEFjGZI4rtZ038uq3tP0C5uVxGFXox6v6HRxuHzt9KXRfUp1bWySu0pHFx3cByA3LgXXTtlzTep3aqYVR5YLQ8wUznLXi8Psu6vpH+7GXJz66ei6v+7ljwrAr6yLBfQUY9dK0gvycG7Isues2Tv/CmatWxXaFOpvMbYWQH0oDTqAdykj0jZ6J7uXaVJSSPdTSfgJdtd4D7r3xT3nPLcqRnaHO7Tb0TxpDnZtwZajbsY0dyg5ye7IuTZvR4M3eonhsx4dGNyA2GwNGwID2AgPqAIAgCAIAgCAi8zYqKWmkmO1rbNHF7josHiQoWT5YtmrCxnkXxrXffyXVnA9bncXOPiXH7lcvc/QW4wjr2X2R2LJeFiONo/KBfmdpPiupCPLFI/PMu933Ssfd/TsWWuro4W6UjrDcN55Ab1G6+FMeabIU0ztlywRTcYzHJLdrOgzgOs7tP0C+fyuI2W+jHpH6nexuHwq9KXV/QhWNJ1BYqqp2y5YLU2W2wrjzTehKYdhLnnZ9l38XhsK/Ss6v6HCyeIzs9GHRfUtmH4Q1ms7V0zmlYz/mmroZGCJsBje3VphxeHDrAgPGrZY9q3YtFdqeuuqKrJyjsU6T2l4gdjom/LH/mJWxYNXv+ZX4si9ZAxmpniMlS/TLzeMBrWhrRfX0QL3PHgFzsqNcZ8sFsXVttasuazEz4QgPmgEB90QgPqAIAgCAIAgCAIAgCAIAgCA5d7W8X0pI6ZuxgEr/mdcMb3C5/iCxZU+qifVfp/F0hK99+i/3/AH3MrWUKD3k4cdkevvPV+p7lDHjrLV9jVxvJ8LH8Nbz6fDv+DpM+PthZoRWc/e49Vv8AmPkqcricYaxq6v29v5Pn8bhsp+lZ0Xs7/wAFbqal8ji57i5x3n0HALhWWSslzSerO3XXGuPLFaI901G5x2LoYvDZ2elZ0X1MGTxGFfow6v6FmwvAthcLLv1VQqjywWiOHbbO2XNN6liihawbgANZO629WFZQ82e0qOK8dJaSQajIfw28dH858u1b6MJy6z6L2dymVumxyqurJJpDJK5z3u2l2sngBwHILqRiorRdEUt6megwx75mxFpaTYm4sQ3aT4Kuy6Ma3NM9UW3odzy3h4YwWFgAABwAFguC229WaydXgCAIAgCAIAgCAIAgCAIAgPjnAbSB2rxtLc9Sb2NOfF4GdaVnYDc+AVE8uiHrTRfDFuntFmhNmmnGwud2NI9bLNLilC21fwNEeGXvfRfEjqvOoaCWxagL3c62zkAfVZ3xfV6Qh83/AOmqvhDb0cvkjkeJ1zp5Xyv6z3Fx4DgByAsO5TlJyerPrqKY01xrjskWXA4DHEBsL+k7v2A91lysjIk24p9Dm5PLO3ma26IkI4ydirox7LnpBfgy3XwpWs2TGG4M5x2L6DF4fXT1fV/3Y4WTnzu6Lov7uWugwtrBs1reYDDmDMVPRs0pn2J6rG63v7B9TqVtVM7HpFEZSUdzj+a87VFYS38KG+qNp6w/xD8XZs9V16MWFXXd+0zym5EHh2GyzO0Y234nY1vaVZbdCtayZ5GLexfcAy3BAbyPZpja6Qtbo3/KCdXauRfmOzpsvYWa11+s1qWb3NAHCT38Gno6Jd7xl7Xvbas3irl5deg/yKd+ZfNFjwyshkaRFIyTRtf3bg619l7HVsK8Uk9iyFsJ+o0/I3V6TCAIAgCAIAgPhcBtTXQ9S1NObFoGdaVgPDSBPgNazzy6IdHNfMuji3S2i/kaM2aKduwud8rT9bLPPidEdm38DRHht8t0l8TQmziPgiJ5ucB5AH1WWfGF+2Hzf/ppjwl/ul8kaM2bJz1QxvcT6lZ58VueySNMeF0rfVmhNjdQ7bK4fL0f6bLLPNyJbzf2+xojh0R2ivv9zSklc7rOJ7ST6rPKcpes9TRGMY7I8gJGEnshKcVuz22Fx3FaIYWRLaD+PT7meWbRHeS+HX7ERmiQsYGbC/8ApG3zstVeFOqSlPQ2cOuhfJyjsvuQmC0Xvpms3Xu7sH+wO9boV875TXn5X+NRKzvsvN/3U6ZTZfc4XsrIcMojum/ifHS4lfLZpfAmcPwAN2rbCEYLlitEYpzlN80nqycihDRYBTIkLnDMsdFCXmzpHaomX1uPE/pG0n7q+ih2y07EZy5UcHrqySeR0kji97zck69u4cBwC7kYqC0Wxlb1LBgGUJJSHSgtbuZ8R7fy+qxX5qj0h1ftLI1a7nSKLCYKaLSkLIo28dQ/1PmuVOxt80mWTnCuOsnoik5wxiGpkaYo9EMGjpnUXjd0dwGu2/WsVk1J9D57NyIXzTitu/tIEDgqzGlr0R1LJFG6KINGq/SceLj9tnctsI8q0PqMSjwalHv38y4KZpCAIAgCAICGzFi/uW6LT+8cNX6R+b7LBnZfgx5Y+s/p7zdhYviy5peqvqUaadzus4u7ST6r5yc5S9Z6n0MIRjstDGAoxi3siTkluz22Fx3FaIYV8toP7GeWZRHeS+5mZQvO5aY8Kve+i+JnlxSlbas2YsHeePgtMODr90/kjNLiz/bH5s3IcvOO5aY8Lx1um/j+DPLid720Xw/JvQ5a42WmGLTD1YozSyrpbyZvRZfaNqvSS2KW29zbjwiMbl6eHF82Vv7RVSOYOg06EfDRbqv3m571zbZc820fY4+TicNxoxvsjF7ta9dX7t/cbeU62GncXSh1yRraLgNHffbdW0NQ3Pl+M/qPGyZxhVq4rvp3+/0OmUWcKEgATBvztc31C0q2L7nKjn48v3fPoS1NikEnUljdya9pPhdTUk+5ojdXL1ZL5njG8XipYXTSmzW7ANrnbmt4kqyuuVkuWJNtJanAsw41LVzOmlOs6mtGxjRsaPvvXeqqjXHlRllJt6ssWSctlxEzxzYDu/Wfp4rBmZP/AFx+P4La4d2WzEs0U9KNCECaXeR+Gw8z8R5DxXHnalsY8niMK/Rh1f0KNimKTVDtOZ5cdw2Nbya0ags8pOW5xLbp2vWb1M2G4NJLY20W8SNvYN6lCtyNGPg2Xddl7fwTmH5XeycEi7AAW33k8ez7K2NWktToUcP8O/mey28/4Ok4ZTBjAFedU3EAQBAEAQGnileIWFx1nY0cT9lRkXqmGr37F+PS7ZaIoFbUOe4ucbkm5XzVs5Tk5Pdn0dcYwiorZG5hWFl52f6Ls4WDGEeaxat/Q4+ZmynLlreiX1LFDl9o2rpJJbHObb3NuPB4xuXp4bTKJg3IDK2MDcgPM0zGC73NaOLiAPNeN6HkpKPVsgMQzxRxag8ynhENL+Y2b5qDtijFZxGiHfXy/uhW8Q9pEh1QxNbzkJcfAWHmqne+xhs4rJ+pHTzK1X5lq5uvM6x3M6A/lsq3ZJ9zFZl3T3k/h0Ilo3DwCgZl1ei3N2PCpnC4jPfq8ipquXsNUcK+S1UWYpaKVvWY4dx+i8cJLsVyx7Y7xfyNV9ht3bbpGLk1FbsqUeZ8q3I6qqnPsLnRHVaSbDnZfUYeKqIad3ud3Hp8KGnc90MFyHHYDv3kfRZ+IZvhLkh6z+hVlZPh+jHcsNTjU72aBdZuwhg0dL5uPZsXBlZKW5gtzbrY8sn093Q1KWlfIdFgv6DtO5RjFy2KqqZ2vlgi3YHlTWC4aR/lHYN60wqS3O5jcOhX6U+r+hesPwdrNZ2q06JImFvBAZAgCAIAgCAx1EwY0udqAUZzUI8zJQg5vlRR8YrjI4k9gHAcF8/kWuyXMzvY9SrjojDhtCXuBt2fda8DE1/+s/h+fwZc7K6eHD4/gu2HUYY3muuck3CgInEMyUkP4kzQfytu93g25UHOK3Znsy6a/Wl/sreIe0iMaoYnPO4vOgPAXKrd67GGzisF6kdfPoVqvzxWybHtiHCJtvNxJVbtkzDZxG+ffTyK/UzuedKRznni8lx8Sq22zFKTk9ZPXzMkFFI/qsce6w8SvVBvZFtePbZ6sWyUpMsTO61m9nSP2Viofc3V8LsfrtL6kNjcYildG0k6Fg4m3W2kDsuPNUWvlloj7Xg/6Ww3Srr05N7Jvpp5LT6ktkfDzJKZDchvRb2nae4eqsxo6vmZs4wqMWqOPRBR16vRadFt9fsdXpcIYBrC2nzh6lwqPsQHGs843HNKY4PwmG2l/eOG0j9I3cdq7GJjeGuaW/2M1kuZkZl7BnVEltYYOsR/SOZVuReqo+/seQjzM6D/AMjMLbt0m8gfuCvnp1qTcnuU2cNpm9eq+P51NYZIIcLucRwsAT3qHgLXcqXCoJ9ZPQteEZdawDUABuCuSS2OlCEYLlitEWGGBrRYBekzKgCAIAgPl0B9QHwmybAq+N1+mbDqjZz5rkZN3O+mx1carkXXcg2hpN3uDWj8xtfkq8bHVkuaWy+p7l5kaI6a6M3m5opYBq0pHfpFh4uXWdsVsfN2cRqjtqyHxD2h1DtUTGRjibvd52Hkqnc+xz7OKWv1Ul9StV+M1E34kz3DhpEN/wDEWHkq3JvdmGzIts9aTNKKIu1NBPYLrxJsrhCUukVqSNNgU7/h0R+r7BWKqTNlfDr57rTzJqiycT1i48miwVioXc3V8KgvXlr5dCxUGUGN+ADmRc+JVihFbI3V4tNfqxROU+BMG1TNB9xeWOlp5JiB0GEgcXfC3vNgozlyxbL8Wh33RrXd/wDpwaWRz3FztbnOJPMuNz5lcpvVn6JGMYRSXRL/AEdcyNhPu42gjWBc/MdZXUrhyxSPz/Oyf8i+Vnbt5LYuimZDl/tOzj1qSB3ETvaf/ULd+l4cV08PG/7JfD8lFk+yOeYXh755AxnedzRvJW222NceZlcYuT0Oy5VwBsbGgCzR4k7yea4VlkrJc0jUkktEW1rbKB6NEID6gCAIAgCA+FAaVSVFl0SLqJnDYSO9RZN31R3I2pxCSxGm63bf1UJLVaMzz4hCPqQXm/4IGtqnn4j6KnwoLsc+7Pvn+7Ty6fyQ07l6cubcn16sj55hxUG0jXj8Gzsn/jrentfRfX/RhhliJ6bnNH6W3+v0UVKPc7EP0ZltaynHyX52J/Djh3xSD/uh3payvjKkuX6Xtq/6+b4plrw1+HmwbUwdmmxp8CQrlZX2aLHw3JrX/FJL3R/BZaSkgtdpa4cQQfRT1TM8oSj0a0N9kYGwL0ie0AQHNfa5i/4dM0/4snpG0/zHuCx5U9on036fxvWvfkv9lOyrQe9nbcXDLOPbfo+evuVVEOafkdHjOT4OM0t5dPz9Pudtwmn0GBdE+IKt7Rs4fsrDBC79+8ayP7Jp3/Md3jwW3ExvEfNLYqsnp0Rx2ngfI8NaC5zj23J2k+t11pSUI6vYoS1Z1rJmWhE0C1ybF7vzH7LhX3O2Wr27GqEeVF8ijDRYKkke0AQBAEAQBAEB8KA06leFciIqgoNpFXJKWyIuSjc42G9Vc6b0RL/Cm1rLoj0/LGkOs6/IBW+GK8apPWa5vjp9iJrMmSHZJ4t+xVbob7nbxc3Go9WlLy3+q1+pCVWTqkbNA95HqFU8eR16+OY/7lJfBfki58tVTf7O/YQVW6LPYba+MYb/AHaeaZpS4ZO3bE/uaT6KDrmuxqhnY09rI/NL7ms+MjaCO0Eeqg1oaYzjL1XqeWGxuNR4jUfJCT6rRm7Bi9Qzqzyjskd91JTku5RLFol60F8kSEOccQbsqX/xBj/62lS8az2meXC8OW9a+q+zJGn9o1e3aY3/ADR2P8pHoprJmZp8CxJbJr4/nUruL4k+omfNJ1nm9hsAAsAOQAVUpOT1Z0seiNFarhsi/ezzCrMDiNb+kez4R4eq3Y8OWGvtPj+NZPjZLito9Pj3Lbm3HW0VM6TUX9SNv5nnZ3DWT2LbRS7Z8pxpy5VqcDqJ5JXl7yXve65J1lxP+9i7qSitF0SMu50fJGV9ABzh03Wv+kflH1XHysjxHotkaK4cp0ulgDGgBZCwzIAgCAIAgCAIAgCAwytAUZPQ9UdSKqQs0uppj0MlHR+O/wCyurr5V7ymyzmfuJVjAFaVn0tCA8OhadyAxOomHcgML8JjO5Aa8mBRlAumxoz5ShdtY09oCi4Re6L4ZN0PVm18WRtRkOA/2bR8t2+hUHTB9jTDiuZHax/HR/cjp/Z3Hu0h2Ov63UHjQNMeO5a30fw/GhoTez07nu7wCovFXZmiP6ht/dBfU0v+RJQ4XeC24uNEg2vr3qP+K9dy9/qGLi/QaenTr3Om4BR6DNllsPmG23qzkXtFzD+11JDDeKG7GW2OPxv7zqHILt4lPhw67sy2S1Z6yFgxkk96RqabM5u3nuuqc67ReGu+5KqPc7Nh1IGNHFcovNxAEAQBAEAQBAEAQBAa05VciyJgig13SEe7EpdjdjZZWFZ7QBAEAQBAEAQBAEB8sgPhjHBAU/2l5g/Zab3bDaWe7Rba1nxv5bbDt5LXh0889XsiuyWiONUNI6V7Y27XG3YN57guvZNQi5MzpavQ7hlPCGxsaANTRYfdfPzm5ycma0tFoWdRPQgCAIAgCAIAgCAIAUBhLLqOhLUyNapET0gCAIAgCAICEx3NdJSapZRp/kZ039pA2DtV1ePZZ6qIymluatJnzDn/APUNYeEgczzIt5qcsS5djxWR9pNUuJwSC8csbx+h7XehVEoSjuiSaZtqJ6EBiqZ2xsc95DWsaXOJ2ANFyV6k29ED895pxp1XUvmN9Em0bT8LB1R9TzJXfpqVcFEySlq9S1ezvAif3rhrfqbybx71zs67mlyLZfcuqjotTrVPEGtACwFplQBAEAQBAEAQBAEAQBAfLID6gCAIAgCAhcfzTS0g/eyDTtcRs6Uh/h3DmbBXVUTs9VEZTS3OYZi9o9TPdsP/AOeP9JvIRzf8Pd4rpVYUIdZdX9CiVjexTmMe91gHPc47rucT6la21FavoiG5lnw+ZnWie3mWut42soxthLZr5hxa7GsNR4HwKsPCQpcdqo/w6iZvISOt4Xsq5VQlvFHqk13Juj9omIM2ytkH+Ixvq0AqmWHS+2hNWSPWYM/1FVTmBzGMDiNNzL3cBr0SDuvbwXlWJCuXMmJWNrQg8Bw0zzNZ8I6Tz+kbu/YrMi3woa9+xGEeZndMv0AYwaratXILgt6msmUAQBAEAQBAEAQBAEAQBAEAQBAEBG4xjkFMLyvsbXDRreewfdWV1SnsjxyS3ObZl9oM8l2wfuGcRYyEdvw92vmujThwj1l1KJWN7FBfpPfve5x5uc4+pW7pFexFe5YsHybLIQZOgPyjW4/QLFbnRXSHX7Fkam9zoeBZSZGOi0N4naT2k61zbLZ2PWTL1FLYsP8AwaO1rKs9NCqyrC/axp7QCpRnKOzPNEyFrPZ3Tu2RgfIXN8gbeSvjl3LuRdcfYQtX7NW/C547bO+iujxCa3SIupENVez+ob1Xtd8wLfS6ujxCHdMi6WWrI2WzC3pgaZN3kbNWwD/e9Y8m/wAWeq2LIR5UdDY2wssxM9IAgCAIAgCAIAgCAIAgCAIAgNatro4hd7rctpPYFKMHLY8b0KbjubZCC2L92OO1x+gWuvHivW6lbn7Cg1sznu3uc48ySfqtsdEitm5h2UZZSDJ0G8BrcfoFTZmRj0j1+xJVt7l5wPKUcY6LQ3iTrce0rn2XTsfpMtUUti0UuHsZsCrJG4AgCAIAgPlkB5MYO5AGRAbAgPaAIAgCAIAgCAIAgCAIAgCA8veBtTQEVX4kQLN1c9/+itjBdyLZU8QmJO8k95K0x6EGa0GXZJTd/QHi4927vXkshR26hQ1LHhWWmR9VtuJOtx71mnZKe7LFFIn6eha3cqz02QEB9QBAEAQBAEAQBAEAQBAEAQBAEAQBAEAQBAfCgNKqKmjwjn0Dn7dQ81LnSPNDZpcKa3YNfE7fFQlJvc90N+KmAUT0zgIAgCAIAgCAIAgCAIAgCAIAgCAIAgCAIAgCAIAgCA8e7CA+hiA9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7940" name="AutoShape 4" descr="data:image/jpeg;base64,/9j/4AAQSkZJRgABAQAAAQABAAD/2wCEAAkGBxITEhUUExQWFBUVFBQUFRcSFxgVFhQXFRgWFxQVFhgYHCghGB0mHRQUITEhJSkrLi4uFx8zODMsNygtLisBCgoKDg0OGhAQGywkICUsLCwwLC8sLCwsNC4sLCwsLCwsLC8sLCwsLCwsLCwsLCwsLCwsLCwsLCwsLCwsLCwsLP/AABEIAOIA3wMBEQACEQEDEQH/xAAcAAEAAgMBAQEAAAAAAAAAAAAABQYDBAcCAQj/xABEEAABAwICBgcGAwUGBwEAAAABAAIDBBEFBhIhMUFRYSIycYGRobEHE0JywdEzUmIUI4KiskNTY9Lh8BUWRIOSo8Ik/8QAGwEBAAMBAQEBAAAAAAAAAAAAAAIDBAUBBgf/xAAzEQACAgECBAIJBAIDAQAAAAAAAQIDBBExBRIhQRNxIjJRYYGRobHRBkLh8BTBM0PxI//aAAwDAQACEQMRAD8A7igCAIAgCAIAgCAIAgCAIAgCAIAgCAIAgCAIAgCAIAgK3mnNzKJzWvhkfpC7XN0Qw8RcnaOCpsuUN0dPB4ZLLTcZpaduupUKz2pTH8KCNvORzn+TdH1VDyn2R2a/09UvXm35aL8ljyLj9RURvfUFpu6zGsbogBo1neTcnedyvolKS1kcfiuPRj2qurXouur13LgrjlhAEAQBAEAQBAEAQBAEAQBAEAQBAEAQBAEAQBAEBp4ricVPGZJnhjRx2k7mtG88lGUlFasuox7L5qFa1ZxrN2a5K11raELTdjN5P5nHeeWwLn22ufkfa8P4bDEjrvJ7v/SK+xhJAG0mw7TqVSWp0JSUU2+x2jJ2GiOJrfytA7TvPiurCPLFI/O8m53Wysfd6lpUigIAgCAIAgCAIAgCAIAgCAIAgCAIAgCAIAgCAICGzLmSGjZpSG7yDoRg9J5HoNlyq7LFBdTbhYFuVPSO3d9l/fYcYx/HZquTTldq+Fg6jBwaPrtK585ub1Z9tiYdWNDkrXm+7NnAMvPnIc4FrPN/ZwHNWVUOfV7GDiXFoY+sK+s/ovP3+46JT5RjcIyWgGM3ZYWty+vctvhx6dNj5VZt/p+k/T3/AL/ehaqCn0G2UzKbKAIAgCAIAgCAIAgCAIAgCAIAgCAIAgCAIAgCAqecc5x0gMcdpJyNTfhj5v8AttVFtyh0W51+HcKnkvnl0h9/L8nIK+tkmkMkri97jrJ8gBuHILBKTk9WfY1VQpgoQWiRZMt5Wc8h0o7GfV32WqrH7y+R89xLjWmtWO/OX4/PyLHXY+ygqBFLCXNLGvDmEaQBuD0TqOtp3hdWrH8SGqZ87GvnWupZ8JzbRT2DJWtcfhk6DuwA7e5VzonHdEZVyXYnVUQCAIAgCAIAgCAIAgCAIAgCAIAgCAIAgCAIDHNM1gu9waOLiAPEr1JvYFAznn8MvDSG7tjpRYtbxDOJ57BzWO7I06RPo+G8GctLb107R/PuOYOcSSSbkkkk6ySdZJO8rLGMpy0XVs+nlKNcdX0SM9FVmI6TWtLtxcL6PMC+1dzG4bGK5rNz5jiHEHf/APOHSP1f8e75m6/MdWdXvnNHBlmf0hb1RWuxyVXFdiOmmc83e5zjxcS4+JVqSWxPTQ9UlK6VwYwXJ8BzPALyc1Bas8clFas6/keidBFoaTn3sSXOJAtuYD1QuVbZzy10Mc5cz1LcqiAQBAEAQBAEAQBAEAQBAEAQBAY5p2MF3ua0cXED1XqTew0IStznQRdaoaTwjvIf5Abd6tjj2S7E1XJ9iCrPafTj8OKR/wA1mD1JVscOXdliofcga32n1Tvw44ox+rSkd43A8ldHDgt2yaoj3IOszhXSdad4HCOzP6RdWeDVBatfMshSm0orVkLNI550nkuPFxLj4lcbLz3P0Kukfv8AwfUYHDFVpOz1vZ2X8n2Cnc82Y0uP6Rdc+ut2S5UdDIya6Ic9j0JKny5Uu+DR+YgeQuV3seNGOuj1ftPkc3ibyJdX07L+9yVpckyO6z7fKL+ZVssxdkYHf7ETNHkFnxB7vmNh5WVMsux7dCt3SNnF8iXhtE1rHaTTflsd26jfuSvIkpayeoha09Wb+W8rtiFgO0na48/sqrLJWPVkJTcn1LlBCGiwVZEyoAgCAIAgCAIAgCAIDFPUsYLvc1o4uIHqvUm9hoQlZnSgj21DXHhHeTzaCPNWxx7H2LFVJ9iDrPahTt/Dikk+azB9T5K2OHLuyaofcgaz2nVTvw44oxz0nnx1DyVyw4Ldk1REgq3N9dL1qh7RwjPu/Ntj5q6NFa7E1XFdiGmmc43e4uPFxLj4lWpabEz3DSSO6rHO7ASoucVuzxyS3ZI0+W6l3waPzEeguVTLJrXcg7YolKfJMh1vfYbTotv5lVSzV2RDxuyRWJw3SIbctBIBO0gb9S4mVmTvej29h9pgYMaIJv1nv+EbmEYRJO6zdTRtduHIcSqK6nNjO4hXiR69Zdl/dkdRy7lprGgAWG/ieZO9dGEFBaI+KycqzInz2P8AC8iyxYZGNykZzZZA0bAEB7AQFUzViL2SARzEaukwW6JG+9t/BcTiOTOuaVc/NHZ4fjwnBuyHkyBOKz/3r+5xHoua8u9/vfzOksWlfsXyLJliqeWnSc55cb9NxdYbgL7F3+Hwmquabbb69W2cHPnB28sEkl06Isy3GIIAgCAIDHNOxgu9zWji4gDzXqTew0IaszfRR7Zmu5R3f5t1KyNFj7E1XJ9iv1/tPgbqihkkP6iI2+Os+Svjhye7LFQ+5BVntOqnfhxxx9t3nzsPJWrDgt2TVEe5A1uba6XrVEgHCM+7H8lr96ujRWtkTVcV2IeaVzjdzi48XEk+atS02JnuGkkd1WOd8rSVFzit2eOSW7JGny3Uu+DR+Yj6KmWTWu5B2xRK0uSJD1n25NaT5k/RVPMXZEHf7ETVHkFm8Od8xt6KmWXY9uhW7pMnKLJsTdkbBz0QT4nWqpWzluyDnJ7smIcAYFWRNyLDIxuQFf8AaJiDaejc1up837pttoB65H8N9fMKjInyw8zrcGxvGyU3tHr+PqcgoaYySNYPiIHYN58FhhHmkkfYZN6oqlY+y/8ADs2XcFY1o1AADULLqJJLRH55ZZKyTnN6tlka0DYvSB6QGGqqmRt0nuDRz9BxKrsthXHmm9ETrrlZLlitWVDGMzvfdsV2N/N8Tv8AL6rhZXE5T9Gvovb3/g7mNw2MPSs6v2dv5K+ASeJXNhCU5aRWrOjOcYR1k9EZYqclwBHNbaMGfjqua26vy/vQx3ZsPAc4P3Lz/vUveB0egy/FfTHzZKoDw+UDavdAac+JtbsBPkpKB7oRFbmF46oaPNWKtE1FFbxHH53bZHfw9H+myujXH2E1FFYrqkuNySTzN/VXxLUaH7PI/qsc7sBI8VPnjHdnvMluZostVLvg0fmP2uoPJrXci7Yok6XJEh6z+5rSfM/ZVSzF2RB3+xE1R5BZ8Qc7tJHpZUvLse3Qg7pE7RZOjbsY0d2vxKplbOW7IOcnuyXhwFgUCJuRYbGNyA2WwNGwID2AgPqAIAgOL+0nF/f1hY03ZADGOGlf94fEAfwrnZE+afkfbcFxvBxlJ7y6/Dt+fie8gYaXvMhH6W//AEfQeKtxYbyMH6gyekaF5v8A0dgpo9FoC2HzBlQEFjGZI4rtZ038uq3tP0C5uVxGFXox6v6HRxuHzt9KXRfUp1bWySu0pHFx3cByA3LgXXTtlzTep3aqYVR5YLQ8wUznLXi8Psu6vpH+7GXJz66ei6v+7ljwrAr6yLBfQUY9dK0gvycG7Isues2Tv/CmatWxXaFOpvMbYWQH0oDTqAdykj0jZ6J7uXaVJSSPdTSfgJdtd4D7r3xT3nPLcqRnaHO7Tb0TxpDnZtwZajbsY0dyg5ye7IuTZvR4M3eonhsx4dGNyA2GwNGwID2AgPqAIAgCAIAgCAi8zYqKWmkmO1rbNHF7josHiQoWT5YtmrCxnkXxrXffyXVnA9bncXOPiXH7lcvc/QW4wjr2X2R2LJeFiONo/KBfmdpPiupCPLFI/PMu933Ssfd/TsWWuro4W6UjrDcN55Ab1G6+FMeabIU0ztlywRTcYzHJLdrOgzgOs7tP0C+fyuI2W+jHpH6nexuHwq9KXV/QhWNJ1BYqqp2y5YLU2W2wrjzTehKYdhLnnZ9l38XhsK/Ss6v6HCyeIzs9GHRfUtmH4Q1ms7V0zmlYz/mmroZGCJsBje3VphxeHDrAgPGrZY9q3YtFdqeuuqKrJyjsU6T2l4gdjom/LH/mJWxYNXv+ZX4si9ZAxmpniMlS/TLzeMBrWhrRfX0QL3PHgFzsqNcZ8sFsXVttasuazEz4QgPmgEB90QgPqAIAgCAIAgCAIAgCAIAgCA5d7W8X0pI6ZuxgEr/mdcMb3C5/iCxZU+qifVfp/F0hK99+i/3/AH3MrWUKD3k4cdkevvPV+p7lDHjrLV9jVxvJ8LH8Nbz6fDv+DpM+PthZoRWc/e49Vv8AmPkqcricYaxq6v29v5Pn8bhsp+lZ0Xs7/wAFbqal8ji57i5x3n0HALhWWSslzSerO3XXGuPLFaI901G5x2LoYvDZ2elZ0X1MGTxGFfow6v6FmwvAthcLLv1VQqjywWiOHbbO2XNN6liihawbgANZO629WFZQ82e0qOK8dJaSQajIfw28dH858u1b6MJy6z6L2dymVumxyqurJJpDJK5z3u2l2sngBwHILqRiorRdEUt6megwx75mxFpaTYm4sQ3aT4Kuy6Ma3NM9UW3odzy3h4YwWFgAABwAFguC229WaydXgCAIAgCAIAgCAIAgCAIAgPjnAbSB2rxtLc9Sb2NOfF4GdaVnYDc+AVE8uiHrTRfDFuntFmhNmmnGwud2NI9bLNLilC21fwNEeGXvfRfEjqvOoaCWxagL3c62zkAfVZ3xfV6Qh83/AOmqvhDb0cvkjkeJ1zp5Xyv6z3Fx4DgByAsO5TlJyerPrqKY01xrjskWXA4DHEBsL+k7v2A91lysjIk24p9Dm5PLO3ma26IkI4ydirox7LnpBfgy3XwpWs2TGG4M5x2L6DF4fXT1fV/3Y4WTnzu6Lov7uWugwtrBs1reYDDmDMVPRs0pn2J6rG63v7B9TqVtVM7HpFEZSUdzj+a87VFYS38KG+qNp6w/xD8XZs9V16MWFXXd+0zym5EHh2GyzO0Y234nY1vaVZbdCtayZ5GLexfcAy3BAbyPZpja6Qtbo3/KCdXauRfmOzpsvYWa11+s1qWb3NAHCT38Gno6Jd7xl7Xvbas3irl5deg/yKd+ZfNFjwyshkaRFIyTRtf3bg619l7HVsK8Uk9iyFsJ+o0/I3V6TCAIAgCAIAgPhcBtTXQ9S1NObFoGdaVgPDSBPgNazzy6IdHNfMuji3S2i/kaM2aKduwud8rT9bLPPidEdm38DRHht8t0l8TQmziPgiJ5ucB5AH1WWfGF+2Hzf/ppjwl/ul8kaM2bJz1QxvcT6lZ58VueySNMeF0rfVmhNjdQ7bK4fL0f6bLLPNyJbzf2+xojh0R2ivv9zSklc7rOJ7ST6rPKcpes9TRGMY7I8gJGEnshKcVuz22Fx3FaIYWRLaD+PT7meWbRHeS+HX7ERmiQsYGbC/8ApG3zstVeFOqSlPQ2cOuhfJyjsvuQmC0Xvpms3Xu7sH+wO9boV875TXn5X+NRKzvsvN/3U6ZTZfc4XsrIcMojum/ifHS4lfLZpfAmcPwAN2rbCEYLlitEYpzlN80nqycihDRYBTIkLnDMsdFCXmzpHaomX1uPE/pG0n7q+ih2y07EZy5UcHrqySeR0kji97zck69u4cBwC7kYqC0Wxlb1LBgGUJJSHSgtbuZ8R7fy+qxX5qj0h1ftLI1a7nSKLCYKaLSkLIo28dQ/1PmuVOxt80mWTnCuOsnoik5wxiGpkaYo9EMGjpnUXjd0dwGu2/WsVk1J9D57NyIXzTitu/tIEDgqzGlr0R1LJFG6KINGq/SceLj9tnctsI8q0PqMSjwalHv38y4KZpCAIAgCAICGzFi/uW6LT+8cNX6R+b7LBnZfgx5Y+s/p7zdhYviy5peqvqUaadzus4u7ST6r5yc5S9Z6n0MIRjstDGAoxi3siTkluz22Fx3FaIYV8toP7GeWZRHeS+5mZQvO5aY8Kve+i+JnlxSlbas2YsHeePgtMODr90/kjNLiz/bH5s3IcvOO5aY8Lx1um/j+DPLid720Xw/JvQ5a42WmGLTD1YozSyrpbyZvRZfaNqvSS2KW29zbjwiMbl6eHF82Vv7RVSOYOg06EfDRbqv3m571zbZc820fY4+TicNxoxvsjF7ta9dX7t/cbeU62GncXSh1yRraLgNHffbdW0NQ3Pl+M/qPGyZxhVq4rvp3+/0OmUWcKEgATBvztc31C0q2L7nKjn48v3fPoS1NikEnUljdya9pPhdTUk+5ojdXL1ZL5njG8XipYXTSmzW7ANrnbmt4kqyuuVkuWJNtJanAsw41LVzOmlOs6mtGxjRsaPvvXeqqjXHlRllJt6ssWSctlxEzxzYDu/Wfp4rBmZP/AFx+P4La4d2WzEs0U9KNCECaXeR+Gw8z8R5DxXHnalsY8niMK/Rh1f0KNimKTVDtOZ5cdw2Nbya0ags8pOW5xLbp2vWb1M2G4NJLY20W8SNvYN6lCtyNGPg2Xddl7fwTmH5XeycEi7AAW33k8ez7K2NWktToUcP8O/mey28/4Ok4ZTBjAFedU3EAQBAEAQGnileIWFx1nY0cT9lRkXqmGr37F+PS7ZaIoFbUOe4ucbkm5XzVs5Tk5Pdn0dcYwiorZG5hWFl52f6Ls4WDGEeaxat/Q4+ZmynLlreiX1LFDl9o2rpJJbHObb3NuPB4xuXp4bTKJg3IDK2MDcgPM0zGC73NaOLiAPNeN6HkpKPVsgMQzxRxag8ynhENL+Y2b5qDtijFZxGiHfXy/uhW8Q9pEh1QxNbzkJcfAWHmqne+xhs4rJ+pHTzK1X5lq5uvM6x3M6A/lsq3ZJ9zFZl3T3k/h0Ilo3DwCgZl1ei3N2PCpnC4jPfq8ipquXsNUcK+S1UWYpaKVvWY4dx+i8cJLsVyx7Y7xfyNV9ht3bbpGLk1FbsqUeZ8q3I6qqnPsLnRHVaSbDnZfUYeKqIad3ud3Hp8KGnc90MFyHHYDv3kfRZ+IZvhLkh6z+hVlZPh+jHcsNTjU72aBdZuwhg0dL5uPZsXBlZKW5gtzbrY8sn093Q1KWlfIdFgv6DtO5RjFy2KqqZ2vlgi3YHlTWC4aR/lHYN60wqS3O5jcOhX6U+r+hesPwdrNZ2q06JImFvBAZAgCAIAgCAx1EwY0udqAUZzUI8zJQg5vlRR8YrjI4k9gHAcF8/kWuyXMzvY9SrjojDhtCXuBt2fda8DE1/+s/h+fwZc7K6eHD4/gu2HUYY3muuck3CgInEMyUkP4kzQfytu93g25UHOK3Znsy6a/Wl/sreIe0iMaoYnPO4vOgPAXKrd67GGzisF6kdfPoVqvzxWybHtiHCJtvNxJVbtkzDZxG+ffTyK/UzuedKRznni8lx8Sq22zFKTk9ZPXzMkFFI/qsce6w8SvVBvZFtePbZ6sWyUpMsTO61m9nSP2Viofc3V8LsfrtL6kNjcYildG0k6Fg4m3W2kDsuPNUWvlloj7Xg/6Ww3Srr05N7Jvpp5LT6ktkfDzJKZDchvRb2nae4eqsxo6vmZs4wqMWqOPRBR16vRadFt9fsdXpcIYBrC2nzh6lwqPsQHGs843HNKY4PwmG2l/eOG0j9I3cdq7GJjeGuaW/2M1kuZkZl7BnVEltYYOsR/SOZVuReqo+/seQjzM6D/AMjMLbt0m8gfuCvnp1qTcnuU2cNpm9eq+P51NYZIIcLucRwsAT3qHgLXcqXCoJ9ZPQteEZdawDUABuCuSS2OlCEYLlitEWGGBrRYBekzKgCAIAgPl0B9QHwmybAq+N1+mbDqjZz5rkZN3O+mx1carkXXcg2hpN3uDWj8xtfkq8bHVkuaWy+p7l5kaI6a6M3m5opYBq0pHfpFh4uXWdsVsfN2cRqjtqyHxD2h1DtUTGRjibvd52Hkqnc+xz7OKWv1Ul9StV+M1E34kz3DhpEN/wDEWHkq3JvdmGzIts9aTNKKIu1NBPYLrxJsrhCUukVqSNNgU7/h0R+r7BWKqTNlfDr57rTzJqiycT1i48miwVioXc3V8KgvXlr5dCxUGUGN+ADmRc+JVihFbI3V4tNfqxROU+BMG1TNB9xeWOlp5JiB0GEgcXfC3vNgozlyxbL8Wh33RrXd/wDpwaWRz3FztbnOJPMuNz5lcpvVn6JGMYRSXRL/AEdcyNhPu42gjWBc/MdZXUrhyxSPz/Oyf8i+Vnbt5LYuimZDl/tOzj1qSB3ETvaf/ULd+l4cV08PG/7JfD8lFk+yOeYXh755AxnedzRvJW222NceZlcYuT0Oy5VwBsbGgCzR4k7yea4VlkrJc0jUkktEW1rbKB6NEID6gCAIAgCA+FAaVSVFl0SLqJnDYSO9RZN31R3I2pxCSxGm63bf1UJLVaMzz4hCPqQXm/4IGtqnn4j6KnwoLsc+7Pvn+7Ty6fyQ07l6cubcn16sj55hxUG0jXj8Gzsn/jrentfRfX/RhhliJ6bnNH6W3+v0UVKPc7EP0ZltaynHyX52J/Djh3xSD/uh3payvjKkuX6Xtq/6+b4plrw1+HmwbUwdmmxp8CQrlZX2aLHw3JrX/FJL3R/BZaSkgtdpa4cQQfRT1TM8oSj0a0N9kYGwL0ie0AQHNfa5i/4dM0/4snpG0/zHuCx5U9on036fxvWvfkv9lOyrQe9nbcXDLOPbfo+evuVVEOafkdHjOT4OM0t5dPz9Pudtwmn0GBdE+IKt7Rs4fsrDBC79+8ayP7Jp3/Md3jwW3ExvEfNLYqsnp0Rx2ngfI8NaC5zj23J2k+t11pSUI6vYoS1Z1rJmWhE0C1ybF7vzH7LhX3O2Wr27GqEeVF8ijDRYKkke0AQBAEAQBAEB8KA06leFciIqgoNpFXJKWyIuSjc42G9Vc6b0RL/Cm1rLoj0/LGkOs6/IBW+GK8apPWa5vjp9iJrMmSHZJ4t+xVbob7nbxc3Go9WlLy3+q1+pCVWTqkbNA95HqFU8eR16+OY/7lJfBfki58tVTf7O/YQVW6LPYba+MYb/AHaeaZpS4ZO3bE/uaT6KDrmuxqhnY09rI/NL7ms+MjaCO0Eeqg1oaYzjL1XqeWGxuNR4jUfJCT6rRm7Bi9Qzqzyjskd91JTku5RLFol60F8kSEOccQbsqX/xBj/62lS8az2meXC8OW9a+q+zJGn9o1e3aY3/ADR2P8pHoprJmZp8CxJbJr4/nUruL4k+omfNJ1nm9hsAAsAOQAVUpOT1Z0seiNFarhsi/ezzCrMDiNb+kez4R4eq3Y8OWGvtPj+NZPjZLito9Pj3Lbm3HW0VM6TUX9SNv5nnZ3DWT2LbRS7Z8pxpy5VqcDqJ5JXl7yXve65J1lxP+9i7qSitF0SMu50fJGV9ABzh03Wv+kflH1XHysjxHotkaK4cp0ulgDGgBZCwzIAgCAIAgCAIAgCAwytAUZPQ9UdSKqQs0uppj0MlHR+O/wCyurr5V7ymyzmfuJVjAFaVn0tCA8OhadyAxOomHcgML8JjO5Aa8mBRlAumxoz5ShdtY09oCi4Re6L4ZN0PVm18WRtRkOA/2bR8t2+hUHTB9jTDiuZHax/HR/cjp/Z3Hu0h2Ov63UHjQNMeO5a30fw/GhoTez07nu7wCovFXZmiP6ht/dBfU0v+RJQ4XeC24uNEg2vr3qP+K9dy9/qGLi/QaenTr3Om4BR6DNllsPmG23qzkXtFzD+11JDDeKG7GW2OPxv7zqHILt4lPhw67sy2S1Z6yFgxkk96RqabM5u3nuuqc67ReGu+5KqPc7Nh1IGNHFcovNxAEAQBAEAQBAEAQBAa05VciyJgig13SEe7EpdjdjZZWFZ7QBAEAQBAEAQBAEB8sgPhjHBAU/2l5g/Zab3bDaWe7Rba1nxv5bbDt5LXh0889XsiuyWiONUNI6V7Y27XG3YN57guvZNQi5MzpavQ7hlPCGxsaANTRYfdfPzm5ycma0tFoWdRPQgCAIAgCAIAgCAIAUBhLLqOhLUyNapET0gCAIAgCAICEx3NdJSapZRp/kZ039pA2DtV1ePZZ6qIymluatJnzDn/APUNYeEgczzIt5qcsS5djxWR9pNUuJwSC8csbx+h7XehVEoSjuiSaZtqJ6EBiqZ2xsc95DWsaXOJ2ANFyV6k29ED895pxp1XUvmN9Em0bT8LB1R9TzJXfpqVcFEySlq9S1ezvAif3rhrfqbybx71zs67mlyLZfcuqjotTrVPEGtACwFplQBAEAQBAEAQBAEAQBAfLID6gCAIAgCAhcfzTS0g/eyDTtcRs6Uh/h3DmbBXVUTs9VEZTS3OYZi9o9TPdsP/AOeP9JvIRzf8Pd4rpVYUIdZdX9CiVjexTmMe91gHPc47rucT6la21FavoiG5lnw+ZnWie3mWut42soxthLZr5hxa7GsNR4HwKsPCQpcdqo/w6iZvISOt4Xsq5VQlvFHqk13Juj9omIM2ytkH+Ixvq0AqmWHS+2hNWSPWYM/1FVTmBzGMDiNNzL3cBr0SDuvbwXlWJCuXMmJWNrQg8Bw0zzNZ8I6Tz+kbu/YrMi3woa9+xGEeZndMv0AYwaratXILgt6msmUAQBAEAQBAEAQBAEAQBAEAQBAEBG4xjkFMLyvsbXDRreewfdWV1SnsjxyS3ObZl9oM8l2wfuGcRYyEdvw92vmujThwj1l1KJWN7FBfpPfve5x5uc4+pW7pFexFe5YsHybLIQZOgPyjW4/QLFbnRXSHX7Fkam9zoeBZSZGOi0N4naT2k61zbLZ2PWTL1FLYsP8AwaO1rKs9NCqyrC/axp7QCpRnKOzPNEyFrPZ3Tu2RgfIXN8gbeSvjl3LuRdcfYQtX7NW/C547bO+iujxCa3SIupENVez+ob1Xtd8wLfS6ujxCHdMi6WWrI2WzC3pgaZN3kbNWwD/e9Y8m/wAWeq2LIR5UdDY2wssxM9IAgCAIAgCAIAgCAIAgCAIAgNatro4hd7rctpPYFKMHLY8b0KbjubZCC2L92OO1x+gWuvHivW6lbn7Cg1sznu3uc48ySfqtsdEitm5h2UZZSDJ0G8BrcfoFTZmRj0j1+xJVt7l5wPKUcY6LQ3iTrce0rn2XTsfpMtUUti0UuHsZsCrJG4AgCAIAgPlkB5MYO5AGRAbAgPaAIAgCAIAgCAIAgCAIAgCA8veBtTQEVX4kQLN1c9/+itjBdyLZU8QmJO8k95K0x6EGa0GXZJTd/QHi4927vXkshR26hQ1LHhWWmR9VtuJOtx71mnZKe7LFFIn6eha3cqz02QEB9QBAEAQBAEAQBAEAQBAEAQBAEAQBAEAQBAfCgNKqKmjwjn0Dn7dQ81LnSPNDZpcKa3YNfE7fFQlJvc90N+KmAUT0zgIAgCAIAgCAIAgCAIAgCAIAgCAIAgCAIAgCAIAgCA8e7CA+hiA9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7942" name="AutoShape 6" descr="data:image/jpeg;base64,/9j/4AAQSkZJRgABAQAAAQABAAD/2wCEAAkGBxITEhUUExQWFBUVFBQUFRcSFxgVFhQXFRgWFxQVFhgYHCghGB0mHRQUITEhJSkrLi4uFx8zODMsNygtLisBCgoKDg0OGhAQGywkICUsLCwwLC8sLCwsNC4sLCwsLCwsLC8sLCwsLCwsLCwsLCwsLCwsLCwsLCwsLCwsLCwsLP/AABEIAOIA3wMBEQACEQEDEQH/xAAcAAEAAgMBAQEAAAAAAAAAAAAABQYDBAcCAQj/xABEEAABAwICBgcGAwUGBwEAAAABAAIDBBEFBhIhMUFRYSIycYGRobEHE0JywdEzUmIUI4KiskNTY9Lh8BUWRIOSo8Ik/8QAGwEBAAMBAQEBAAAAAAAAAAAAAAIDBAUBBgf/xAAzEQACAgECBAIJBAIDAQAAAAAAAQIDBBExBRIhQRNxIjJRYYGRobHRBkLh8BTBM0PxI//aAAwDAQACEQMRAD8A7igCAIAgCAIAgCAIAgCAIAgCAIAgCAIAgCAIAgCAIAgK3mnNzKJzWvhkfpC7XN0Qw8RcnaOCpsuUN0dPB4ZLLTcZpaduupUKz2pTH8KCNvORzn+TdH1VDyn2R2a/09UvXm35aL8ljyLj9RURvfUFpu6zGsbogBo1neTcnedyvolKS1kcfiuPRj2qurXouur13LgrjlhAEAQBAEAQBAEAQBAEAQBAEAQBAEAQBAEAQBAEBp4ricVPGZJnhjRx2k7mtG88lGUlFasuox7L5qFa1ZxrN2a5K11raELTdjN5P5nHeeWwLn22ufkfa8P4bDEjrvJ7v/SK+xhJAG0mw7TqVSWp0JSUU2+x2jJ2GiOJrfytA7TvPiurCPLFI/O8m53Wysfd6lpUigIAgCAIAgCAIAgCAIAgCAIAgCAIAgCAIAgCAICGzLmSGjZpSG7yDoRg9J5HoNlyq7LFBdTbhYFuVPSO3d9l/fYcYx/HZquTTldq+Fg6jBwaPrtK585ub1Z9tiYdWNDkrXm+7NnAMvPnIc4FrPN/ZwHNWVUOfV7GDiXFoY+sK+s/ovP3+46JT5RjcIyWgGM3ZYWty+vctvhx6dNj5VZt/p+k/T3/AL/ehaqCn0G2UzKbKAIAgCAIAgCAIAgCAIAgCAIAgCAIAgCAIAgCAqecc5x0gMcdpJyNTfhj5v8AttVFtyh0W51+HcKnkvnl0h9/L8nIK+tkmkMkri97jrJ8gBuHILBKTk9WfY1VQpgoQWiRZMt5Wc8h0o7GfV32WqrH7y+R89xLjWmtWO/OX4/PyLHXY+ygqBFLCXNLGvDmEaQBuD0TqOtp3hdWrH8SGqZ87GvnWupZ8JzbRT2DJWtcfhk6DuwA7e5VzonHdEZVyXYnVUQCAIAgCAIAgCAIAgCAIAgCAIAgCAIAgCAIDHNM1gu9waOLiAPEr1JvYFAznn8MvDSG7tjpRYtbxDOJ57BzWO7I06RPo+G8GctLb107R/PuOYOcSSSbkkkk6ySdZJO8rLGMpy0XVs+nlKNcdX0SM9FVmI6TWtLtxcL6PMC+1dzG4bGK5rNz5jiHEHf/APOHSP1f8e75m6/MdWdXvnNHBlmf0hb1RWuxyVXFdiOmmc83e5zjxcS4+JVqSWxPTQ9UlK6VwYwXJ8BzPALyc1Bas8clFas6/keidBFoaTn3sSXOJAtuYD1QuVbZzy10Mc5cz1LcqiAQBAEAQBAEAQBAEAQBAEAQBAY5p2MF3ua0cXED1XqTew0IStznQRdaoaTwjvIf5Abd6tjj2S7E1XJ9iCrPafTj8OKR/wA1mD1JVscOXdliofcga32n1Tvw44ox+rSkd43A8ldHDgt2yaoj3IOszhXSdad4HCOzP6RdWeDVBatfMshSm0orVkLNI550nkuPFxLj4lcbLz3P0Kukfv8AwfUYHDFVpOz1vZ2X8n2Cnc82Y0uP6Rdc+ut2S5UdDIya6Ic9j0JKny5Uu+DR+YgeQuV3seNGOuj1ftPkc3ibyJdX07L+9yVpckyO6z7fKL+ZVssxdkYHf7ETNHkFnxB7vmNh5WVMsux7dCt3SNnF8iXhtE1rHaTTflsd26jfuSvIkpayeoha09Wb+W8rtiFgO0na48/sqrLJWPVkJTcn1LlBCGiwVZEyoAgCAIAgCAIAgCAIDFPUsYLvc1o4uIHqvUm9hoQlZnSgj21DXHhHeTzaCPNWxx7H2LFVJ9iDrPahTt/Dikk+azB9T5K2OHLuyaofcgaz2nVTvw44oxz0nnx1DyVyw4Ldk1REgq3N9dL1qh7RwjPu/Ntj5q6NFa7E1XFdiGmmc43e4uPFxLj4lWpabEz3DSSO6rHO7ASoucVuzxyS3ZI0+W6l3waPzEeguVTLJrXcg7YolKfJMh1vfYbTotv5lVSzV2RDxuyRWJw3SIbctBIBO0gb9S4mVmTvej29h9pgYMaIJv1nv+EbmEYRJO6zdTRtduHIcSqK6nNjO4hXiR69Zdl/dkdRy7lprGgAWG/ieZO9dGEFBaI+KycqzInz2P8AC8iyxYZGNykZzZZA0bAEB7AQFUzViL2SARzEaukwW6JG+9t/BcTiOTOuaVc/NHZ4fjwnBuyHkyBOKz/3r+5xHoua8u9/vfzOksWlfsXyLJliqeWnSc55cb9NxdYbgL7F3+Hwmquabbb69W2cHPnB28sEkl06Isy3GIIAgCAIDHNOxgu9zWji4gDzXqTew0IaszfRR7Zmu5R3f5t1KyNFj7E1XJ9iv1/tPgbqihkkP6iI2+Os+Svjhye7LFQ+5BVntOqnfhxxx9t3nzsPJWrDgt2TVEe5A1uba6XrVEgHCM+7H8lr96ujRWtkTVcV2IeaVzjdzi48XEk+atS02JnuGkkd1WOd8rSVFzit2eOSW7JGny3Uu+DR+Yj6KmWTWu5B2xRK0uSJD1n25NaT5k/RVPMXZEHf7ETVHkFm8Od8xt6KmWXY9uhW7pMnKLJsTdkbBz0QT4nWqpWzluyDnJ7smIcAYFWRNyLDIxuQFf8AaJiDaejc1up837pttoB65H8N9fMKjInyw8zrcGxvGyU3tHr+PqcgoaYySNYPiIHYN58FhhHmkkfYZN6oqlY+y/8ADs2XcFY1o1AADULLqJJLRH55ZZKyTnN6tlka0DYvSB6QGGqqmRt0nuDRz9BxKrsthXHmm9ETrrlZLlitWVDGMzvfdsV2N/N8Tv8AL6rhZXE5T9Gvovb3/g7mNw2MPSs6v2dv5K+ASeJXNhCU5aRWrOjOcYR1k9EZYqclwBHNbaMGfjqua26vy/vQx3ZsPAc4P3Lz/vUveB0egy/FfTHzZKoDw+UDavdAac+JtbsBPkpKB7oRFbmF46oaPNWKtE1FFbxHH53bZHfw9H+myujXH2E1FFYrqkuNySTzN/VXxLUaH7PI/qsc7sBI8VPnjHdnvMluZostVLvg0fmP2uoPJrXci7Yok6XJEh6z+5rSfM/ZVSzF2RB3+xE1R5BZ8Qc7tJHpZUvLse3Qg7pE7RZOjbsY0d2vxKplbOW7IOcnuyXhwFgUCJuRYbGNyA2WwNGwID2AgPqAIAgOL+0nF/f1hY03ZADGOGlf94fEAfwrnZE+afkfbcFxvBxlJ7y6/Dt+fie8gYaXvMhH6W//AEfQeKtxYbyMH6gyekaF5v8A0dgpo9FoC2HzBlQEFjGZI4rtZ038uq3tP0C5uVxGFXox6v6HRxuHzt9KXRfUp1bWySu0pHFx3cByA3LgXXTtlzTep3aqYVR5YLQ8wUznLXi8Psu6vpH+7GXJz66ei6v+7ljwrAr6yLBfQUY9dK0gvycG7Isues2Tv/CmatWxXaFOpvMbYWQH0oDTqAdykj0jZ6J7uXaVJSSPdTSfgJdtd4D7r3xT3nPLcqRnaHO7Tb0TxpDnZtwZajbsY0dyg5ye7IuTZvR4M3eonhsx4dGNyA2GwNGwID2AgPqAIAgCAIAgCAi8zYqKWmkmO1rbNHF7josHiQoWT5YtmrCxnkXxrXffyXVnA9bncXOPiXH7lcvc/QW4wjr2X2R2LJeFiONo/KBfmdpPiupCPLFI/PMu933Ssfd/TsWWuro4W6UjrDcN55Ab1G6+FMeabIU0ztlywRTcYzHJLdrOgzgOs7tP0C+fyuI2W+jHpH6nexuHwq9KXV/QhWNJ1BYqqp2y5YLU2W2wrjzTehKYdhLnnZ9l38XhsK/Ss6v6HCyeIzs9GHRfUtmH4Q1ms7V0zmlYz/mmroZGCJsBje3VphxeHDrAgPGrZY9q3YtFdqeuuqKrJyjsU6T2l4gdjom/LH/mJWxYNXv+ZX4si9ZAxmpniMlS/TLzeMBrWhrRfX0QL3PHgFzsqNcZ8sFsXVttasuazEz4QgPmgEB90QgPqAIAgCAIAgCAIAgCAIAgCA5d7W8X0pI6ZuxgEr/mdcMb3C5/iCxZU+qifVfp/F0hK99+i/3/AH3MrWUKD3k4cdkevvPV+p7lDHjrLV9jVxvJ8LH8Nbz6fDv+DpM+PthZoRWc/e49Vv8AmPkqcricYaxq6v29v5Pn8bhsp+lZ0Xs7/wAFbqal8ji57i5x3n0HALhWWSslzSerO3XXGuPLFaI901G5x2LoYvDZ2elZ0X1MGTxGFfow6v6FmwvAthcLLv1VQqjywWiOHbbO2XNN6liihawbgANZO629WFZQ82e0qOK8dJaSQajIfw28dH858u1b6MJy6z6L2dymVumxyqurJJpDJK5z3u2l2sngBwHILqRiorRdEUt6megwx75mxFpaTYm4sQ3aT4Kuy6Ma3NM9UW3odzy3h4YwWFgAABwAFguC229WaydXgCAIAgCAIAgCAIAgCAIAgPjnAbSB2rxtLc9Sb2NOfF4GdaVnYDc+AVE8uiHrTRfDFuntFmhNmmnGwud2NI9bLNLilC21fwNEeGXvfRfEjqvOoaCWxagL3c62zkAfVZ3xfV6Qh83/AOmqvhDb0cvkjkeJ1zp5Xyv6z3Fx4DgByAsO5TlJyerPrqKY01xrjskWXA4DHEBsL+k7v2A91lysjIk24p9Dm5PLO3ma26IkI4ydirox7LnpBfgy3XwpWs2TGG4M5x2L6DF4fXT1fV/3Y4WTnzu6Lov7uWugwtrBs1reYDDmDMVPRs0pn2J6rG63v7B9TqVtVM7HpFEZSUdzj+a87VFYS38KG+qNp6w/xD8XZs9V16MWFXXd+0zym5EHh2GyzO0Y234nY1vaVZbdCtayZ5GLexfcAy3BAbyPZpja6Qtbo3/KCdXauRfmOzpsvYWa11+s1qWb3NAHCT38Gno6Jd7xl7Xvbas3irl5deg/yKd+ZfNFjwyshkaRFIyTRtf3bg619l7HVsK8Uk9iyFsJ+o0/I3V6TCAIAgCAIAgPhcBtTXQ9S1NObFoGdaVgPDSBPgNazzy6IdHNfMuji3S2i/kaM2aKduwud8rT9bLPPidEdm38DRHht8t0l8TQmziPgiJ5ucB5AH1WWfGF+2Hzf/ppjwl/ul8kaM2bJz1QxvcT6lZ58VueySNMeF0rfVmhNjdQ7bK4fL0f6bLLPNyJbzf2+xojh0R2ivv9zSklc7rOJ7ST6rPKcpes9TRGMY7I8gJGEnshKcVuz22Fx3FaIYWRLaD+PT7meWbRHeS+HX7ERmiQsYGbC/8ApG3zstVeFOqSlPQ2cOuhfJyjsvuQmC0Xvpms3Xu7sH+wO9boV875TXn5X+NRKzvsvN/3U6ZTZfc4XsrIcMojum/ifHS4lfLZpfAmcPwAN2rbCEYLlitEYpzlN80nqycihDRYBTIkLnDMsdFCXmzpHaomX1uPE/pG0n7q+ih2y07EZy5UcHrqySeR0kji97zck69u4cBwC7kYqC0Wxlb1LBgGUJJSHSgtbuZ8R7fy+qxX5qj0h1ftLI1a7nSKLCYKaLSkLIo28dQ/1PmuVOxt80mWTnCuOsnoik5wxiGpkaYo9EMGjpnUXjd0dwGu2/WsVk1J9D57NyIXzTitu/tIEDgqzGlr0R1LJFG6KINGq/SceLj9tnctsI8q0PqMSjwalHv38y4KZpCAIAgCAICGzFi/uW6LT+8cNX6R+b7LBnZfgx5Y+s/p7zdhYviy5peqvqUaadzus4u7ST6r5yc5S9Z6n0MIRjstDGAoxi3siTkluz22Fx3FaIYV8toP7GeWZRHeS+5mZQvO5aY8Kve+i+JnlxSlbas2YsHeePgtMODr90/kjNLiz/bH5s3IcvOO5aY8Lx1um/j+DPLid720Xw/JvQ5a42WmGLTD1YozSyrpbyZvRZfaNqvSS2KW29zbjwiMbl6eHF82Vv7RVSOYOg06EfDRbqv3m571zbZc820fY4+TicNxoxvsjF7ta9dX7t/cbeU62GncXSh1yRraLgNHffbdW0NQ3Pl+M/qPGyZxhVq4rvp3+/0OmUWcKEgATBvztc31C0q2L7nKjn48v3fPoS1NikEnUljdya9pPhdTUk+5ojdXL1ZL5njG8XipYXTSmzW7ANrnbmt4kqyuuVkuWJNtJanAsw41LVzOmlOs6mtGxjRsaPvvXeqqjXHlRllJt6ssWSctlxEzxzYDu/Wfp4rBmZP/AFx+P4La4d2WzEs0U9KNCECaXeR+Gw8z8R5DxXHnalsY8niMK/Rh1f0KNimKTVDtOZ5cdw2Nbya0ags8pOW5xLbp2vWb1M2G4NJLY20W8SNvYN6lCtyNGPg2Xddl7fwTmH5XeycEi7AAW33k8ez7K2NWktToUcP8O/mey28/4Ok4ZTBjAFedU3EAQBAEAQGnileIWFx1nY0cT9lRkXqmGr37F+PS7ZaIoFbUOe4ucbkm5XzVs5Tk5Pdn0dcYwiorZG5hWFl52f6Ls4WDGEeaxat/Q4+ZmynLlreiX1LFDl9o2rpJJbHObb3NuPB4xuXp4bTKJg3IDK2MDcgPM0zGC73NaOLiAPNeN6HkpKPVsgMQzxRxag8ynhENL+Y2b5qDtijFZxGiHfXy/uhW8Q9pEh1QxNbzkJcfAWHmqne+xhs4rJ+pHTzK1X5lq5uvM6x3M6A/lsq3ZJ9zFZl3T3k/h0Ilo3DwCgZl1ei3N2PCpnC4jPfq8ipquXsNUcK+S1UWYpaKVvWY4dx+i8cJLsVyx7Y7xfyNV9ht3bbpGLk1FbsqUeZ8q3I6qqnPsLnRHVaSbDnZfUYeKqIad3ud3Hp8KGnc90MFyHHYDv3kfRZ+IZvhLkh6z+hVlZPh+jHcsNTjU72aBdZuwhg0dL5uPZsXBlZKW5gtzbrY8sn093Q1KWlfIdFgv6DtO5RjFy2KqqZ2vlgi3YHlTWC4aR/lHYN60wqS3O5jcOhX6U+r+hesPwdrNZ2q06JImFvBAZAgCAIAgCAx1EwY0udqAUZzUI8zJQg5vlRR8YrjI4k9gHAcF8/kWuyXMzvY9SrjojDhtCXuBt2fda8DE1/+s/h+fwZc7K6eHD4/gu2HUYY3muuck3CgInEMyUkP4kzQfytu93g25UHOK3Znsy6a/Wl/sreIe0iMaoYnPO4vOgPAXKrd67GGzisF6kdfPoVqvzxWybHtiHCJtvNxJVbtkzDZxG+ffTyK/UzuedKRznni8lx8Sq22zFKTk9ZPXzMkFFI/qsce6w8SvVBvZFtePbZ6sWyUpMsTO61m9nSP2Viofc3V8LsfrtL6kNjcYildG0k6Fg4m3W2kDsuPNUWvlloj7Xg/6Ww3Srr05N7Jvpp5LT6ktkfDzJKZDchvRb2nae4eqsxo6vmZs4wqMWqOPRBR16vRadFt9fsdXpcIYBrC2nzh6lwqPsQHGs843HNKY4PwmG2l/eOG0j9I3cdq7GJjeGuaW/2M1kuZkZl7BnVEltYYOsR/SOZVuReqo+/seQjzM6D/AMjMLbt0m8gfuCvnp1qTcnuU2cNpm9eq+P51NYZIIcLucRwsAT3qHgLXcqXCoJ9ZPQteEZdawDUABuCuSS2OlCEYLlitEWGGBrRYBekzKgCAIAgPl0B9QHwmybAq+N1+mbDqjZz5rkZN3O+mx1carkXXcg2hpN3uDWj8xtfkq8bHVkuaWy+p7l5kaI6a6M3m5opYBq0pHfpFh4uXWdsVsfN2cRqjtqyHxD2h1DtUTGRjibvd52Hkqnc+xz7OKWv1Ul9StV+M1E34kz3DhpEN/wDEWHkq3JvdmGzIts9aTNKKIu1NBPYLrxJsrhCUukVqSNNgU7/h0R+r7BWKqTNlfDr57rTzJqiycT1i48miwVioXc3V8KgvXlr5dCxUGUGN+ADmRc+JVihFbI3V4tNfqxROU+BMG1TNB9xeWOlp5JiB0GEgcXfC3vNgozlyxbL8Wh33RrXd/wDpwaWRz3FztbnOJPMuNz5lcpvVn6JGMYRSXRL/AEdcyNhPu42gjWBc/MdZXUrhyxSPz/Oyf8i+Vnbt5LYuimZDl/tOzj1qSB3ETvaf/ULd+l4cV08PG/7JfD8lFk+yOeYXh755AxnedzRvJW222NceZlcYuT0Oy5VwBsbGgCzR4k7yea4VlkrJc0jUkktEW1rbKB6NEID6gCAIAgCA+FAaVSVFl0SLqJnDYSO9RZN31R3I2pxCSxGm63bf1UJLVaMzz4hCPqQXm/4IGtqnn4j6KnwoLsc+7Pvn+7Ty6fyQ07l6cubcn16sj55hxUG0jXj8Gzsn/jrentfRfX/RhhliJ6bnNH6W3+v0UVKPc7EP0ZltaynHyX52J/Djh3xSD/uh3payvjKkuX6Xtq/6+b4plrw1+HmwbUwdmmxp8CQrlZX2aLHw3JrX/FJL3R/BZaSkgtdpa4cQQfRT1TM8oSj0a0N9kYGwL0ie0AQHNfa5i/4dM0/4snpG0/zHuCx5U9on036fxvWvfkv9lOyrQe9nbcXDLOPbfo+evuVVEOafkdHjOT4OM0t5dPz9Pudtwmn0GBdE+IKt7Rs4fsrDBC79+8ayP7Jp3/Md3jwW3ExvEfNLYqsnp0Rx2ngfI8NaC5zj23J2k+t11pSUI6vYoS1Z1rJmWhE0C1ybF7vzH7LhX3O2Wr27GqEeVF8ijDRYKkke0AQBAEAQBAEB8KA06leFciIqgoNpFXJKWyIuSjc42G9Vc6b0RL/Cm1rLoj0/LGkOs6/IBW+GK8apPWa5vjp9iJrMmSHZJ4t+xVbob7nbxc3Go9WlLy3+q1+pCVWTqkbNA95HqFU8eR16+OY/7lJfBfki58tVTf7O/YQVW6LPYba+MYb/AHaeaZpS4ZO3bE/uaT6KDrmuxqhnY09rI/NL7ms+MjaCO0Eeqg1oaYzjL1XqeWGxuNR4jUfJCT6rRm7Bi9Qzqzyjskd91JTku5RLFol60F8kSEOccQbsqX/xBj/62lS8az2meXC8OW9a+q+zJGn9o1e3aY3/ADR2P8pHoprJmZp8CxJbJr4/nUruL4k+omfNJ1nm9hsAAsAOQAVUpOT1Z0seiNFarhsi/ezzCrMDiNb+kez4R4eq3Y8OWGvtPj+NZPjZLito9Pj3Lbm3HW0VM6TUX9SNv5nnZ3DWT2LbRS7Z8pxpy5VqcDqJ5JXl7yXve65J1lxP+9i7qSitF0SMu50fJGV9ABzh03Wv+kflH1XHysjxHotkaK4cp0ulgDGgBZCwzIAgCAIAgCAIAgCAwytAUZPQ9UdSKqQs0uppj0MlHR+O/wCyurr5V7ymyzmfuJVjAFaVn0tCA8OhadyAxOomHcgML8JjO5Aa8mBRlAumxoz5ShdtY09oCi4Re6L4ZN0PVm18WRtRkOA/2bR8t2+hUHTB9jTDiuZHax/HR/cjp/Z3Hu0h2Ov63UHjQNMeO5a30fw/GhoTez07nu7wCovFXZmiP6ht/dBfU0v+RJQ4XeC24uNEg2vr3qP+K9dy9/qGLi/QaenTr3Om4BR6DNllsPmG23qzkXtFzD+11JDDeKG7GW2OPxv7zqHILt4lPhw67sy2S1Z6yFgxkk96RqabM5u3nuuqc67ReGu+5KqPc7Nh1IGNHFcovNxAEAQBAEAQBAEAQBAa05VciyJgig13SEe7EpdjdjZZWFZ7QBAEAQBAEAQBAEB8sgPhjHBAU/2l5g/Zab3bDaWe7Rba1nxv5bbDt5LXh0889XsiuyWiONUNI6V7Y27XG3YN57guvZNQi5MzpavQ7hlPCGxsaANTRYfdfPzm5ycma0tFoWdRPQgCAIAgCAIAgCAIAUBhLLqOhLUyNapET0gCAIAgCAICEx3NdJSapZRp/kZ039pA2DtV1ePZZ6qIymluatJnzDn/APUNYeEgczzIt5qcsS5djxWR9pNUuJwSC8csbx+h7XehVEoSjuiSaZtqJ6EBiqZ2xsc95DWsaXOJ2ANFyV6k29ED895pxp1XUvmN9Em0bT8LB1R9TzJXfpqVcFEySlq9S1ezvAif3rhrfqbybx71zs67mlyLZfcuqjotTrVPEGtACwFplQBAEAQBAEAQBAEAQBAfLID6gCAIAgCAhcfzTS0g/eyDTtcRs6Uh/h3DmbBXVUTs9VEZTS3OYZi9o9TPdsP/AOeP9JvIRzf8Pd4rpVYUIdZdX9CiVjexTmMe91gHPc47rucT6la21FavoiG5lnw+ZnWie3mWut42soxthLZr5hxa7GsNR4HwKsPCQpcdqo/w6iZvISOt4Xsq5VQlvFHqk13Juj9omIM2ytkH+Ixvq0AqmWHS+2hNWSPWYM/1FVTmBzGMDiNNzL3cBr0SDuvbwXlWJCuXMmJWNrQg8Bw0zzNZ8I6Tz+kbu/YrMi3woa9+xGEeZndMv0AYwaratXILgt6msmUAQBAEAQBAEAQBAEAQBAEAQBAEBG4xjkFMLyvsbXDRreewfdWV1SnsjxyS3ObZl9oM8l2wfuGcRYyEdvw92vmujThwj1l1KJWN7FBfpPfve5x5uc4+pW7pFexFe5YsHybLIQZOgPyjW4/QLFbnRXSHX7Fkam9zoeBZSZGOi0N4naT2k61zbLZ2PWTL1FLYsP8AwaO1rKs9NCqyrC/axp7QCpRnKOzPNEyFrPZ3Tu2RgfIXN8gbeSvjl3LuRdcfYQtX7NW/C547bO+iujxCa3SIupENVez+ob1Xtd8wLfS6ujxCHdMi6WWrI2WzC3pgaZN3kbNWwD/e9Y8m/wAWeq2LIR5UdDY2wssxM9IAgCAIAgCAIAgCAIAgCAIAgNatro4hd7rctpPYFKMHLY8b0KbjubZCC2L92OO1x+gWuvHivW6lbn7Cg1sznu3uc48ySfqtsdEitm5h2UZZSDJ0G8BrcfoFTZmRj0j1+xJVt7l5wPKUcY6LQ3iTrce0rn2XTsfpMtUUti0UuHsZsCrJG4AgCAIAgPlkB5MYO5AGRAbAgPaAIAgCAIAgCAIAgCAIAgCA8veBtTQEVX4kQLN1c9/+itjBdyLZU8QmJO8k95K0x6EGa0GXZJTd/QHi4927vXkshR26hQ1LHhWWmR9VtuJOtx71mnZKe7LFFIn6eha3cqz02QEB9QBAEAQBAEAQBAEAQBAEAQBAEAQBAEAQBAfCgNKqKmjwjn0Dn7dQ81LnSPNDZpcKa3YNfE7fFQlJvc90N+KmAUT0zgIAgCAIAgCAIAgCAIAgCAIAgCAIAgCAIAgCAIAgCA8e7CA+hiA9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 name="Rectangle 29"/>
          <p:cNvSpPr/>
          <p:nvPr/>
        </p:nvSpPr>
        <p:spPr>
          <a:xfrm>
            <a:off x="608012" y="1981200"/>
            <a:ext cx="3276600" cy="1752600"/>
          </a:xfrm>
          <a:prstGeom prst="rect">
            <a:avLst/>
          </a:prstGeom>
          <a:solidFill>
            <a:schemeClr val="bg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67944" name="Picture 8" descr="http://www.mobileappsdesigners.com/wp-content/uploads/2012/05/mobile-trends.png"/>
          <p:cNvPicPr>
            <a:picLocks noChangeAspect="1" noChangeArrowheads="1"/>
          </p:cNvPicPr>
          <p:nvPr/>
        </p:nvPicPr>
        <p:blipFill>
          <a:blip r:embed="rId8" cstate="print"/>
          <a:srcRect/>
          <a:stretch>
            <a:fillRect/>
          </a:stretch>
        </p:blipFill>
        <p:spPr bwMode="auto">
          <a:xfrm>
            <a:off x="608012" y="1905000"/>
            <a:ext cx="3352800" cy="1905000"/>
          </a:xfrm>
          <a:prstGeom prst="rect">
            <a:avLst/>
          </a:prstGeom>
          <a:noFill/>
        </p:spPr>
      </p:pic>
      <p:pic>
        <p:nvPicPr>
          <p:cNvPr id="167946" name="Picture 10" descr="http://www.mytechlogy.com/upload/by_users/BrianSmith/051309064823ChatSupportSoftware.jpg"/>
          <p:cNvPicPr>
            <a:picLocks noChangeAspect="1" noChangeArrowheads="1"/>
          </p:cNvPicPr>
          <p:nvPr/>
        </p:nvPicPr>
        <p:blipFill>
          <a:blip r:embed="rId9" cstate="print"/>
          <a:srcRect/>
          <a:stretch>
            <a:fillRect/>
          </a:stretch>
        </p:blipFill>
        <p:spPr bwMode="auto">
          <a:xfrm>
            <a:off x="4506912" y="1905000"/>
            <a:ext cx="3200400" cy="1917865"/>
          </a:xfrm>
          <a:prstGeom prst="rect">
            <a:avLst/>
          </a:prstGeom>
          <a:noFill/>
        </p:spPr>
      </p:pic>
      <p:pic>
        <p:nvPicPr>
          <p:cNvPr id="167950" name="Picture 14" descr="http://cdn.i-sight.com/uploads/HR-Challenges1.jpg"/>
          <p:cNvPicPr>
            <a:picLocks noChangeAspect="1" noChangeArrowheads="1"/>
          </p:cNvPicPr>
          <p:nvPr/>
        </p:nvPicPr>
        <p:blipFill>
          <a:blip r:embed="rId10" cstate="print"/>
          <a:srcRect/>
          <a:stretch>
            <a:fillRect/>
          </a:stretch>
        </p:blipFill>
        <p:spPr bwMode="auto">
          <a:xfrm>
            <a:off x="8266112" y="1905000"/>
            <a:ext cx="3276601" cy="1957138"/>
          </a:xfrm>
          <a:prstGeom prst="rect">
            <a:avLst/>
          </a:prstGeom>
          <a:noFill/>
        </p:spPr>
      </p:pic>
    </p:spTree>
    <p:extLst>
      <p:ext uri="{BB962C8B-B14F-4D97-AF65-F5344CB8AC3E}">
        <p14:creationId xmlns:p14="http://schemas.microsoft.com/office/powerpoint/2010/main" val="181457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7"/>
          <p:cNvGrpSpPr/>
          <p:nvPr/>
        </p:nvGrpSpPr>
        <p:grpSpPr>
          <a:xfrm>
            <a:off x="5848818" y="406109"/>
            <a:ext cx="5339433" cy="2651139"/>
            <a:chOff x="4387755" y="304581"/>
            <a:chExt cx="4005618" cy="1988354"/>
          </a:xfrm>
        </p:grpSpPr>
        <p:pic>
          <p:nvPicPr>
            <p:cNvPr id="52" name="Picture 190"/>
            <p:cNvPicPr>
              <a:picLocks noChangeAspect="1"/>
            </p:cNvPicPr>
            <p:nvPr/>
          </p:nvPicPr>
          <p:blipFill rotWithShape="1">
            <a:blip r:embed="rId3" cstate="print"/>
            <a:srcRect l="-1" r="-2626"/>
            <a:stretch/>
          </p:blipFill>
          <p:spPr bwMode="auto">
            <a:xfrm>
              <a:off x="4540760" y="304581"/>
              <a:ext cx="3852613" cy="198835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4387755" y="1132764"/>
              <a:ext cx="3998794" cy="1091821"/>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0"/>
          <p:cNvGrpSpPr/>
          <p:nvPr/>
        </p:nvGrpSpPr>
        <p:grpSpPr>
          <a:xfrm>
            <a:off x="9648086" y="1965277"/>
            <a:ext cx="2357302" cy="3745945"/>
            <a:chOff x="7237949" y="1473956"/>
            <a:chExt cx="1768437" cy="2809459"/>
          </a:xfrm>
        </p:grpSpPr>
        <p:grpSp>
          <p:nvGrpSpPr>
            <p:cNvPr id="8" name="Group 63"/>
            <p:cNvGrpSpPr/>
            <p:nvPr/>
          </p:nvGrpSpPr>
          <p:grpSpPr>
            <a:xfrm>
              <a:off x="7237949" y="1473956"/>
              <a:ext cx="1612635" cy="2809459"/>
              <a:chOff x="7237949" y="1473956"/>
              <a:chExt cx="1612635" cy="2809459"/>
            </a:xfrm>
          </p:grpSpPr>
          <p:sp>
            <p:nvSpPr>
              <p:cNvPr id="16" name="Rectangle 15"/>
              <p:cNvSpPr>
                <a:spLocks noChangeArrowheads="1"/>
              </p:cNvSpPr>
              <p:nvPr/>
            </p:nvSpPr>
            <p:spPr bwMode="gray">
              <a:xfrm>
                <a:off x="7237949"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endParaRPr lang="en-US" sz="3200" dirty="0">
                  <a:solidFill>
                    <a:srgbClr val="000000"/>
                  </a:solidFill>
                </a:endParaRPr>
              </a:p>
            </p:txBody>
          </p:sp>
          <p:sp>
            <p:nvSpPr>
              <p:cNvPr id="48" name="Rounded Rectangle 47"/>
              <p:cNvSpPr/>
              <p:nvPr/>
            </p:nvSpPr>
            <p:spPr>
              <a:xfrm>
                <a:off x="7413008"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p:cNvSpPr>
                <a:spLocks noChangeArrowheads="1"/>
              </p:cNvSpPr>
              <p:nvPr/>
            </p:nvSpPr>
            <p:spPr bwMode="gray">
              <a:xfrm>
                <a:off x="7249721" y="147395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900" kern="0" dirty="0">
                  <a:solidFill>
                    <a:srgbClr val="FFFFFF"/>
                  </a:solidFill>
                  <a:ea typeface="ヒラギノ角ゴ Pro W3"/>
                  <a:cs typeface="ヒラギノ角ゴ Pro W3"/>
                </a:endParaRPr>
              </a:p>
            </p:txBody>
          </p:sp>
          <p:sp>
            <p:nvSpPr>
              <p:cNvPr id="24" name="Text Box 19"/>
              <p:cNvSpPr txBox="1">
                <a:spLocks noChangeArrowheads="1"/>
              </p:cNvSpPr>
              <p:nvPr/>
            </p:nvSpPr>
            <p:spPr bwMode="gray">
              <a:xfrm flipH="1">
                <a:off x="7347766"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2400" b="1" dirty="0">
                    <a:solidFill>
                      <a:srgbClr val="FFFFFF"/>
                    </a:solidFill>
                    <a:effectLst>
                      <a:outerShdw blurRad="38100" dist="38100" dir="2700000" algn="tl">
                        <a:srgbClr val="000000">
                          <a:alpha val="43137"/>
                        </a:srgbClr>
                      </a:outerShdw>
                    </a:effectLst>
                  </a:rPr>
                  <a:t>Things</a:t>
                </a:r>
              </a:p>
            </p:txBody>
          </p:sp>
        </p:grpSp>
        <p:grpSp>
          <p:nvGrpSpPr>
            <p:cNvPr id="26" name="Group 43"/>
            <p:cNvGrpSpPr/>
            <p:nvPr/>
          </p:nvGrpSpPr>
          <p:grpSpPr>
            <a:xfrm>
              <a:off x="7502720" y="2110162"/>
              <a:ext cx="1503666" cy="2054730"/>
              <a:chOff x="7502720" y="2110162"/>
              <a:chExt cx="1503666" cy="2054730"/>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132" y="2858033"/>
                <a:ext cx="895254" cy="596309"/>
              </a:xfrm>
              <a:prstGeom prst="roundRect">
                <a:avLst/>
              </a:prstGeom>
              <a:noFill/>
              <a:effectLst>
                <a:outerShdw blurRad="50800" dist="38100" dir="2700000" algn="tl" rotWithShape="0">
                  <a:prstClr val="black">
                    <a:alpha val="40000"/>
                  </a:prstClr>
                </a:outerShdw>
              </a:effectLst>
            </p:spPr>
          </p:pic>
          <p:pic>
            <p:nvPicPr>
              <p:cNvPr id="108" name="Picture 1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1997" y="3569570"/>
                <a:ext cx="894563" cy="595322"/>
              </a:xfrm>
              <a:prstGeom prst="roundRect">
                <a:avLst/>
              </a:prstGeom>
              <a:noFill/>
              <a:effectLst>
                <a:outerShdw blurRad="50800" dist="38100" dir="2700000" algn="tl" rotWithShape="0">
                  <a:prstClr val="black">
                    <a:alpha val="40000"/>
                  </a:prstClr>
                </a:outerShdw>
              </a:effectLst>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02720" y="2110162"/>
                <a:ext cx="544986" cy="1097061"/>
              </a:xfrm>
              <a:prstGeom prst="rect">
                <a:avLst/>
              </a:prstGeom>
              <a:effectLst>
                <a:outerShdw blurRad="50800" dist="38100" dir="2700000" algn="tl" rotWithShape="0">
                  <a:prstClr val="black">
                    <a:alpha val="40000"/>
                  </a:prstClr>
                </a:outerShdw>
              </a:effectLst>
            </p:spPr>
          </p:pic>
        </p:grpSp>
      </p:grpSp>
      <p:grpSp>
        <p:nvGrpSpPr>
          <p:cNvPr id="27" name="Group 42"/>
          <p:cNvGrpSpPr/>
          <p:nvPr/>
        </p:nvGrpSpPr>
        <p:grpSpPr>
          <a:xfrm>
            <a:off x="7335507" y="1965277"/>
            <a:ext cx="2149620" cy="3745945"/>
            <a:chOff x="5503062" y="1473956"/>
            <a:chExt cx="1612635" cy="2809459"/>
          </a:xfrm>
        </p:grpSpPr>
        <p:grpSp>
          <p:nvGrpSpPr>
            <p:cNvPr id="28" name="Group 62"/>
            <p:cNvGrpSpPr/>
            <p:nvPr/>
          </p:nvGrpSpPr>
          <p:grpSpPr>
            <a:xfrm>
              <a:off x="5503062" y="1473956"/>
              <a:ext cx="1612635" cy="2809459"/>
              <a:chOff x="5503062" y="1473956"/>
              <a:chExt cx="1612635" cy="2809459"/>
            </a:xfrm>
          </p:grpSpPr>
          <p:sp>
            <p:nvSpPr>
              <p:cNvPr id="25" name="Rectangle 8"/>
              <p:cNvSpPr>
                <a:spLocks noChangeArrowheads="1"/>
              </p:cNvSpPr>
              <p:nvPr/>
            </p:nvSpPr>
            <p:spPr bwMode="gray">
              <a:xfrm>
                <a:off x="5503062" y="2035421"/>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endParaRPr lang="en-US" sz="3200" dirty="0">
                  <a:solidFill>
                    <a:srgbClr val="000000"/>
                  </a:solidFill>
                </a:endParaRPr>
              </a:p>
            </p:txBody>
          </p:sp>
          <p:sp>
            <p:nvSpPr>
              <p:cNvPr id="47" name="Rounded Rectangle 46"/>
              <p:cNvSpPr/>
              <p:nvPr/>
            </p:nvSpPr>
            <p:spPr>
              <a:xfrm>
                <a:off x="5679742" y="2226860"/>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8"/>
              <p:cNvSpPr>
                <a:spLocks noChangeArrowheads="1"/>
              </p:cNvSpPr>
              <p:nvPr/>
            </p:nvSpPr>
            <p:spPr bwMode="gray">
              <a:xfrm>
                <a:off x="5511470" y="147395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900" kern="0" dirty="0">
                  <a:solidFill>
                    <a:srgbClr val="FFFFFF"/>
                  </a:solidFill>
                  <a:ea typeface="ヒラギノ角ゴ Pro W3"/>
                  <a:cs typeface="ヒラギノ角ゴ Pro W3"/>
                </a:endParaRPr>
              </a:p>
            </p:txBody>
          </p:sp>
          <p:sp>
            <p:nvSpPr>
              <p:cNvPr id="23" name="Text Box 19"/>
              <p:cNvSpPr txBox="1">
                <a:spLocks noChangeArrowheads="1"/>
              </p:cNvSpPr>
              <p:nvPr/>
            </p:nvSpPr>
            <p:spPr bwMode="gray">
              <a:xfrm flipH="1">
                <a:off x="5625413" y="153310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dirty="0"/>
                  <a:t>Mobile</a:t>
                </a:r>
              </a:p>
            </p:txBody>
          </p:sp>
        </p:grpSp>
        <p:grpSp>
          <p:nvGrpSpPr>
            <p:cNvPr id="29" name="Group 97"/>
            <p:cNvGrpSpPr/>
            <p:nvPr/>
          </p:nvGrpSpPr>
          <p:grpSpPr>
            <a:xfrm>
              <a:off x="6021090" y="2661835"/>
              <a:ext cx="863940" cy="810714"/>
              <a:chOff x="5290936" y="2020392"/>
              <a:chExt cx="863940" cy="810714"/>
            </a:xfrm>
          </p:grpSpPr>
          <p:pic>
            <p:nvPicPr>
              <p:cNvPr id="99" name="Picture 98" descr="Device_iPad_Red.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0936" y="2020392"/>
                <a:ext cx="505934" cy="810714"/>
              </a:xfrm>
              <a:prstGeom prst="rect">
                <a:avLst/>
              </a:prstGeom>
              <a:effectLst>
                <a:reflection blurRad="6350" stA="35000" endA="300" endPos="30000" dist="38100" dir="5400000" sy="-100000" algn="bl" rotWithShape="0"/>
              </a:effectLst>
            </p:spPr>
          </p:pic>
          <p:pic>
            <p:nvPicPr>
              <p:cNvPr id="100" name="Picture 99" descr="Cloud_Grey.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2930" y="2207563"/>
                <a:ext cx="621946" cy="416587"/>
              </a:xfrm>
              <a:prstGeom prst="rect">
                <a:avLst/>
              </a:prstGeom>
            </p:spPr>
          </p:pic>
        </p:grpSp>
      </p:grpSp>
      <p:grpSp>
        <p:nvGrpSpPr>
          <p:cNvPr id="30" name="Group 26"/>
          <p:cNvGrpSpPr/>
          <p:nvPr/>
        </p:nvGrpSpPr>
        <p:grpSpPr>
          <a:xfrm>
            <a:off x="5014165" y="1967915"/>
            <a:ext cx="2149620" cy="3727748"/>
            <a:chOff x="3761602" y="1475936"/>
            <a:chExt cx="1612635" cy="2795811"/>
          </a:xfrm>
        </p:grpSpPr>
        <p:grpSp>
          <p:nvGrpSpPr>
            <p:cNvPr id="31" name="Group 61"/>
            <p:cNvGrpSpPr/>
            <p:nvPr/>
          </p:nvGrpSpPr>
          <p:grpSpPr>
            <a:xfrm>
              <a:off x="3761602" y="1475936"/>
              <a:ext cx="1612635" cy="2795811"/>
              <a:chOff x="3761602" y="1475936"/>
              <a:chExt cx="1612635" cy="2795811"/>
            </a:xfrm>
          </p:grpSpPr>
          <p:sp>
            <p:nvSpPr>
              <p:cNvPr id="9" name="Rectangle 8"/>
              <p:cNvSpPr>
                <a:spLocks noChangeArrowheads="1"/>
              </p:cNvSpPr>
              <p:nvPr/>
            </p:nvSpPr>
            <p:spPr bwMode="gray">
              <a:xfrm>
                <a:off x="376160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endParaRPr lang="en-US" sz="3200" dirty="0">
                  <a:solidFill>
                    <a:srgbClr val="000000"/>
                  </a:solidFill>
                </a:endParaRPr>
              </a:p>
            </p:txBody>
          </p:sp>
          <p:sp>
            <p:nvSpPr>
              <p:cNvPr id="46" name="Rounded Rectangle 45"/>
              <p:cNvSpPr/>
              <p:nvPr/>
            </p:nvSpPr>
            <p:spPr>
              <a:xfrm>
                <a:off x="3953302" y="2233683"/>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p:cNvSpPr>
                <a:spLocks noChangeArrowheads="1"/>
              </p:cNvSpPr>
              <p:nvPr/>
            </p:nvSpPr>
            <p:spPr bwMode="gray">
              <a:xfrm>
                <a:off x="3773374" y="1475936"/>
                <a:ext cx="1599354"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900" kern="0" dirty="0">
                  <a:solidFill>
                    <a:srgbClr val="FFFFFF"/>
                  </a:solidFill>
                  <a:ea typeface="ヒラギノ角ゴ Pro W3"/>
                  <a:cs typeface="ヒラギノ角ゴ Pro W3"/>
                </a:endParaRPr>
              </a:p>
            </p:txBody>
          </p:sp>
          <p:sp>
            <p:nvSpPr>
              <p:cNvPr id="19" name="Text Box 19"/>
              <p:cNvSpPr txBox="1">
                <a:spLocks noChangeArrowheads="1"/>
              </p:cNvSpPr>
              <p:nvPr/>
            </p:nvSpPr>
            <p:spPr bwMode="gray">
              <a:xfrm flipH="1">
                <a:off x="3871419"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2400" b="1" dirty="0">
                    <a:solidFill>
                      <a:srgbClr val="FFFFFF"/>
                    </a:solidFill>
                    <a:effectLst>
                      <a:outerShdw blurRad="38100" dist="38100" dir="2700000" algn="tl">
                        <a:srgbClr val="000000">
                          <a:alpha val="43137"/>
                        </a:srgbClr>
                      </a:outerShdw>
                    </a:effectLst>
                  </a:rPr>
                  <a:t>Web</a:t>
                </a:r>
              </a:p>
            </p:txBody>
          </p:sp>
        </p:grpSp>
        <p:grpSp>
          <p:nvGrpSpPr>
            <p:cNvPr id="32" name="Group 89"/>
            <p:cNvGrpSpPr/>
            <p:nvPr/>
          </p:nvGrpSpPr>
          <p:grpSpPr>
            <a:xfrm>
              <a:off x="4180717" y="2730040"/>
              <a:ext cx="829167" cy="717189"/>
              <a:chOff x="5542679" y="1515255"/>
              <a:chExt cx="829167" cy="717189"/>
            </a:xfrm>
          </p:grpSpPr>
          <p:grpSp>
            <p:nvGrpSpPr>
              <p:cNvPr id="33" name="Group 90"/>
              <p:cNvGrpSpPr/>
              <p:nvPr/>
            </p:nvGrpSpPr>
            <p:grpSpPr>
              <a:xfrm>
                <a:off x="5853560" y="1905743"/>
                <a:ext cx="211565" cy="185118"/>
                <a:chOff x="581187" y="1571357"/>
                <a:chExt cx="241084" cy="210948"/>
              </a:xfrm>
              <a:effectLst>
                <a:reflection blurRad="6350" stA="35000" endA="300" endPos="62000" dist="241300" dir="5400000" sy="-100000" algn="bl" rotWithShape="0"/>
              </a:effectLst>
            </p:grpSpPr>
            <p:cxnSp>
              <p:nvCxnSpPr>
                <p:cNvPr id="95" name="Straight Connector 94"/>
                <p:cNvCxnSpPr/>
                <p:nvPr/>
              </p:nvCxnSpPr>
              <p:spPr>
                <a:xfrm>
                  <a:off x="697425" y="1571357"/>
                  <a:ext cx="0" cy="133457"/>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a:off x="581187"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14644" y="1709117"/>
                  <a:ext cx="107627" cy="73188"/>
                </a:xfrm>
                <a:prstGeom prst="line">
                  <a:avLst/>
                </a:prstGeom>
                <a:ln w="48260" cap="rnd" cmpd="sng">
                  <a:solidFill>
                    <a:schemeClr val="tx2"/>
                  </a:solidFill>
                  <a:round/>
                </a:ln>
                <a:effectLst/>
              </p:spPr>
              <p:style>
                <a:lnRef idx="2">
                  <a:schemeClr val="accent1"/>
                </a:lnRef>
                <a:fillRef idx="0">
                  <a:schemeClr val="accent1"/>
                </a:fillRef>
                <a:effectRef idx="1">
                  <a:schemeClr val="accent1"/>
                </a:effectRef>
                <a:fontRef idx="minor">
                  <a:schemeClr val="tx1"/>
                </a:fontRef>
              </p:style>
            </p:cxnSp>
          </p:grpSp>
          <p:pic>
            <p:nvPicPr>
              <p:cNvPr id="92" name="Picture 91"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42679" y="1927664"/>
                <a:ext cx="304780" cy="304780"/>
              </a:xfrm>
              <a:prstGeom prst="rect">
                <a:avLst/>
              </a:prstGeom>
              <a:effectLst>
                <a:reflection blurRad="6350" stA="35000" endA="300" endPos="62000" dist="25400" dir="5400000" sy="-100000" algn="bl" rotWithShape="0"/>
              </a:effectLst>
            </p:spPr>
          </p:pic>
          <p:pic>
            <p:nvPicPr>
              <p:cNvPr id="93" name="Picture 92"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67066" y="1927664"/>
                <a:ext cx="304780" cy="304780"/>
              </a:xfrm>
              <a:prstGeom prst="rect">
                <a:avLst/>
              </a:prstGeom>
              <a:effectLst>
                <a:reflection blurRad="6350" stA="35000" endA="300" endPos="62000" dist="25400" dir="5400000" sy="-100000" algn="bl" rotWithShape="0"/>
              </a:effectLst>
            </p:spPr>
          </p:pic>
          <p:pic>
            <p:nvPicPr>
              <p:cNvPr id="94" name="Picture 93" descr="Head_Man_Red.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01595" y="1515255"/>
                <a:ext cx="304780" cy="304780"/>
              </a:xfrm>
              <a:prstGeom prst="rect">
                <a:avLst/>
              </a:prstGeom>
              <a:effectLst/>
            </p:spPr>
          </p:pic>
        </p:grpSp>
      </p:grpSp>
      <p:sp>
        <p:nvSpPr>
          <p:cNvPr id="68" name="Rectangle 67"/>
          <p:cNvSpPr/>
          <p:nvPr/>
        </p:nvSpPr>
        <p:spPr>
          <a:xfrm>
            <a:off x="263790" y="1819703"/>
            <a:ext cx="4702703" cy="407613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2" name="Title 1"/>
          <p:cNvSpPr>
            <a:spLocks noGrp="1"/>
          </p:cNvSpPr>
          <p:nvPr>
            <p:ph type="title"/>
          </p:nvPr>
        </p:nvSpPr>
        <p:spPr>
          <a:xfrm>
            <a:off x="576886" y="390886"/>
            <a:ext cx="6577669" cy="541860"/>
          </a:xfrm>
        </p:spPr>
        <p:txBody>
          <a:bodyPr/>
          <a:lstStyle/>
          <a:p>
            <a:r>
              <a:rPr lang="en-US" dirty="0"/>
              <a:t>The Enterprise </a:t>
            </a:r>
            <a:r>
              <a:rPr lang="en-US" dirty="0" smtClean="0"/>
              <a:t>Evolution or Revolution?</a:t>
            </a:r>
            <a:endParaRPr lang="en-US" dirty="0"/>
          </a:p>
        </p:txBody>
      </p:sp>
      <p:grpSp>
        <p:nvGrpSpPr>
          <p:cNvPr id="34" name="Group 4"/>
          <p:cNvGrpSpPr/>
          <p:nvPr/>
        </p:nvGrpSpPr>
        <p:grpSpPr>
          <a:xfrm>
            <a:off x="5048355" y="1011311"/>
            <a:ext cx="6731143" cy="844788"/>
            <a:chOff x="4565176" y="396816"/>
            <a:chExt cx="3875964" cy="633591"/>
          </a:xfrm>
        </p:grpSpPr>
        <p:sp>
          <p:nvSpPr>
            <p:cNvPr id="49" name="Right Brace 48"/>
            <p:cNvSpPr/>
            <p:nvPr/>
          </p:nvSpPr>
          <p:spPr>
            <a:xfrm rot="16200000">
              <a:off x="6338294" y="-1050684"/>
              <a:ext cx="323426" cy="3838755"/>
            </a:xfrm>
            <a:prstGeom prst="rightBrace">
              <a:avLst>
                <a:gd name="adj1" fmla="val 70830"/>
                <a:gd name="adj2" fmla="val 50000"/>
              </a:avLst>
            </a:prstGeom>
            <a:ln w="38100"/>
          </p:spPr>
          <p:style>
            <a:lnRef idx="1">
              <a:schemeClr val="accent1"/>
            </a:lnRef>
            <a:fillRef idx="0">
              <a:schemeClr val="accent1"/>
            </a:fillRef>
            <a:effectRef idx="0">
              <a:schemeClr val="accent1"/>
            </a:effectRef>
            <a:fontRef idx="minor">
              <a:schemeClr val="tx1"/>
            </a:fontRef>
          </p:style>
          <p:txBody>
            <a:bodyPr lIns="91400" tIns="45700" rIns="91400" bIns="45700" rtlCol="0" anchor="ctr"/>
            <a:lstStyle/>
            <a:p>
              <a:pPr algn="ctr"/>
              <a:endParaRPr lang="en-US"/>
            </a:p>
          </p:txBody>
        </p:sp>
        <p:sp>
          <p:nvSpPr>
            <p:cNvPr id="50" name="TextBox 49"/>
            <p:cNvSpPr txBox="1"/>
            <p:nvPr/>
          </p:nvSpPr>
          <p:spPr>
            <a:xfrm>
              <a:off x="4565176" y="396816"/>
              <a:ext cx="3875964" cy="327742"/>
            </a:xfrm>
            <a:prstGeom prst="rect">
              <a:avLst/>
            </a:prstGeom>
            <a:noFill/>
            <a:ln>
              <a:noFill/>
            </a:ln>
          </p:spPr>
          <p:txBody>
            <a:bodyPr anchor="ctr"/>
            <a:lstStyle>
              <a:defPPr>
                <a:defRPr lang="en-US"/>
              </a:defPPr>
              <a:lvl1pPr algn="ctr" defTabSz="914400">
                <a:lnSpc>
                  <a:spcPct val="85000"/>
                </a:lnSpc>
                <a:defRPr b="1">
                  <a:solidFill>
                    <a:srgbClr val="FFFFFF"/>
                  </a:solidFill>
                  <a:effectLst>
                    <a:outerShdw blurRad="38100" dist="38100" dir="2700000" algn="tl">
                      <a:srgbClr val="000000">
                        <a:alpha val="43137"/>
                      </a:srgbClr>
                    </a:outerShdw>
                  </a:effectLst>
                  <a:latin typeface="Arial" pitchFamily="34" charset="0"/>
                  <a:ea typeface="MS PGothic" pitchFamily="34" charset="-128"/>
                </a:defRPr>
              </a:lvl1pPr>
              <a:lvl2pPr marL="742950" indent="-285750" eaLnBrk="0" hangingPunct="0">
                <a:defRPr sz="1600">
                  <a:latin typeface="Arial" pitchFamily="34" charset="0"/>
                  <a:ea typeface="MS PGothic" pitchFamily="34" charset="-128"/>
                </a:defRPr>
              </a:lvl2pPr>
              <a:lvl3pPr marL="1143000" indent="-228600" eaLnBrk="0" hangingPunct="0">
                <a:defRPr sz="1600">
                  <a:latin typeface="Arial" pitchFamily="34" charset="0"/>
                  <a:ea typeface="MS PGothic" pitchFamily="34" charset="-128"/>
                </a:defRPr>
              </a:lvl3pPr>
              <a:lvl4pPr marL="1600200" indent="-228600" eaLnBrk="0" hangingPunct="0">
                <a:defRPr sz="1600">
                  <a:latin typeface="Arial" pitchFamily="34" charset="0"/>
                  <a:ea typeface="MS PGothic" pitchFamily="34" charset="-128"/>
                </a:defRPr>
              </a:lvl4pPr>
              <a:lvl5pPr marL="2057400" indent="-228600" eaLnBrk="0" hangingPunct="0">
                <a:defRPr sz="1600">
                  <a:latin typeface="Arial" pitchFamily="34" charset="0"/>
                  <a:ea typeface="MS PGothic" pitchFamily="34" charset="-128"/>
                </a:defRPr>
              </a:lvl5pPr>
              <a:lvl6pPr marL="2514600" indent="-228600" algn="ctr" eaLnBrk="0" fontAlgn="base" hangingPunct="0">
                <a:spcBef>
                  <a:spcPct val="0"/>
                </a:spcBef>
                <a:spcAft>
                  <a:spcPct val="0"/>
                </a:spcAft>
                <a:defRPr sz="1600">
                  <a:latin typeface="Arial" pitchFamily="34" charset="0"/>
                  <a:ea typeface="MS PGothic" pitchFamily="34" charset="-128"/>
                </a:defRPr>
              </a:lvl6pPr>
              <a:lvl7pPr marL="2971800" indent="-228600" algn="ctr" eaLnBrk="0" fontAlgn="base" hangingPunct="0">
                <a:spcBef>
                  <a:spcPct val="0"/>
                </a:spcBef>
                <a:spcAft>
                  <a:spcPct val="0"/>
                </a:spcAft>
                <a:defRPr sz="1600">
                  <a:latin typeface="Arial" pitchFamily="34" charset="0"/>
                  <a:ea typeface="MS PGothic" pitchFamily="34" charset="-128"/>
                </a:defRPr>
              </a:lvl7pPr>
              <a:lvl8pPr marL="3429000" indent="-228600" algn="ctr" eaLnBrk="0" fontAlgn="base" hangingPunct="0">
                <a:spcBef>
                  <a:spcPct val="0"/>
                </a:spcBef>
                <a:spcAft>
                  <a:spcPct val="0"/>
                </a:spcAft>
                <a:defRPr sz="1600">
                  <a:latin typeface="Arial" pitchFamily="34" charset="0"/>
                  <a:ea typeface="MS PGothic" pitchFamily="34" charset="-128"/>
                </a:defRPr>
              </a:lvl8pPr>
              <a:lvl9pPr marL="3886200" indent="-228600" algn="ctr" eaLnBrk="0" fontAlgn="base" hangingPunct="0">
                <a:spcBef>
                  <a:spcPct val="0"/>
                </a:spcBef>
                <a:spcAft>
                  <a:spcPct val="0"/>
                </a:spcAft>
                <a:defRPr sz="1600">
                  <a:latin typeface="Arial" pitchFamily="34" charset="0"/>
                  <a:ea typeface="MS PGothic" pitchFamily="34" charset="-128"/>
                </a:defRPr>
              </a:lvl9pPr>
            </a:lstStyle>
            <a:p>
              <a:r>
                <a:rPr lang="en-US" sz="2700" dirty="0">
                  <a:solidFill>
                    <a:schemeClr val="tx1"/>
                  </a:solidFill>
                  <a:effectLst/>
                </a:rPr>
                <a:t>The New Normal</a:t>
              </a:r>
            </a:p>
          </p:txBody>
        </p:sp>
      </p:grpSp>
      <p:sp>
        <p:nvSpPr>
          <p:cNvPr id="60" name="AutoShape 11"/>
          <p:cNvSpPr>
            <a:spLocks noChangeAspect="1" noChangeArrowheads="1"/>
          </p:cNvSpPr>
          <p:nvPr/>
        </p:nvSpPr>
        <p:spPr bwMode="gray">
          <a:xfrm>
            <a:off x="7085162" y="3841091"/>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sp>
        <p:nvSpPr>
          <p:cNvPr id="61" name="AutoShape 11"/>
          <p:cNvSpPr>
            <a:spLocks noChangeAspect="1" noChangeArrowheads="1"/>
          </p:cNvSpPr>
          <p:nvPr/>
        </p:nvSpPr>
        <p:spPr bwMode="gray">
          <a:xfrm>
            <a:off x="9386483" y="3841092"/>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sp>
        <p:nvSpPr>
          <p:cNvPr id="56" name="Cross 55"/>
          <p:cNvSpPr/>
          <p:nvPr/>
        </p:nvSpPr>
        <p:spPr>
          <a:xfrm>
            <a:off x="6958545" y="3834263"/>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sp>
        <p:nvSpPr>
          <p:cNvPr id="57" name="Cross 56"/>
          <p:cNvSpPr/>
          <p:nvPr/>
        </p:nvSpPr>
        <p:spPr>
          <a:xfrm>
            <a:off x="9281092" y="3837296"/>
            <a:ext cx="609441" cy="609600"/>
          </a:xfrm>
          <a:prstGeom prst="plus">
            <a:avLst>
              <a:gd name="adj" fmla="val 32857"/>
            </a:avLst>
          </a:prstGeom>
          <a:gradFill flip="none" rotWithShape="1">
            <a:gsLst>
              <a:gs pos="0">
                <a:srgbClr val="C80000"/>
              </a:gs>
              <a:gs pos="100000">
                <a:srgbClr val="FF1414"/>
              </a:gs>
            </a:gsLst>
            <a:lin ang="16200000" scaled="1"/>
            <a:tileRect/>
          </a:gradFill>
          <a:ln w="28575">
            <a:solidFill>
              <a:schemeClr val="bg2"/>
            </a:solid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grpSp>
        <p:nvGrpSpPr>
          <p:cNvPr id="35" name="Group 5"/>
          <p:cNvGrpSpPr/>
          <p:nvPr/>
        </p:nvGrpSpPr>
        <p:grpSpPr>
          <a:xfrm>
            <a:off x="354750" y="1967915"/>
            <a:ext cx="2152127" cy="3727748"/>
            <a:chOff x="266132" y="1475936"/>
            <a:chExt cx="1614516" cy="2795811"/>
          </a:xfrm>
        </p:grpSpPr>
        <p:grpSp>
          <p:nvGrpSpPr>
            <p:cNvPr id="36" name="Group 64"/>
            <p:cNvGrpSpPr/>
            <p:nvPr/>
          </p:nvGrpSpPr>
          <p:grpSpPr>
            <a:xfrm>
              <a:off x="266132" y="1475936"/>
              <a:ext cx="1614516" cy="2795811"/>
              <a:chOff x="266132" y="1475936"/>
              <a:chExt cx="1614516" cy="2795811"/>
            </a:xfrm>
          </p:grpSpPr>
          <p:sp>
            <p:nvSpPr>
              <p:cNvPr id="13" name="Rectangle 8"/>
              <p:cNvSpPr>
                <a:spLocks noChangeArrowheads="1"/>
              </p:cNvSpPr>
              <p:nvPr/>
            </p:nvSpPr>
            <p:spPr bwMode="gray">
              <a:xfrm>
                <a:off x="266132"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endParaRPr lang="en-US" sz="3200" dirty="0">
                  <a:solidFill>
                    <a:srgbClr val="000000"/>
                  </a:solidFill>
                </a:endParaRPr>
              </a:p>
            </p:txBody>
          </p:sp>
          <p:sp>
            <p:nvSpPr>
              <p:cNvPr id="3" name="Rounded Rectangle 2"/>
              <p:cNvSpPr/>
              <p:nvPr/>
            </p:nvSpPr>
            <p:spPr>
              <a:xfrm>
                <a:off x="436728" y="2231409"/>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p:cNvSpPr>
                <a:spLocks noChangeArrowheads="1"/>
              </p:cNvSpPr>
              <p:nvPr/>
            </p:nvSpPr>
            <p:spPr bwMode="gray">
              <a:xfrm>
                <a:off x="279398" y="1475936"/>
                <a:ext cx="1601250"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900" kern="0" dirty="0">
                  <a:solidFill>
                    <a:srgbClr val="FFFFFF"/>
                  </a:solidFill>
                  <a:ea typeface="ヒラギノ角ゴ Pro W3"/>
                  <a:cs typeface="ヒラギノ角ゴ Pro W3"/>
                </a:endParaRPr>
              </a:p>
            </p:txBody>
          </p:sp>
          <p:sp>
            <p:nvSpPr>
              <p:cNvPr id="18" name="Text Box 19"/>
              <p:cNvSpPr txBox="1">
                <a:spLocks noChangeArrowheads="1"/>
              </p:cNvSpPr>
              <p:nvPr/>
            </p:nvSpPr>
            <p:spPr bwMode="gray">
              <a:xfrm flipH="1">
                <a:off x="382773" y="1535088"/>
                <a:ext cx="1396355"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2400" b="1" dirty="0">
                    <a:solidFill>
                      <a:srgbClr val="FFFFFF"/>
                    </a:solidFill>
                    <a:effectLst>
                      <a:outerShdw blurRad="38100" dist="38100" dir="2700000" algn="tl">
                        <a:srgbClr val="000000">
                          <a:alpha val="43137"/>
                        </a:srgbClr>
                      </a:outerShdw>
                    </a:effectLst>
                  </a:rPr>
                  <a:t>Mainframe</a:t>
                </a:r>
              </a:p>
            </p:txBody>
          </p:sp>
        </p:grpSp>
        <p:pic>
          <p:nvPicPr>
            <p:cNvPr id="101" name="Picture 100" descr="App_Int_Red.png"/>
            <p:cNvPicPr>
              <a:picLocks noChangeAspect="1"/>
            </p:cNvPicPr>
            <p:nvPr/>
          </p:nvPicPr>
          <p:blipFill rotWithShape="1">
            <a:blip r:embed="rId10" cstate="print">
              <a:extLst>
                <a:ext uri="{28A0092B-C50C-407E-A947-70E740481C1C}">
                  <a14:useLocalDpi xmlns:a14="http://schemas.microsoft.com/office/drawing/2010/main" val="0"/>
                </a:ext>
              </a:extLst>
            </a:blip>
            <a:srcRect b="-4981"/>
            <a:stretch/>
          </p:blipFill>
          <p:spPr>
            <a:xfrm>
              <a:off x="760945" y="2834258"/>
              <a:ext cx="661893" cy="592416"/>
            </a:xfrm>
            <a:prstGeom prst="rect">
              <a:avLst/>
            </a:prstGeom>
            <a:effectLst>
              <a:reflection blurRad="6350" stA="52000" endA="300" endPos="35000" dir="5400000" sy="-100000" algn="bl" rotWithShape="0"/>
            </a:effectLst>
          </p:spPr>
        </p:pic>
      </p:grpSp>
      <p:grpSp>
        <p:nvGrpSpPr>
          <p:cNvPr id="37" name="Group 25"/>
          <p:cNvGrpSpPr/>
          <p:nvPr/>
        </p:nvGrpSpPr>
        <p:grpSpPr>
          <a:xfrm>
            <a:off x="2656073" y="1967915"/>
            <a:ext cx="2246747" cy="3727748"/>
            <a:chOff x="1992572" y="1475936"/>
            <a:chExt cx="1685499" cy="2795811"/>
          </a:xfrm>
        </p:grpSpPr>
        <p:grpSp>
          <p:nvGrpSpPr>
            <p:cNvPr id="38" name="Group 65"/>
            <p:cNvGrpSpPr/>
            <p:nvPr/>
          </p:nvGrpSpPr>
          <p:grpSpPr>
            <a:xfrm>
              <a:off x="1992572" y="1475936"/>
              <a:ext cx="1685499" cy="2795811"/>
              <a:chOff x="1992572" y="1475936"/>
              <a:chExt cx="1685499" cy="2795811"/>
            </a:xfrm>
          </p:grpSpPr>
          <p:sp>
            <p:nvSpPr>
              <p:cNvPr id="10" name="Rectangle 8"/>
              <p:cNvSpPr>
                <a:spLocks noChangeArrowheads="1"/>
              </p:cNvSpPr>
              <p:nvPr/>
            </p:nvSpPr>
            <p:spPr bwMode="gray">
              <a:xfrm>
                <a:off x="2019897" y="2023753"/>
                <a:ext cx="1612635" cy="2247994"/>
              </a:xfrm>
              <a:prstGeom prst="rect">
                <a:avLst/>
              </a:prstGeom>
              <a:solidFill>
                <a:schemeClr val="bg2"/>
              </a:solidFill>
              <a:ln w="19050">
                <a:noFill/>
                <a:miter lim="800000"/>
                <a:headEnd/>
                <a:tailEnd/>
              </a:ln>
              <a:effectLst>
                <a:outerShdw blurRad="50800" dist="38100" dir="2700000" algn="tl" rotWithShape="0">
                  <a:prstClr val="black">
                    <a:alpha val="40000"/>
                  </a:prstClr>
                </a:outerShdw>
              </a:effectLst>
            </p:spPr>
            <p:txBody>
              <a:bodyPr wrap="none" anchor="ctr"/>
              <a:lstStyle/>
              <a:p>
                <a:endParaRPr lang="en-US" sz="3200" dirty="0">
                  <a:solidFill>
                    <a:srgbClr val="000000"/>
                  </a:solidFill>
                </a:endParaRPr>
              </a:p>
            </p:txBody>
          </p:sp>
          <p:sp>
            <p:nvSpPr>
              <p:cNvPr id="45" name="Rounded Rectangle 44"/>
              <p:cNvSpPr/>
              <p:nvPr/>
            </p:nvSpPr>
            <p:spPr>
              <a:xfrm>
                <a:off x="2185916" y="2240507"/>
                <a:ext cx="1276066" cy="183562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8"/>
              <p:cNvSpPr>
                <a:spLocks noChangeArrowheads="1"/>
              </p:cNvSpPr>
              <p:nvPr/>
            </p:nvSpPr>
            <p:spPr bwMode="gray">
              <a:xfrm>
                <a:off x="2028305" y="1475936"/>
                <a:ext cx="1603148" cy="512958"/>
              </a:xfrm>
              <a:prstGeom prst="rect">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rIns="0" anchor="b"/>
              <a:lstStyle/>
              <a:p>
                <a:endParaRPr lang="en-US" sz="900" kern="0" dirty="0">
                  <a:solidFill>
                    <a:srgbClr val="FFFFFF"/>
                  </a:solidFill>
                  <a:ea typeface="ヒラギノ角ゴ Pro W3"/>
                  <a:cs typeface="ヒラギノ角ゴ Pro W3"/>
                </a:endParaRPr>
              </a:p>
            </p:txBody>
          </p:sp>
          <p:sp>
            <p:nvSpPr>
              <p:cNvPr id="17" name="Text Box 19"/>
              <p:cNvSpPr txBox="1">
                <a:spLocks noChangeArrowheads="1"/>
              </p:cNvSpPr>
              <p:nvPr/>
            </p:nvSpPr>
            <p:spPr bwMode="gray">
              <a:xfrm flipH="1">
                <a:off x="1992572" y="1535088"/>
                <a:ext cx="1685499" cy="39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2400" b="1" dirty="0">
                    <a:solidFill>
                      <a:srgbClr val="FFFFFF"/>
                    </a:solidFill>
                    <a:effectLst>
                      <a:outerShdw blurRad="38100" dist="38100" dir="2700000" algn="tl">
                        <a:srgbClr val="000000">
                          <a:alpha val="43137"/>
                        </a:srgbClr>
                      </a:outerShdw>
                    </a:effectLst>
                  </a:rPr>
                  <a:t>Client/Server</a:t>
                </a:r>
                <a:endParaRPr lang="en-US" b="1" dirty="0">
                  <a:solidFill>
                    <a:srgbClr val="FFFFFF"/>
                  </a:solidFill>
                  <a:effectLst>
                    <a:outerShdw blurRad="38100" dist="38100" dir="2700000" algn="tl">
                      <a:srgbClr val="000000">
                        <a:alpha val="43137"/>
                      </a:srgbClr>
                    </a:outerShdw>
                  </a:effectLst>
                </a:endParaRPr>
              </a:p>
            </p:txBody>
          </p:sp>
        </p:grpSp>
        <p:grpSp>
          <p:nvGrpSpPr>
            <p:cNvPr id="39" name="Group 70" descr="Down:  Group 283"/>
            <p:cNvGrpSpPr>
              <a:grpSpLocks noChangeAspect="1"/>
            </p:cNvGrpSpPr>
            <p:nvPr/>
          </p:nvGrpSpPr>
          <p:grpSpPr>
            <a:xfrm>
              <a:off x="2591155" y="2360547"/>
              <a:ext cx="445264" cy="703375"/>
              <a:chOff x="10218793" y="2710315"/>
              <a:chExt cx="1161274" cy="1834440"/>
            </a:xfrm>
          </p:grpSpPr>
          <p:sp>
            <p:nvSpPr>
              <p:cNvPr id="72" name="Rectangle 71"/>
              <p:cNvSpPr/>
              <p:nvPr/>
            </p:nvSpPr>
            <p:spPr>
              <a:xfrm>
                <a:off x="10220491" y="2720747"/>
                <a:ext cx="1159576" cy="1717904"/>
              </a:xfrm>
              <a:prstGeom prst="rect">
                <a:avLst/>
              </a:prstGeom>
              <a:gradFill>
                <a:gsLst>
                  <a:gs pos="0">
                    <a:schemeClr val="bg1">
                      <a:lumMod val="95000"/>
                    </a:schemeClr>
                  </a:gs>
                  <a:gs pos="100000">
                    <a:schemeClr val="bg1">
                      <a:lumMod val="75000"/>
                    </a:schemeClr>
                  </a:gs>
                </a:gsLst>
                <a:lin ang="54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0" name="Group 7"/>
              <p:cNvGrpSpPr>
                <a:grpSpLocks noChangeAspect="1"/>
              </p:cNvGrpSpPr>
              <p:nvPr/>
            </p:nvGrpSpPr>
            <p:grpSpPr bwMode="auto">
              <a:xfrm>
                <a:off x="10218793" y="2710315"/>
                <a:ext cx="1161274" cy="1834440"/>
                <a:chOff x="3156" y="1082"/>
                <a:chExt cx="1368" cy="2161"/>
              </a:xfrm>
            </p:grpSpPr>
            <p:sp>
              <p:nvSpPr>
                <p:cNvPr id="74" name="AutoShape 6"/>
                <p:cNvSpPr>
                  <a:spLocks noChangeAspect="1" noChangeArrowheads="1" noTextEdit="1"/>
                </p:cNvSpPr>
                <p:nvPr/>
              </p:nvSpPr>
              <p:spPr bwMode="auto">
                <a:xfrm>
                  <a:off x="3156" y="1082"/>
                  <a:ext cx="1368" cy="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8"/>
                <p:cNvSpPr>
                  <a:spLocks noEditPoints="1"/>
                </p:cNvSpPr>
                <p:nvPr/>
              </p:nvSpPr>
              <p:spPr bwMode="auto">
                <a:xfrm>
                  <a:off x="3302" y="2719"/>
                  <a:ext cx="1078" cy="288"/>
                </a:xfrm>
                <a:custGeom>
                  <a:avLst/>
                  <a:gdLst>
                    <a:gd name="T0" fmla="*/ 0 w 1078"/>
                    <a:gd name="T1" fmla="*/ 288 h 288"/>
                    <a:gd name="T2" fmla="*/ 1078 w 1078"/>
                    <a:gd name="T3" fmla="*/ 288 h 288"/>
                    <a:gd name="T4" fmla="*/ 1078 w 1078"/>
                    <a:gd name="T5" fmla="*/ 0 h 288"/>
                    <a:gd name="T6" fmla="*/ 0 w 1078"/>
                    <a:gd name="T7" fmla="*/ 0 h 288"/>
                    <a:gd name="T8" fmla="*/ 0 w 1078"/>
                    <a:gd name="T9" fmla="*/ 288 h 288"/>
                    <a:gd name="T10" fmla="*/ 0 w 1078"/>
                    <a:gd name="T11" fmla="*/ 288 h 288"/>
                    <a:gd name="T12" fmla="*/ 0 w 1078"/>
                    <a:gd name="T13" fmla="*/ 288 h 288"/>
                    <a:gd name="T14" fmla="*/ 1021 w 1078"/>
                    <a:gd name="T15" fmla="*/ 231 h 288"/>
                    <a:gd name="T16" fmla="*/ 575 w 1078"/>
                    <a:gd name="T17" fmla="*/ 231 h 288"/>
                    <a:gd name="T18" fmla="*/ 575 w 1078"/>
                    <a:gd name="T19" fmla="*/ 175 h 288"/>
                    <a:gd name="T20" fmla="*/ 1021 w 1078"/>
                    <a:gd name="T21" fmla="*/ 175 h 288"/>
                    <a:gd name="T22" fmla="*/ 1021 w 1078"/>
                    <a:gd name="T23" fmla="*/ 231 h 288"/>
                    <a:gd name="T24" fmla="*/ 1021 w 1078"/>
                    <a:gd name="T25" fmla="*/ 231 h 288"/>
                    <a:gd name="T26" fmla="*/ 1021 w 1078"/>
                    <a:gd name="T27" fmla="*/ 231 h 288"/>
                    <a:gd name="T28" fmla="*/ 568 w 1078"/>
                    <a:gd name="T29" fmla="*/ 61 h 288"/>
                    <a:gd name="T30" fmla="*/ 1021 w 1078"/>
                    <a:gd name="T31" fmla="*/ 61 h 288"/>
                    <a:gd name="T32" fmla="*/ 1021 w 1078"/>
                    <a:gd name="T33" fmla="*/ 118 h 288"/>
                    <a:gd name="T34" fmla="*/ 568 w 1078"/>
                    <a:gd name="T35" fmla="*/ 118 h 288"/>
                    <a:gd name="T36" fmla="*/ 568 w 1078"/>
                    <a:gd name="T37" fmla="*/ 61 h 288"/>
                    <a:gd name="T38" fmla="*/ 568 w 1078"/>
                    <a:gd name="T39" fmla="*/ 61 h 288"/>
                    <a:gd name="T40" fmla="*/ 568 w 1078"/>
                    <a:gd name="T41" fmla="*/ 61 h 288"/>
                    <a:gd name="T42" fmla="*/ 64 w 1078"/>
                    <a:gd name="T43" fmla="*/ 61 h 288"/>
                    <a:gd name="T44" fmla="*/ 511 w 1078"/>
                    <a:gd name="T45" fmla="*/ 61 h 288"/>
                    <a:gd name="T46" fmla="*/ 511 w 1078"/>
                    <a:gd name="T47" fmla="*/ 118 h 288"/>
                    <a:gd name="T48" fmla="*/ 64 w 1078"/>
                    <a:gd name="T49" fmla="*/ 118 h 288"/>
                    <a:gd name="T50" fmla="*/ 64 w 1078"/>
                    <a:gd name="T51" fmla="*/ 61 h 288"/>
                    <a:gd name="T52" fmla="*/ 64 w 1078"/>
                    <a:gd name="T53" fmla="*/ 61 h 288"/>
                    <a:gd name="T54" fmla="*/ 64 w 1078"/>
                    <a:gd name="T55" fmla="*/ 61 h 288"/>
                    <a:gd name="T56" fmla="*/ 64 w 1078"/>
                    <a:gd name="T57" fmla="*/ 175 h 288"/>
                    <a:gd name="T58" fmla="*/ 511 w 1078"/>
                    <a:gd name="T59" fmla="*/ 175 h 288"/>
                    <a:gd name="T60" fmla="*/ 511 w 1078"/>
                    <a:gd name="T61" fmla="*/ 231 h 288"/>
                    <a:gd name="T62" fmla="*/ 64 w 1078"/>
                    <a:gd name="T63" fmla="*/ 231 h 288"/>
                    <a:gd name="T64" fmla="*/ 64 w 1078"/>
                    <a:gd name="T65" fmla="*/ 175 h 288"/>
                    <a:gd name="T66" fmla="*/ 64 w 1078"/>
                    <a:gd name="T67" fmla="*/ 175 h 288"/>
                    <a:gd name="T68" fmla="*/ 64 w 1078"/>
                    <a:gd name="T69" fmla="*/ 17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288">
                      <a:moveTo>
                        <a:pt x="0" y="288"/>
                      </a:moveTo>
                      <a:lnTo>
                        <a:pt x="1078" y="288"/>
                      </a:lnTo>
                      <a:lnTo>
                        <a:pt x="1078" y="0"/>
                      </a:lnTo>
                      <a:lnTo>
                        <a:pt x="0" y="0"/>
                      </a:lnTo>
                      <a:lnTo>
                        <a:pt x="0" y="288"/>
                      </a:lnTo>
                      <a:lnTo>
                        <a:pt x="0" y="288"/>
                      </a:lnTo>
                      <a:lnTo>
                        <a:pt x="0" y="288"/>
                      </a:lnTo>
                      <a:close/>
                      <a:moveTo>
                        <a:pt x="1021" y="231"/>
                      </a:moveTo>
                      <a:lnTo>
                        <a:pt x="575" y="231"/>
                      </a:lnTo>
                      <a:lnTo>
                        <a:pt x="575" y="175"/>
                      </a:lnTo>
                      <a:lnTo>
                        <a:pt x="1021" y="175"/>
                      </a:lnTo>
                      <a:lnTo>
                        <a:pt x="1021" y="231"/>
                      </a:lnTo>
                      <a:lnTo>
                        <a:pt x="1021" y="231"/>
                      </a:lnTo>
                      <a:lnTo>
                        <a:pt x="1021" y="231"/>
                      </a:lnTo>
                      <a:close/>
                      <a:moveTo>
                        <a:pt x="568" y="61"/>
                      </a:moveTo>
                      <a:lnTo>
                        <a:pt x="1021" y="61"/>
                      </a:lnTo>
                      <a:lnTo>
                        <a:pt x="1021" y="118"/>
                      </a:lnTo>
                      <a:lnTo>
                        <a:pt x="568" y="118"/>
                      </a:lnTo>
                      <a:lnTo>
                        <a:pt x="568" y="61"/>
                      </a:lnTo>
                      <a:lnTo>
                        <a:pt x="568" y="61"/>
                      </a:lnTo>
                      <a:lnTo>
                        <a:pt x="568" y="61"/>
                      </a:lnTo>
                      <a:close/>
                      <a:moveTo>
                        <a:pt x="64" y="61"/>
                      </a:moveTo>
                      <a:lnTo>
                        <a:pt x="511" y="61"/>
                      </a:lnTo>
                      <a:lnTo>
                        <a:pt x="511" y="118"/>
                      </a:lnTo>
                      <a:lnTo>
                        <a:pt x="64" y="118"/>
                      </a:lnTo>
                      <a:lnTo>
                        <a:pt x="64" y="61"/>
                      </a:lnTo>
                      <a:lnTo>
                        <a:pt x="64" y="61"/>
                      </a:lnTo>
                      <a:lnTo>
                        <a:pt x="64" y="61"/>
                      </a:lnTo>
                      <a:close/>
                      <a:moveTo>
                        <a:pt x="64" y="175"/>
                      </a:moveTo>
                      <a:lnTo>
                        <a:pt x="511" y="175"/>
                      </a:lnTo>
                      <a:lnTo>
                        <a:pt x="511" y="231"/>
                      </a:lnTo>
                      <a:lnTo>
                        <a:pt x="64" y="231"/>
                      </a:lnTo>
                      <a:lnTo>
                        <a:pt x="64" y="175"/>
                      </a:lnTo>
                      <a:lnTo>
                        <a:pt x="64" y="175"/>
                      </a:lnTo>
                      <a:lnTo>
                        <a:pt x="64" y="175"/>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9"/>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0 w 1366"/>
                    <a:gd name="T19" fmla="*/ 0 h 2157"/>
                    <a:gd name="T20" fmla="*/ 0 w 1366"/>
                    <a:gd name="T21" fmla="*/ 0 h 2157"/>
                    <a:gd name="T22" fmla="*/ 90 w 1366"/>
                    <a:gd name="T23" fmla="*/ 1989 h 2157"/>
                    <a:gd name="T24" fmla="*/ 90 w 1366"/>
                    <a:gd name="T25" fmla="*/ 97 h 2157"/>
                    <a:gd name="T26" fmla="*/ 1279 w 1366"/>
                    <a:gd name="T27" fmla="*/ 97 h 2157"/>
                    <a:gd name="T28" fmla="*/ 1283 w 1366"/>
                    <a:gd name="T29" fmla="*/ 1989 h 2157"/>
                    <a:gd name="T30" fmla="*/ 90 w 1366"/>
                    <a:gd name="T31" fmla="*/ 1989 h 2157"/>
                    <a:gd name="T32" fmla="*/ 90 w 1366"/>
                    <a:gd name="T33" fmla="*/ 1989 h 2157"/>
                    <a:gd name="T34" fmla="*/ 90 w 1366"/>
                    <a:gd name="T35"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lnTo>
                        <a:pt x="0" y="0"/>
                      </a:lnTo>
                      <a:lnTo>
                        <a:pt x="0" y="0"/>
                      </a:lnTo>
                      <a:close/>
                      <a:moveTo>
                        <a:pt x="90" y="1989"/>
                      </a:moveTo>
                      <a:lnTo>
                        <a:pt x="90" y="97"/>
                      </a:lnTo>
                      <a:lnTo>
                        <a:pt x="1279" y="97"/>
                      </a:lnTo>
                      <a:lnTo>
                        <a:pt x="1283" y="1989"/>
                      </a:lnTo>
                      <a:lnTo>
                        <a:pt x="90" y="1989"/>
                      </a:lnTo>
                      <a:lnTo>
                        <a:pt x="90" y="1989"/>
                      </a:lnTo>
                      <a:lnTo>
                        <a:pt x="90" y="198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0"/>
                <p:cNvSpPr>
                  <a:spLocks noEditPoints="1"/>
                </p:cNvSpPr>
                <p:nvPr/>
              </p:nvSpPr>
              <p:spPr bwMode="auto">
                <a:xfrm>
                  <a:off x="3158" y="1084"/>
                  <a:ext cx="1366" cy="2157"/>
                </a:xfrm>
                <a:custGeom>
                  <a:avLst/>
                  <a:gdLst>
                    <a:gd name="T0" fmla="*/ 0 w 1366"/>
                    <a:gd name="T1" fmla="*/ 0 h 2157"/>
                    <a:gd name="T2" fmla="*/ 0 w 1366"/>
                    <a:gd name="T3" fmla="*/ 2157 h 2157"/>
                    <a:gd name="T4" fmla="*/ 90 w 1366"/>
                    <a:gd name="T5" fmla="*/ 2157 h 2157"/>
                    <a:gd name="T6" fmla="*/ 90 w 1366"/>
                    <a:gd name="T7" fmla="*/ 2043 h 2157"/>
                    <a:gd name="T8" fmla="*/ 1283 w 1366"/>
                    <a:gd name="T9" fmla="*/ 2043 h 2157"/>
                    <a:gd name="T10" fmla="*/ 1283 w 1366"/>
                    <a:gd name="T11" fmla="*/ 2157 h 2157"/>
                    <a:gd name="T12" fmla="*/ 1366 w 1366"/>
                    <a:gd name="T13" fmla="*/ 2157 h 2157"/>
                    <a:gd name="T14" fmla="*/ 1366 w 1366"/>
                    <a:gd name="T15" fmla="*/ 0 h 2157"/>
                    <a:gd name="T16" fmla="*/ 0 w 1366"/>
                    <a:gd name="T17" fmla="*/ 0 h 2157"/>
                    <a:gd name="T18" fmla="*/ 90 w 1366"/>
                    <a:gd name="T19" fmla="*/ 1989 h 2157"/>
                    <a:gd name="T20" fmla="*/ 90 w 1366"/>
                    <a:gd name="T21" fmla="*/ 97 h 2157"/>
                    <a:gd name="T22" fmla="*/ 1279 w 1366"/>
                    <a:gd name="T23" fmla="*/ 97 h 2157"/>
                    <a:gd name="T24" fmla="*/ 1283 w 1366"/>
                    <a:gd name="T25" fmla="*/ 1989 h 2157"/>
                    <a:gd name="T26" fmla="*/ 90 w 1366"/>
                    <a:gd name="T27" fmla="*/ 1989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2157">
                      <a:moveTo>
                        <a:pt x="0" y="0"/>
                      </a:moveTo>
                      <a:lnTo>
                        <a:pt x="0" y="2157"/>
                      </a:lnTo>
                      <a:lnTo>
                        <a:pt x="90" y="2157"/>
                      </a:lnTo>
                      <a:lnTo>
                        <a:pt x="90" y="2043"/>
                      </a:lnTo>
                      <a:lnTo>
                        <a:pt x="1283" y="2043"/>
                      </a:lnTo>
                      <a:lnTo>
                        <a:pt x="1283" y="2157"/>
                      </a:lnTo>
                      <a:lnTo>
                        <a:pt x="1366" y="2157"/>
                      </a:lnTo>
                      <a:lnTo>
                        <a:pt x="1366" y="0"/>
                      </a:lnTo>
                      <a:lnTo>
                        <a:pt x="0" y="0"/>
                      </a:lnTo>
                      <a:close/>
                      <a:moveTo>
                        <a:pt x="90" y="1989"/>
                      </a:moveTo>
                      <a:lnTo>
                        <a:pt x="90" y="97"/>
                      </a:lnTo>
                      <a:lnTo>
                        <a:pt x="1279" y="97"/>
                      </a:lnTo>
                      <a:lnTo>
                        <a:pt x="1283" y="1989"/>
                      </a:lnTo>
                      <a:lnTo>
                        <a:pt x="90" y="1989"/>
                      </a:lnTo>
                      <a:close/>
                    </a:path>
                  </a:pathLst>
                </a:custGeom>
                <a:solidFill>
                  <a:srgbClr val="8181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2"/>
                <p:cNvSpPr>
                  <a:spLocks noEditPoints="1"/>
                </p:cNvSpPr>
                <p:nvPr/>
              </p:nvSpPr>
              <p:spPr bwMode="auto">
                <a:xfrm>
                  <a:off x="3302" y="2225"/>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64 w 1078"/>
                    <a:gd name="T53" fmla="*/ 319 h 432"/>
                    <a:gd name="T54" fmla="*/ 64 w 1078"/>
                    <a:gd name="T55" fmla="*/ 262 h 432"/>
                    <a:gd name="T56" fmla="*/ 1021 w 1078"/>
                    <a:gd name="T57" fmla="*/ 262 h 432"/>
                    <a:gd name="T58" fmla="*/ 1021 w 1078"/>
                    <a:gd name="T59" fmla="*/ 319 h 432"/>
                    <a:gd name="T60" fmla="*/ 1021 w 1078"/>
                    <a:gd name="T61" fmla="*/ 319 h 432"/>
                    <a:gd name="T62" fmla="*/ 1021 w 1078"/>
                    <a:gd name="T63" fmla="*/ 319 h 432"/>
                    <a:gd name="T64" fmla="*/ 1021 w 1078"/>
                    <a:gd name="T65" fmla="*/ 175 h 432"/>
                    <a:gd name="T66" fmla="*/ 728 w 1078"/>
                    <a:gd name="T67" fmla="*/ 175 h 432"/>
                    <a:gd name="T68" fmla="*/ 728 w 1078"/>
                    <a:gd name="T69" fmla="*/ 118 h 432"/>
                    <a:gd name="T70" fmla="*/ 1021 w 1078"/>
                    <a:gd name="T71" fmla="*/ 118 h 432"/>
                    <a:gd name="T72" fmla="*/ 1021 w 1078"/>
                    <a:gd name="T73" fmla="*/ 175 h 432"/>
                    <a:gd name="T74" fmla="*/ 1021 w 1078"/>
                    <a:gd name="T75" fmla="*/ 175 h 432"/>
                    <a:gd name="T76" fmla="*/ 1021 w 1078"/>
                    <a:gd name="T77"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3"/>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0" name="Freeform 14"/>
                <p:cNvSpPr>
                  <a:spLocks noEditPoints="1"/>
                </p:cNvSpPr>
                <p:nvPr/>
              </p:nvSpPr>
              <p:spPr bwMode="auto">
                <a:xfrm>
                  <a:off x="3302" y="2225"/>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64 w 1078"/>
                    <a:gd name="T37" fmla="*/ 319 h 432"/>
                    <a:gd name="T38" fmla="*/ 64 w 1078"/>
                    <a:gd name="T39" fmla="*/ 262 h 432"/>
                    <a:gd name="T40" fmla="*/ 1021 w 1078"/>
                    <a:gd name="T41" fmla="*/ 262 h 432"/>
                    <a:gd name="T42" fmla="*/ 1021 w 1078"/>
                    <a:gd name="T43" fmla="*/ 319 h 432"/>
                    <a:gd name="T44" fmla="*/ 1021 w 1078"/>
                    <a:gd name="T45" fmla="*/ 175 h 432"/>
                    <a:gd name="T46" fmla="*/ 728 w 1078"/>
                    <a:gd name="T47" fmla="*/ 175 h 432"/>
                    <a:gd name="T48" fmla="*/ 728 w 1078"/>
                    <a:gd name="T49" fmla="*/ 118 h 432"/>
                    <a:gd name="T50" fmla="*/ 1021 w 1078"/>
                    <a:gd name="T51" fmla="*/ 118 h 432"/>
                    <a:gd name="T52" fmla="*/ 1021 w 1078"/>
                    <a:gd name="T53"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5"/>
                <p:cNvSpPr>
                  <a:spLocks noEditPoints="1"/>
                </p:cNvSpPr>
                <p:nvPr/>
              </p:nvSpPr>
              <p:spPr bwMode="auto">
                <a:xfrm>
                  <a:off x="3302" y="1732"/>
                  <a:ext cx="1078" cy="439"/>
                </a:xfrm>
                <a:custGeom>
                  <a:avLst/>
                  <a:gdLst>
                    <a:gd name="T0" fmla="*/ 0 w 1078"/>
                    <a:gd name="T1" fmla="*/ 0 h 439"/>
                    <a:gd name="T2" fmla="*/ 0 w 1078"/>
                    <a:gd name="T3" fmla="*/ 0 h 439"/>
                    <a:gd name="T4" fmla="*/ 0 w 1078"/>
                    <a:gd name="T5" fmla="*/ 0 h 439"/>
                    <a:gd name="T6" fmla="*/ 0 w 1078"/>
                    <a:gd name="T7" fmla="*/ 0 h 439"/>
                    <a:gd name="T8" fmla="*/ 1078 w 1078"/>
                    <a:gd name="T9" fmla="*/ 0 h 439"/>
                    <a:gd name="T10" fmla="*/ 0 w 1078"/>
                    <a:gd name="T11" fmla="*/ 0 h 439"/>
                    <a:gd name="T12" fmla="*/ 0 w 1078"/>
                    <a:gd name="T13" fmla="*/ 439 h 439"/>
                    <a:gd name="T14" fmla="*/ 1078 w 1078"/>
                    <a:gd name="T15" fmla="*/ 439 h 439"/>
                    <a:gd name="T16" fmla="*/ 1078 w 1078"/>
                    <a:gd name="T17" fmla="*/ 0 h 439"/>
                    <a:gd name="T18" fmla="*/ 1078 w 1078"/>
                    <a:gd name="T19" fmla="*/ 0 h 439"/>
                    <a:gd name="T20" fmla="*/ 1078 w 1078"/>
                    <a:gd name="T21" fmla="*/ 0 h 439"/>
                    <a:gd name="T22" fmla="*/ 178 w 1078"/>
                    <a:gd name="T23" fmla="*/ 120 h 439"/>
                    <a:gd name="T24" fmla="*/ 234 w 1078"/>
                    <a:gd name="T25" fmla="*/ 120 h 439"/>
                    <a:gd name="T26" fmla="*/ 234 w 1078"/>
                    <a:gd name="T27" fmla="*/ 177 h 439"/>
                    <a:gd name="T28" fmla="*/ 178 w 1078"/>
                    <a:gd name="T29" fmla="*/ 177 h 439"/>
                    <a:gd name="T30" fmla="*/ 178 w 1078"/>
                    <a:gd name="T31" fmla="*/ 120 h 439"/>
                    <a:gd name="T32" fmla="*/ 178 w 1078"/>
                    <a:gd name="T33" fmla="*/ 120 h 439"/>
                    <a:gd name="T34" fmla="*/ 178 w 1078"/>
                    <a:gd name="T35" fmla="*/ 120 h 439"/>
                    <a:gd name="T36" fmla="*/ 64 w 1078"/>
                    <a:gd name="T37" fmla="*/ 120 h 439"/>
                    <a:gd name="T38" fmla="*/ 121 w 1078"/>
                    <a:gd name="T39" fmla="*/ 120 h 439"/>
                    <a:gd name="T40" fmla="*/ 121 w 1078"/>
                    <a:gd name="T41" fmla="*/ 177 h 439"/>
                    <a:gd name="T42" fmla="*/ 64 w 1078"/>
                    <a:gd name="T43" fmla="*/ 177 h 439"/>
                    <a:gd name="T44" fmla="*/ 64 w 1078"/>
                    <a:gd name="T45" fmla="*/ 120 h 439"/>
                    <a:gd name="T46" fmla="*/ 64 w 1078"/>
                    <a:gd name="T47" fmla="*/ 120 h 439"/>
                    <a:gd name="T48" fmla="*/ 64 w 1078"/>
                    <a:gd name="T49" fmla="*/ 120 h 439"/>
                    <a:gd name="T50" fmla="*/ 1021 w 1078"/>
                    <a:gd name="T51" fmla="*/ 325 h 439"/>
                    <a:gd name="T52" fmla="*/ 1021 w 1078"/>
                    <a:gd name="T53" fmla="*/ 325 h 439"/>
                    <a:gd name="T54" fmla="*/ 64 w 1078"/>
                    <a:gd name="T55" fmla="*/ 325 h 439"/>
                    <a:gd name="T56" fmla="*/ 64 w 1078"/>
                    <a:gd name="T57" fmla="*/ 266 h 439"/>
                    <a:gd name="T58" fmla="*/ 1021 w 1078"/>
                    <a:gd name="T59" fmla="*/ 266 h 439"/>
                    <a:gd name="T60" fmla="*/ 1021 w 1078"/>
                    <a:gd name="T61" fmla="*/ 325 h 439"/>
                    <a:gd name="T62" fmla="*/ 1021 w 1078"/>
                    <a:gd name="T63" fmla="*/ 325 h 439"/>
                    <a:gd name="T64" fmla="*/ 1021 w 1078"/>
                    <a:gd name="T65" fmla="*/ 325 h 439"/>
                    <a:gd name="T66" fmla="*/ 1021 w 1078"/>
                    <a:gd name="T67" fmla="*/ 177 h 439"/>
                    <a:gd name="T68" fmla="*/ 728 w 1078"/>
                    <a:gd name="T69" fmla="*/ 177 h 439"/>
                    <a:gd name="T70" fmla="*/ 728 w 1078"/>
                    <a:gd name="T71" fmla="*/ 120 h 439"/>
                    <a:gd name="T72" fmla="*/ 1021 w 1078"/>
                    <a:gd name="T73" fmla="*/ 120 h 439"/>
                    <a:gd name="T74" fmla="*/ 1021 w 1078"/>
                    <a:gd name="T75" fmla="*/ 177 h 439"/>
                    <a:gd name="T76" fmla="*/ 1021 w 1078"/>
                    <a:gd name="T77" fmla="*/ 177 h 439"/>
                    <a:gd name="T78" fmla="*/ 1021 w 1078"/>
                    <a:gd name="T79"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9">
                      <a:moveTo>
                        <a:pt x="0" y="0"/>
                      </a:moveTo>
                      <a:lnTo>
                        <a:pt x="0" y="0"/>
                      </a:lnTo>
                      <a:lnTo>
                        <a:pt x="0" y="0"/>
                      </a:lnTo>
                      <a:lnTo>
                        <a:pt x="0" y="0"/>
                      </a:lnTo>
                      <a:close/>
                      <a:moveTo>
                        <a:pt x="1078" y="0"/>
                      </a:moveTo>
                      <a:lnTo>
                        <a:pt x="0" y="0"/>
                      </a:lnTo>
                      <a:lnTo>
                        <a:pt x="0" y="439"/>
                      </a:lnTo>
                      <a:lnTo>
                        <a:pt x="1078" y="439"/>
                      </a:lnTo>
                      <a:lnTo>
                        <a:pt x="1078" y="0"/>
                      </a:lnTo>
                      <a:lnTo>
                        <a:pt x="1078" y="0"/>
                      </a:lnTo>
                      <a:lnTo>
                        <a:pt x="1078" y="0"/>
                      </a:lnTo>
                      <a:close/>
                      <a:moveTo>
                        <a:pt x="178" y="120"/>
                      </a:moveTo>
                      <a:lnTo>
                        <a:pt x="234" y="120"/>
                      </a:lnTo>
                      <a:lnTo>
                        <a:pt x="234" y="177"/>
                      </a:lnTo>
                      <a:lnTo>
                        <a:pt x="178" y="177"/>
                      </a:lnTo>
                      <a:lnTo>
                        <a:pt x="178" y="120"/>
                      </a:lnTo>
                      <a:lnTo>
                        <a:pt x="178" y="120"/>
                      </a:lnTo>
                      <a:lnTo>
                        <a:pt x="178" y="120"/>
                      </a:lnTo>
                      <a:close/>
                      <a:moveTo>
                        <a:pt x="64" y="120"/>
                      </a:moveTo>
                      <a:lnTo>
                        <a:pt x="121" y="120"/>
                      </a:lnTo>
                      <a:lnTo>
                        <a:pt x="121" y="177"/>
                      </a:lnTo>
                      <a:lnTo>
                        <a:pt x="64" y="177"/>
                      </a:lnTo>
                      <a:lnTo>
                        <a:pt x="64" y="120"/>
                      </a:lnTo>
                      <a:lnTo>
                        <a:pt x="64" y="120"/>
                      </a:lnTo>
                      <a:lnTo>
                        <a:pt x="64" y="120"/>
                      </a:lnTo>
                      <a:close/>
                      <a:moveTo>
                        <a:pt x="1021" y="325"/>
                      </a:moveTo>
                      <a:lnTo>
                        <a:pt x="1021" y="325"/>
                      </a:lnTo>
                      <a:lnTo>
                        <a:pt x="64" y="325"/>
                      </a:lnTo>
                      <a:lnTo>
                        <a:pt x="64" y="266"/>
                      </a:lnTo>
                      <a:lnTo>
                        <a:pt x="1021" y="266"/>
                      </a:lnTo>
                      <a:lnTo>
                        <a:pt x="1021" y="325"/>
                      </a:lnTo>
                      <a:lnTo>
                        <a:pt x="1021" y="325"/>
                      </a:lnTo>
                      <a:lnTo>
                        <a:pt x="1021" y="325"/>
                      </a:lnTo>
                      <a:close/>
                      <a:moveTo>
                        <a:pt x="1021" y="177"/>
                      </a:moveTo>
                      <a:lnTo>
                        <a:pt x="728" y="177"/>
                      </a:lnTo>
                      <a:lnTo>
                        <a:pt x="728" y="120"/>
                      </a:lnTo>
                      <a:lnTo>
                        <a:pt x="1021" y="120"/>
                      </a:lnTo>
                      <a:lnTo>
                        <a:pt x="1021" y="177"/>
                      </a:lnTo>
                      <a:lnTo>
                        <a:pt x="1021" y="177"/>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6"/>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close/>
                      <a:moveTo>
                        <a:pt x="1078" y="0"/>
                      </a:moveTo>
                      <a:lnTo>
                        <a:pt x="0" y="0"/>
                      </a:lnTo>
                      <a:lnTo>
                        <a:pt x="0" y="439"/>
                      </a:lnTo>
                      <a:lnTo>
                        <a:pt x="1078" y="439"/>
                      </a:lnTo>
                      <a:lnTo>
                        <a:pt x="1078" y="0"/>
                      </a:lnTo>
                      <a:close/>
                      <a:moveTo>
                        <a:pt x="178" y="120"/>
                      </a:moveTo>
                      <a:lnTo>
                        <a:pt x="234" y="120"/>
                      </a:lnTo>
                      <a:lnTo>
                        <a:pt x="234" y="177"/>
                      </a:lnTo>
                      <a:lnTo>
                        <a:pt x="178" y="177"/>
                      </a:lnTo>
                      <a:lnTo>
                        <a:pt x="178" y="120"/>
                      </a:lnTo>
                      <a:close/>
                      <a:moveTo>
                        <a:pt x="64" y="120"/>
                      </a:moveTo>
                      <a:lnTo>
                        <a:pt x="121" y="120"/>
                      </a:lnTo>
                      <a:lnTo>
                        <a:pt x="121" y="177"/>
                      </a:lnTo>
                      <a:lnTo>
                        <a:pt x="64" y="177"/>
                      </a:lnTo>
                      <a:lnTo>
                        <a:pt x="64" y="120"/>
                      </a:lnTo>
                      <a:close/>
                      <a:moveTo>
                        <a:pt x="1021" y="325"/>
                      </a:moveTo>
                      <a:lnTo>
                        <a:pt x="1021" y="325"/>
                      </a:lnTo>
                      <a:lnTo>
                        <a:pt x="64" y="325"/>
                      </a:lnTo>
                      <a:lnTo>
                        <a:pt x="64" y="266"/>
                      </a:lnTo>
                      <a:lnTo>
                        <a:pt x="1021" y="266"/>
                      </a:lnTo>
                      <a:lnTo>
                        <a:pt x="1021" y="325"/>
                      </a:lnTo>
                      <a:close/>
                      <a:moveTo>
                        <a:pt x="1021" y="177"/>
                      </a:moveTo>
                      <a:lnTo>
                        <a:pt x="728" y="177"/>
                      </a:lnTo>
                      <a:lnTo>
                        <a:pt x="728" y="120"/>
                      </a:lnTo>
                      <a:lnTo>
                        <a:pt x="1021" y="120"/>
                      </a:lnTo>
                      <a:lnTo>
                        <a:pt x="1021" y="177"/>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7"/>
                <p:cNvSpPr>
                  <a:spLocks noEditPoints="1"/>
                </p:cNvSpPr>
                <p:nvPr/>
              </p:nvSpPr>
              <p:spPr bwMode="auto">
                <a:xfrm>
                  <a:off x="3302" y="1732"/>
                  <a:ext cx="1078" cy="439"/>
                </a:xfrm>
                <a:custGeom>
                  <a:avLst/>
                  <a:gdLst>
                    <a:gd name="T0" fmla="*/ 0 w 1078"/>
                    <a:gd name="T1" fmla="*/ 0 h 439"/>
                    <a:gd name="T2" fmla="*/ 0 w 1078"/>
                    <a:gd name="T3" fmla="*/ 0 h 439"/>
                    <a:gd name="T4" fmla="*/ 1078 w 1078"/>
                    <a:gd name="T5" fmla="*/ 0 h 439"/>
                    <a:gd name="T6" fmla="*/ 0 w 1078"/>
                    <a:gd name="T7" fmla="*/ 0 h 439"/>
                    <a:gd name="T8" fmla="*/ 0 w 1078"/>
                    <a:gd name="T9" fmla="*/ 439 h 439"/>
                    <a:gd name="T10" fmla="*/ 1078 w 1078"/>
                    <a:gd name="T11" fmla="*/ 439 h 439"/>
                    <a:gd name="T12" fmla="*/ 1078 w 1078"/>
                    <a:gd name="T13" fmla="*/ 0 h 439"/>
                    <a:gd name="T14" fmla="*/ 178 w 1078"/>
                    <a:gd name="T15" fmla="*/ 120 h 439"/>
                    <a:gd name="T16" fmla="*/ 234 w 1078"/>
                    <a:gd name="T17" fmla="*/ 120 h 439"/>
                    <a:gd name="T18" fmla="*/ 234 w 1078"/>
                    <a:gd name="T19" fmla="*/ 177 h 439"/>
                    <a:gd name="T20" fmla="*/ 178 w 1078"/>
                    <a:gd name="T21" fmla="*/ 177 h 439"/>
                    <a:gd name="T22" fmla="*/ 178 w 1078"/>
                    <a:gd name="T23" fmla="*/ 120 h 439"/>
                    <a:gd name="T24" fmla="*/ 64 w 1078"/>
                    <a:gd name="T25" fmla="*/ 120 h 439"/>
                    <a:gd name="T26" fmla="*/ 121 w 1078"/>
                    <a:gd name="T27" fmla="*/ 120 h 439"/>
                    <a:gd name="T28" fmla="*/ 121 w 1078"/>
                    <a:gd name="T29" fmla="*/ 177 h 439"/>
                    <a:gd name="T30" fmla="*/ 64 w 1078"/>
                    <a:gd name="T31" fmla="*/ 177 h 439"/>
                    <a:gd name="T32" fmla="*/ 64 w 1078"/>
                    <a:gd name="T33" fmla="*/ 120 h 439"/>
                    <a:gd name="T34" fmla="*/ 1021 w 1078"/>
                    <a:gd name="T35" fmla="*/ 325 h 439"/>
                    <a:gd name="T36" fmla="*/ 1021 w 1078"/>
                    <a:gd name="T37" fmla="*/ 325 h 439"/>
                    <a:gd name="T38" fmla="*/ 64 w 1078"/>
                    <a:gd name="T39" fmla="*/ 325 h 439"/>
                    <a:gd name="T40" fmla="*/ 64 w 1078"/>
                    <a:gd name="T41" fmla="*/ 266 h 439"/>
                    <a:gd name="T42" fmla="*/ 1021 w 1078"/>
                    <a:gd name="T43" fmla="*/ 266 h 439"/>
                    <a:gd name="T44" fmla="*/ 1021 w 1078"/>
                    <a:gd name="T45" fmla="*/ 325 h 439"/>
                    <a:gd name="T46" fmla="*/ 1021 w 1078"/>
                    <a:gd name="T47" fmla="*/ 177 h 439"/>
                    <a:gd name="T48" fmla="*/ 728 w 1078"/>
                    <a:gd name="T49" fmla="*/ 177 h 439"/>
                    <a:gd name="T50" fmla="*/ 728 w 1078"/>
                    <a:gd name="T51" fmla="*/ 120 h 439"/>
                    <a:gd name="T52" fmla="*/ 1021 w 1078"/>
                    <a:gd name="T53" fmla="*/ 120 h 439"/>
                    <a:gd name="T54" fmla="*/ 1021 w 1078"/>
                    <a:gd name="T55" fmla="*/ 177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9">
                      <a:moveTo>
                        <a:pt x="0" y="0"/>
                      </a:moveTo>
                      <a:lnTo>
                        <a:pt x="0" y="0"/>
                      </a:lnTo>
                      <a:moveTo>
                        <a:pt x="1078" y="0"/>
                      </a:moveTo>
                      <a:lnTo>
                        <a:pt x="0" y="0"/>
                      </a:lnTo>
                      <a:lnTo>
                        <a:pt x="0" y="439"/>
                      </a:lnTo>
                      <a:lnTo>
                        <a:pt x="1078" y="439"/>
                      </a:lnTo>
                      <a:lnTo>
                        <a:pt x="1078" y="0"/>
                      </a:lnTo>
                      <a:moveTo>
                        <a:pt x="178" y="120"/>
                      </a:moveTo>
                      <a:lnTo>
                        <a:pt x="234" y="120"/>
                      </a:lnTo>
                      <a:lnTo>
                        <a:pt x="234" y="177"/>
                      </a:lnTo>
                      <a:lnTo>
                        <a:pt x="178" y="177"/>
                      </a:lnTo>
                      <a:lnTo>
                        <a:pt x="178" y="120"/>
                      </a:lnTo>
                      <a:moveTo>
                        <a:pt x="64" y="120"/>
                      </a:moveTo>
                      <a:lnTo>
                        <a:pt x="121" y="120"/>
                      </a:lnTo>
                      <a:lnTo>
                        <a:pt x="121" y="177"/>
                      </a:lnTo>
                      <a:lnTo>
                        <a:pt x="64" y="177"/>
                      </a:lnTo>
                      <a:lnTo>
                        <a:pt x="64" y="120"/>
                      </a:lnTo>
                      <a:moveTo>
                        <a:pt x="1021" y="325"/>
                      </a:moveTo>
                      <a:lnTo>
                        <a:pt x="1021" y="325"/>
                      </a:lnTo>
                      <a:lnTo>
                        <a:pt x="64" y="325"/>
                      </a:lnTo>
                      <a:lnTo>
                        <a:pt x="64" y="266"/>
                      </a:lnTo>
                      <a:lnTo>
                        <a:pt x="1021" y="266"/>
                      </a:lnTo>
                      <a:lnTo>
                        <a:pt x="1021" y="325"/>
                      </a:lnTo>
                      <a:moveTo>
                        <a:pt x="1021" y="177"/>
                      </a:moveTo>
                      <a:lnTo>
                        <a:pt x="728" y="177"/>
                      </a:lnTo>
                      <a:lnTo>
                        <a:pt x="728" y="120"/>
                      </a:lnTo>
                      <a:lnTo>
                        <a:pt x="1021" y="120"/>
                      </a:lnTo>
                      <a:lnTo>
                        <a:pt x="1021" y="177"/>
                      </a:lnTo>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4" name="Freeform 18"/>
                <p:cNvSpPr>
                  <a:spLocks noEditPoints="1"/>
                </p:cNvSpPr>
                <p:nvPr/>
              </p:nvSpPr>
              <p:spPr bwMode="auto">
                <a:xfrm>
                  <a:off x="3302" y="1240"/>
                  <a:ext cx="1078" cy="432"/>
                </a:xfrm>
                <a:custGeom>
                  <a:avLst/>
                  <a:gdLst>
                    <a:gd name="T0" fmla="*/ 0 w 1078"/>
                    <a:gd name="T1" fmla="*/ 0 h 432"/>
                    <a:gd name="T2" fmla="*/ 0 w 1078"/>
                    <a:gd name="T3" fmla="*/ 0 h 432"/>
                    <a:gd name="T4" fmla="*/ 0 w 1078"/>
                    <a:gd name="T5" fmla="*/ 0 h 432"/>
                    <a:gd name="T6" fmla="*/ 0 w 1078"/>
                    <a:gd name="T7" fmla="*/ 0 h 432"/>
                    <a:gd name="T8" fmla="*/ 1078 w 1078"/>
                    <a:gd name="T9" fmla="*/ 0 h 432"/>
                    <a:gd name="T10" fmla="*/ 0 w 1078"/>
                    <a:gd name="T11" fmla="*/ 0 h 432"/>
                    <a:gd name="T12" fmla="*/ 0 w 1078"/>
                    <a:gd name="T13" fmla="*/ 432 h 432"/>
                    <a:gd name="T14" fmla="*/ 1078 w 1078"/>
                    <a:gd name="T15" fmla="*/ 432 h 432"/>
                    <a:gd name="T16" fmla="*/ 1078 w 1078"/>
                    <a:gd name="T17" fmla="*/ 0 h 432"/>
                    <a:gd name="T18" fmla="*/ 1078 w 1078"/>
                    <a:gd name="T19" fmla="*/ 0 h 432"/>
                    <a:gd name="T20" fmla="*/ 1078 w 1078"/>
                    <a:gd name="T21" fmla="*/ 0 h 432"/>
                    <a:gd name="T22" fmla="*/ 178 w 1078"/>
                    <a:gd name="T23" fmla="*/ 118 h 432"/>
                    <a:gd name="T24" fmla="*/ 234 w 1078"/>
                    <a:gd name="T25" fmla="*/ 118 h 432"/>
                    <a:gd name="T26" fmla="*/ 234 w 1078"/>
                    <a:gd name="T27" fmla="*/ 175 h 432"/>
                    <a:gd name="T28" fmla="*/ 178 w 1078"/>
                    <a:gd name="T29" fmla="*/ 175 h 432"/>
                    <a:gd name="T30" fmla="*/ 178 w 1078"/>
                    <a:gd name="T31" fmla="*/ 118 h 432"/>
                    <a:gd name="T32" fmla="*/ 178 w 1078"/>
                    <a:gd name="T33" fmla="*/ 118 h 432"/>
                    <a:gd name="T34" fmla="*/ 178 w 1078"/>
                    <a:gd name="T35" fmla="*/ 118 h 432"/>
                    <a:gd name="T36" fmla="*/ 64 w 1078"/>
                    <a:gd name="T37" fmla="*/ 118 h 432"/>
                    <a:gd name="T38" fmla="*/ 121 w 1078"/>
                    <a:gd name="T39" fmla="*/ 118 h 432"/>
                    <a:gd name="T40" fmla="*/ 121 w 1078"/>
                    <a:gd name="T41" fmla="*/ 175 h 432"/>
                    <a:gd name="T42" fmla="*/ 64 w 1078"/>
                    <a:gd name="T43" fmla="*/ 175 h 432"/>
                    <a:gd name="T44" fmla="*/ 64 w 1078"/>
                    <a:gd name="T45" fmla="*/ 118 h 432"/>
                    <a:gd name="T46" fmla="*/ 64 w 1078"/>
                    <a:gd name="T47" fmla="*/ 118 h 432"/>
                    <a:gd name="T48" fmla="*/ 64 w 1078"/>
                    <a:gd name="T49" fmla="*/ 118 h 432"/>
                    <a:gd name="T50" fmla="*/ 1021 w 1078"/>
                    <a:gd name="T51" fmla="*/ 319 h 432"/>
                    <a:gd name="T52" fmla="*/ 1021 w 1078"/>
                    <a:gd name="T53" fmla="*/ 319 h 432"/>
                    <a:gd name="T54" fmla="*/ 64 w 1078"/>
                    <a:gd name="T55" fmla="*/ 319 h 432"/>
                    <a:gd name="T56" fmla="*/ 64 w 1078"/>
                    <a:gd name="T57" fmla="*/ 262 h 432"/>
                    <a:gd name="T58" fmla="*/ 1021 w 1078"/>
                    <a:gd name="T59" fmla="*/ 262 h 432"/>
                    <a:gd name="T60" fmla="*/ 1021 w 1078"/>
                    <a:gd name="T61" fmla="*/ 319 h 432"/>
                    <a:gd name="T62" fmla="*/ 1021 w 1078"/>
                    <a:gd name="T63" fmla="*/ 319 h 432"/>
                    <a:gd name="T64" fmla="*/ 1021 w 1078"/>
                    <a:gd name="T65" fmla="*/ 319 h 432"/>
                    <a:gd name="T66" fmla="*/ 1021 w 1078"/>
                    <a:gd name="T67" fmla="*/ 175 h 432"/>
                    <a:gd name="T68" fmla="*/ 728 w 1078"/>
                    <a:gd name="T69" fmla="*/ 175 h 432"/>
                    <a:gd name="T70" fmla="*/ 728 w 1078"/>
                    <a:gd name="T71" fmla="*/ 118 h 432"/>
                    <a:gd name="T72" fmla="*/ 1021 w 1078"/>
                    <a:gd name="T73" fmla="*/ 118 h 432"/>
                    <a:gd name="T74" fmla="*/ 1021 w 1078"/>
                    <a:gd name="T75" fmla="*/ 175 h 432"/>
                    <a:gd name="T76" fmla="*/ 1021 w 1078"/>
                    <a:gd name="T77" fmla="*/ 175 h 432"/>
                    <a:gd name="T78" fmla="*/ 1021 w 1078"/>
                    <a:gd name="T79"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8" h="432">
                      <a:moveTo>
                        <a:pt x="0" y="0"/>
                      </a:moveTo>
                      <a:lnTo>
                        <a:pt x="0" y="0"/>
                      </a:lnTo>
                      <a:lnTo>
                        <a:pt x="0" y="0"/>
                      </a:lnTo>
                      <a:lnTo>
                        <a:pt x="0" y="0"/>
                      </a:lnTo>
                      <a:close/>
                      <a:moveTo>
                        <a:pt x="1078" y="0"/>
                      </a:moveTo>
                      <a:lnTo>
                        <a:pt x="0" y="0"/>
                      </a:lnTo>
                      <a:lnTo>
                        <a:pt x="0" y="432"/>
                      </a:lnTo>
                      <a:lnTo>
                        <a:pt x="1078" y="432"/>
                      </a:lnTo>
                      <a:lnTo>
                        <a:pt x="1078" y="0"/>
                      </a:lnTo>
                      <a:lnTo>
                        <a:pt x="1078" y="0"/>
                      </a:lnTo>
                      <a:lnTo>
                        <a:pt x="1078" y="0"/>
                      </a:lnTo>
                      <a:close/>
                      <a:moveTo>
                        <a:pt x="178" y="118"/>
                      </a:moveTo>
                      <a:lnTo>
                        <a:pt x="234" y="118"/>
                      </a:lnTo>
                      <a:lnTo>
                        <a:pt x="234" y="175"/>
                      </a:lnTo>
                      <a:lnTo>
                        <a:pt x="178" y="175"/>
                      </a:lnTo>
                      <a:lnTo>
                        <a:pt x="178" y="118"/>
                      </a:lnTo>
                      <a:lnTo>
                        <a:pt x="178" y="118"/>
                      </a:lnTo>
                      <a:lnTo>
                        <a:pt x="178" y="118"/>
                      </a:lnTo>
                      <a:close/>
                      <a:moveTo>
                        <a:pt x="64" y="118"/>
                      </a:moveTo>
                      <a:lnTo>
                        <a:pt x="121" y="118"/>
                      </a:lnTo>
                      <a:lnTo>
                        <a:pt x="121" y="175"/>
                      </a:lnTo>
                      <a:lnTo>
                        <a:pt x="64" y="175"/>
                      </a:lnTo>
                      <a:lnTo>
                        <a:pt x="64" y="118"/>
                      </a:lnTo>
                      <a:lnTo>
                        <a:pt x="64" y="118"/>
                      </a:lnTo>
                      <a:lnTo>
                        <a:pt x="64" y="118"/>
                      </a:lnTo>
                      <a:close/>
                      <a:moveTo>
                        <a:pt x="1021" y="319"/>
                      </a:moveTo>
                      <a:lnTo>
                        <a:pt x="1021" y="319"/>
                      </a:lnTo>
                      <a:lnTo>
                        <a:pt x="64" y="319"/>
                      </a:lnTo>
                      <a:lnTo>
                        <a:pt x="64" y="262"/>
                      </a:lnTo>
                      <a:lnTo>
                        <a:pt x="1021" y="262"/>
                      </a:lnTo>
                      <a:lnTo>
                        <a:pt x="1021" y="319"/>
                      </a:lnTo>
                      <a:lnTo>
                        <a:pt x="1021" y="319"/>
                      </a:lnTo>
                      <a:lnTo>
                        <a:pt x="1021" y="319"/>
                      </a:lnTo>
                      <a:close/>
                      <a:moveTo>
                        <a:pt x="1021" y="175"/>
                      </a:moveTo>
                      <a:lnTo>
                        <a:pt x="728" y="175"/>
                      </a:lnTo>
                      <a:lnTo>
                        <a:pt x="728" y="118"/>
                      </a:lnTo>
                      <a:lnTo>
                        <a:pt x="1021" y="118"/>
                      </a:lnTo>
                      <a:lnTo>
                        <a:pt x="1021" y="175"/>
                      </a:lnTo>
                      <a:lnTo>
                        <a:pt x="1021" y="175"/>
                      </a:lnTo>
                      <a:lnTo>
                        <a:pt x="1021" y="175"/>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9"/>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close/>
                      <a:moveTo>
                        <a:pt x="1078" y="0"/>
                      </a:moveTo>
                      <a:lnTo>
                        <a:pt x="0" y="0"/>
                      </a:lnTo>
                      <a:lnTo>
                        <a:pt x="0" y="432"/>
                      </a:lnTo>
                      <a:lnTo>
                        <a:pt x="1078" y="432"/>
                      </a:lnTo>
                      <a:lnTo>
                        <a:pt x="1078" y="0"/>
                      </a:lnTo>
                      <a:close/>
                      <a:moveTo>
                        <a:pt x="178" y="118"/>
                      </a:moveTo>
                      <a:lnTo>
                        <a:pt x="234" y="118"/>
                      </a:lnTo>
                      <a:lnTo>
                        <a:pt x="234" y="175"/>
                      </a:lnTo>
                      <a:lnTo>
                        <a:pt x="178" y="175"/>
                      </a:lnTo>
                      <a:lnTo>
                        <a:pt x="178" y="118"/>
                      </a:lnTo>
                      <a:close/>
                      <a:moveTo>
                        <a:pt x="64" y="118"/>
                      </a:moveTo>
                      <a:lnTo>
                        <a:pt x="121" y="118"/>
                      </a:lnTo>
                      <a:lnTo>
                        <a:pt x="121" y="175"/>
                      </a:lnTo>
                      <a:lnTo>
                        <a:pt x="64" y="175"/>
                      </a:lnTo>
                      <a:lnTo>
                        <a:pt x="64" y="118"/>
                      </a:lnTo>
                      <a:close/>
                      <a:moveTo>
                        <a:pt x="1021" y="319"/>
                      </a:moveTo>
                      <a:lnTo>
                        <a:pt x="1021" y="319"/>
                      </a:lnTo>
                      <a:lnTo>
                        <a:pt x="64" y="319"/>
                      </a:lnTo>
                      <a:lnTo>
                        <a:pt x="64" y="262"/>
                      </a:lnTo>
                      <a:lnTo>
                        <a:pt x="1021" y="262"/>
                      </a:lnTo>
                      <a:lnTo>
                        <a:pt x="1021" y="319"/>
                      </a:lnTo>
                      <a:close/>
                      <a:moveTo>
                        <a:pt x="1021" y="175"/>
                      </a:moveTo>
                      <a:lnTo>
                        <a:pt x="728" y="175"/>
                      </a:lnTo>
                      <a:lnTo>
                        <a:pt x="728" y="118"/>
                      </a:lnTo>
                      <a:lnTo>
                        <a:pt x="1021" y="118"/>
                      </a:lnTo>
                      <a:lnTo>
                        <a:pt x="1021" y="175"/>
                      </a:lnTo>
                      <a:close/>
                    </a:path>
                  </a:pathLst>
                </a:custGeom>
                <a:gradFill>
                  <a:gsLst>
                    <a:gs pos="0">
                      <a:schemeClr val="accent1"/>
                    </a:gs>
                    <a:gs pos="100000">
                      <a:schemeClr val="accent1">
                        <a:lumMod val="75000"/>
                      </a:schemeClr>
                    </a:gs>
                  </a:gsLst>
                  <a:lin ang="5400000" scaled="0"/>
                </a:gra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spcAft>
                      <a:spcPts val="800"/>
                    </a:spcAft>
                  </a:pPr>
                  <a:endParaRPr lang="en-US" dirty="0"/>
                </a:p>
              </p:txBody>
            </p:sp>
            <p:sp>
              <p:nvSpPr>
                <p:cNvPr id="86" name="Freeform 20"/>
                <p:cNvSpPr>
                  <a:spLocks noEditPoints="1"/>
                </p:cNvSpPr>
                <p:nvPr/>
              </p:nvSpPr>
              <p:spPr bwMode="auto">
                <a:xfrm>
                  <a:off x="3302" y="1240"/>
                  <a:ext cx="1078" cy="432"/>
                </a:xfrm>
                <a:custGeom>
                  <a:avLst/>
                  <a:gdLst>
                    <a:gd name="T0" fmla="*/ 0 w 1078"/>
                    <a:gd name="T1" fmla="*/ 0 h 432"/>
                    <a:gd name="T2" fmla="*/ 0 w 1078"/>
                    <a:gd name="T3" fmla="*/ 0 h 432"/>
                    <a:gd name="T4" fmla="*/ 1078 w 1078"/>
                    <a:gd name="T5" fmla="*/ 0 h 432"/>
                    <a:gd name="T6" fmla="*/ 0 w 1078"/>
                    <a:gd name="T7" fmla="*/ 0 h 432"/>
                    <a:gd name="T8" fmla="*/ 0 w 1078"/>
                    <a:gd name="T9" fmla="*/ 432 h 432"/>
                    <a:gd name="T10" fmla="*/ 1078 w 1078"/>
                    <a:gd name="T11" fmla="*/ 432 h 432"/>
                    <a:gd name="T12" fmla="*/ 1078 w 1078"/>
                    <a:gd name="T13" fmla="*/ 0 h 432"/>
                    <a:gd name="T14" fmla="*/ 178 w 1078"/>
                    <a:gd name="T15" fmla="*/ 118 h 432"/>
                    <a:gd name="T16" fmla="*/ 234 w 1078"/>
                    <a:gd name="T17" fmla="*/ 118 h 432"/>
                    <a:gd name="T18" fmla="*/ 234 w 1078"/>
                    <a:gd name="T19" fmla="*/ 175 h 432"/>
                    <a:gd name="T20" fmla="*/ 178 w 1078"/>
                    <a:gd name="T21" fmla="*/ 175 h 432"/>
                    <a:gd name="T22" fmla="*/ 178 w 1078"/>
                    <a:gd name="T23" fmla="*/ 118 h 432"/>
                    <a:gd name="T24" fmla="*/ 64 w 1078"/>
                    <a:gd name="T25" fmla="*/ 118 h 432"/>
                    <a:gd name="T26" fmla="*/ 121 w 1078"/>
                    <a:gd name="T27" fmla="*/ 118 h 432"/>
                    <a:gd name="T28" fmla="*/ 121 w 1078"/>
                    <a:gd name="T29" fmla="*/ 175 h 432"/>
                    <a:gd name="T30" fmla="*/ 64 w 1078"/>
                    <a:gd name="T31" fmla="*/ 175 h 432"/>
                    <a:gd name="T32" fmla="*/ 64 w 1078"/>
                    <a:gd name="T33" fmla="*/ 118 h 432"/>
                    <a:gd name="T34" fmla="*/ 1021 w 1078"/>
                    <a:gd name="T35" fmla="*/ 319 h 432"/>
                    <a:gd name="T36" fmla="*/ 1021 w 1078"/>
                    <a:gd name="T37" fmla="*/ 319 h 432"/>
                    <a:gd name="T38" fmla="*/ 64 w 1078"/>
                    <a:gd name="T39" fmla="*/ 319 h 432"/>
                    <a:gd name="T40" fmla="*/ 64 w 1078"/>
                    <a:gd name="T41" fmla="*/ 262 h 432"/>
                    <a:gd name="T42" fmla="*/ 1021 w 1078"/>
                    <a:gd name="T43" fmla="*/ 262 h 432"/>
                    <a:gd name="T44" fmla="*/ 1021 w 1078"/>
                    <a:gd name="T45" fmla="*/ 319 h 432"/>
                    <a:gd name="T46" fmla="*/ 1021 w 1078"/>
                    <a:gd name="T47" fmla="*/ 175 h 432"/>
                    <a:gd name="T48" fmla="*/ 728 w 1078"/>
                    <a:gd name="T49" fmla="*/ 175 h 432"/>
                    <a:gd name="T50" fmla="*/ 728 w 1078"/>
                    <a:gd name="T51" fmla="*/ 118 h 432"/>
                    <a:gd name="T52" fmla="*/ 1021 w 1078"/>
                    <a:gd name="T53" fmla="*/ 118 h 432"/>
                    <a:gd name="T54" fmla="*/ 1021 w 1078"/>
                    <a:gd name="T55" fmla="*/ 175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8" h="432">
                      <a:moveTo>
                        <a:pt x="0" y="0"/>
                      </a:moveTo>
                      <a:lnTo>
                        <a:pt x="0" y="0"/>
                      </a:lnTo>
                      <a:moveTo>
                        <a:pt x="1078" y="0"/>
                      </a:moveTo>
                      <a:lnTo>
                        <a:pt x="0" y="0"/>
                      </a:lnTo>
                      <a:lnTo>
                        <a:pt x="0" y="432"/>
                      </a:lnTo>
                      <a:lnTo>
                        <a:pt x="1078" y="432"/>
                      </a:lnTo>
                      <a:lnTo>
                        <a:pt x="1078" y="0"/>
                      </a:lnTo>
                      <a:moveTo>
                        <a:pt x="178" y="118"/>
                      </a:moveTo>
                      <a:lnTo>
                        <a:pt x="234" y="118"/>
                      </a:lnTo>
                      <a:lnTo>
                        <a:pt x="234" y="175"/>
                      </a:lnTo>
                      <a:lnTo>
                        <a:pt x="178" y="175"/>
                      </a:lnTo>
                      <a:lnTo>
                        <a:pt x="178" y="118"/>
                      </a:lnTo>
                      <a:moveTo>
                        <a:pt x="64" y="118"/>
                      </a:moveTo>
                      <a:lnTo>
                        <a:pt x="121" y="118"/>
                      </a:lnTo>
                      <a:lnTo>
                        <a:pt x="121" y="175"/>
                      </a:lnTo>
                      <a:lnTo>
                        <a:pt x="64" y="175"/>
                      </a:lnTo>
                      <a:lnTo>
                        <a:pt x="64" y="118"/>
                      </a:lnTo>
                      <a:moveTo>
                        <a:pt x="1021" y="319"/>
                      </a:moveTo>
                      <a:lnTo>
                        <a:pt x="1021" y="319"/>
                      </a:lnTo>
                      <a:lnTo>
                        <a:pt x="64" y="319"/>
                      </a:lnTo>
                      <a:lnTo>
                        <a:pt x="64" y="262"/>
                      </a:lnTo>
                      <a:lnTo>
                        <a:pt x="1021" y="262"/>
                      </a:lnTo>
                      <a:lnTo>
                        <a:pt x="1021" y="319"/>
                      </a:lnTo>
                      <a:moveTo>
                        <a:pt x="1021" y="175"/>
                      </a:moveTo>
                      <a:lnTo>
                        <a:pt x="728" y="175"/>
                      </a:lnTo>
                      <a:lnTo>
                        <a:pt x="728" y="118"/>
                      </a:lnTo>
                      <a:lnTo>
                        <a:pt x="1021" y="118"/>
                      </a:lnTo>
                      <a:lnTo>
                        <a:pt x="1021" y="1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03" name="Picture 102"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61916" y="3322112"/>
              <a:ext cx="517729" cy="458318"/>
            </a:xfrm>
            <a:prstGeom prst="rect">
              <a:avLst/>
            </a:prstGeom>
          </p:spPr>
        </p:pic>
        <p:pic>
          <p:nvPicPr>
            <p:cNvPr id="102" name="Picture 101" descr="Laptop.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75981" y="3494984"/>
              <a:ext cx="517729" cy="458318"/>
            </a:xfrm>
            <a:prstGeom prst="rect">
              <a:avLst/>
            </a:prstGeom>
          </p:spPr>
        </p:pic>
        <p:sp>
          <p:nvSpPr>
            <p:cNvPr id="4" name="Right Arrow 3"/>
            <p:cNvSpPr/>
            <p:nvPr/>
          </p:nvSpPr>
          <p:spPr>
            <a:xfrm rot="3915765">
              <a:off x="2766478" y="3212993"/>
              <a:ext cx="482292" cy="14218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ight Arrow 103"/>
            <p:cNvSpPr/>
            <p:nvPr/>
          </p:nvSpPr>
          <p:spPr>
            <a:xfrm rot="6871061">
              <a:off x="2573220" y="3136995"/>
              <a:ext cx="302944" cy="1482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AutoShape 11"/>
          <p:cNvSpPr>
            <a:spLocks noChangeAspect="1" noChangeArrowheads="1"/>
          </p:cNvSpPr>
          <p:nvPr/>
        </p:nvSpPr>
        <p:spPr bwMode="gray">
          <a:xfrm>
            <a:off x="2358254"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sp>
        <p:nvSpPr>
          <p:cNvPr id="20" name="AutoShape 11"/>
          <p:cNvSpPr>
            <a:spLocks noChangeAspect="1" noChangeArrowheads="1"/>
          </p:cNvSpPr>
          <p:nvPr/>
        </p:nvSpPr>
        <p:spPr bwMode="gray">
          <a:xfrm>
            <a:off x="4671653" y="3838057"/>
            <a:ext cx="488685" cy="604653"/>
          </a:xfrm>
          <a:prstGeom prst="chevron">
            <a:avLst>
              <a:gd name="adj" fmla="val 48446"/>
            </a:avLst>
          </a:prstGeom>
          <a:gradFill flip="none" rotWithShape="1">
            <a:gsLst>
              <a:gs pos="0">
                <a:srgbClr val="C80000"/>
              </a:gs>
              <a:gs pos="100000">
                <a:srgbClr val="FF1414"/>
              </a:gs>
            </a:gsLst>
            <a:lin ang="16200000" scaled="1"/>
            <a:tileRect/>
          </a:gradFill>
          <a:ln>
            <a:noFill/>
          </a:ln>
          <a:effectLst>
            <a:outerShdw blurRad="50800" dist="38100" dir="2700000" algn="tl" rotWithShape="0">
              <a:prstClr val="black">
                <a:alpha val="40000"/>
              </a:prstClr>
            </a:outerShdw>
          </a:effectLst>
        </p:spPr>
        <p:txBody>
          <a:bodyPr wrap="square" lIns="121893" tIns="60947" rIns="0" bIns="60947" anchor="b"/>
          <a:lstStyle/>
          <a:p>
            <a:endParaRPr lang="en-US" sz="900" kern="0" dirty="0">
              <a:solidFill>
                <a:srgbClr val="FFFFFF"/>
              </a:solidFill>
              <a:ea typeface="ヒラギノ角ゴ Pro W3"/>
              <a:cs typeface="ヒラギノ角ゴ Pro W3"/>
            </a:endParaRPr>
          </a:p>
        </p:txBody>
      </p:sp>
      <p:sp>
        <p:nvSpPr>
          <p:cNvPr id="105" name="Rectangle 104"/>
          <p:cNvSpPr/>
          <p:nvPr/>
        </p:nvSpPr>
        <p:spPr>
          <a:xfrm>
            <a:off x="285012" y="1840933"/>
            <a:ext cx="4702703" cy="40730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Tree>
    <p:extLst>
      <p:ext uri="{BB962C8B-B14F-4D97-AF65-F5344CB8AC3E}">
        <p14:creationId xmlns:p14="http://schemas.microsoft.com/office/powerpoint/2010/main" val="361348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1000"/>
                                        <p:tgtEl>
                                          <p:spTgt spid="60"/>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anim calcmode="lin" valueType="num">
                                      <p:cBhvr>
                                        <p:cTn id="45" dur="1000" fill="hold"/>
                                        <p:tgtEl>
                                          <p:spTgt spid="34"/>
                                        </p:tgtEl>
                                        <p:attrNameLst>
                                          <p:attrName>ppt_x</p:attrName>
                                        </p:attrNameLst>
                                      </p:cBhvr>
                                      <p:tavLst>
                                        <p:tav tm="0">
                                          <p:val>
                                            <p:strVal val="#ppt_x"/>
                                          </p:val>
                                        </p:tav>
                                        <p:tav tm="100000">
                                          <p:val>
                                            <p:strVal val="#ppt_x"/>
                                          </p:val>
                                        </p:tav>
                                      </p:tavLst>
                                    </p:anim>
                                    <p:anim calcmode="lin" valueType="num">
                                      <p:cBhvr>
                                        <p:cTn id="46" dur="1000" fill="hold"/>
                                        <p:tgtEl>
                                          <p:spTgt spid="34"/>
                                        </p:tgtEl>
                                        <p:attrNameLst>
                                          <p:attrName>ppt_y</p:attrName>
                                        </p:attrNameLst>
                                      </p:cBhvr>
                                      <p:tavLst>
                                        <p:tav tm="0">
                                          <p:val>
                                            <p:strVal val="#ppt_y-.1"/>
                                          </p:val>
                                        </p:tav>
                                        <p:tav tm="100000">
                                          <p:val>
                                            <p:strVal val="#ppt_y"/>
                                          </p:val>
                                        </p:tav>
                                      </p:tavLst>
                                    </p:anim>
                                  </p:childTnLst>
                                </p:cTn>
                              </p:par>
                              <p:par>
                                <p:cTn id="47" presetID="10" presetClass="exit" presetSubtype="0" fill="hold" grpId="1" nodeType="withEffect">
                                  <p:stCondLst>
                                    <p:cond delay="200"/>
                                  </p:stCondLst>
                                  <p:childTnLst>
                                    <p:animEffect transition="out" filter="fade">
                                      <p:cBhvr>
                                        <p:cTn id="48" dur="500"/>
                                        <p:tgtEl>
                                          <p:spTgt spid="60"/>
                                        </p:tgtEl>
                                      </p:cBhvr>
                                    </p:animEffect>
                                    <p:set>
                                      <p:cBhvr>
                                        <p:cTn id="49" dur="1" fill="hold">
                                          <p:stCondLst>
                                            <p:cond delay="499"/>
                                          </p:stCondLst>
                                        </p:cTn>
                                        <p:tgtEl>
                                          <p:spTgt spid="60"/>
                                        </p:tgtEl>
                                        <p:attrNameLst>
                                          <p:attrName>style.visibility</p:attrName>
                                        </p:attrNameLst>
                                      </p:cBhvr>
                                      <p:to>
                                        <p:strVal val="hidden"/>
                                      </p:to>
                                    </p:set>
                                  </p:childTnLst>
                                </p:cTn>
                              </p:par>
                              <p:par>
                                <p:cTn id="50" presetID="10" presetClass="exit" presetSubtype="0" fill="hold" grpId="1" nodeType="withEffect">
                                  <p:stCondLst>
                                    <p:cond delay="200"/>
                                  </p:stCondLst>
                                  <p:childTnLst>
                                    <p:animEffect transition="out" filter="fade">
                                      <p:cBhvr>
                                        <p:cTn id="51" dur="500"/>
                                        <p:tgtEl>
                                          <p:spTgt spid="61"/>
                                        </p:tgtEl>
                                      </p:cBhvr>
                                    </p:animEffect>
                                    <p:set>
                                      <p:cBhvr>
                                        <p:cTn id="52" dur="1" fill="hold">
                                          <p:stCondLst>
                                            <p:cond delay="499"/>
                                          </p:stCondLst>
                                        </p:cTn>
                                        <p:tgtEl>
                                          <p:spTgt spid="61"/>
                                        </p:tgtEl>
                                        <p:attrNameLst>
                                          <p:attrName>style.visibility</p:attrName>
                                        </p:attrNameLst>
                                      </p:cBhvr>
                                      <p:to>
                                        <p:strVal val="hidden"/>
                                      </p:to>
                                    </p:set>
                                  </p:childTnLst>
                                </p:cTn>
                              </p:par>
                              <p:par>
                                <p:cTn id="53" presetID="23" presetClass="entr" presetSubtype="16" fill="hold" grpId="0" nodeType="withEffect">
                                  <p:stCondLst>
                                    <p:cond delay="20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20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ppt_w</p:attrName>
                                        </p:attrNameLst>
                                      </p:cBhvr>
                                      <p:tavLst>
                                        <p:tav tm="0">
                                          <p:val>
                                            <p:fltVal val="0"/>
                                          </p:val>
                                        </p:tav>
                                        <p:tav tm="100000">
                                          <p:val>
                                            <p:strVal val="#ppt_w"/>
                                          </p:val>
                                        </p:tav>
                                      </p:tavLst>
                                    </p:anim>
                                    <p:anim calcmode="lin" valueType="num">
                                      <p:cBhvr>
                                        <p:cTn id="60" dur="500" fill="hold"/>
                                        <p:tgtEl>
                                          <p:spTgt spid="57"/>
                                        </p:tgtEl>
                                        <p:attrNameLst>
                                          <p:attrName>ppt_h</p:attrName>
                                        </p:attrNameLst>
                                      </p:cBhvr>
                                      <p:tavLst>
                                        <p:tav tm="0">
                                          <p:val>
                                            <p:fltVal val="0"/>
                                          </p:val>
                                        </p:tav>
                                        <p:tav tm="100000">
                                          <p:val>
                                            <p:strVal val="#ppt_h"/>
                                          </p:val>
                                        </p:tav>
                                      </p:tavLst>
                                    </p:anim>
                                  </p:childTnLst>
                                </p:cTn>
                              </p:par>
                              <p:par>
                                <p:cTn id="61" presetID="10" presetClass="exit" presetSubtype="0" fill="hold" grpId="1" nodeType="withEffect">
                                  <p:stCondLst>
                                    <p:cond delay="20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grpId="1" nodeType="withEffect">
                                  <p:stCondLst>
                                    <p:cond delay="20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ntr" presetSubtype="0" fill="hold" grpId="0"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1400"/>
                                        <p:tgtEl>
                                          <p:spTgt spid="68"/>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105"/>
                                        </p:tgtEl>
                                        <p:attrNameLst>
                                          <p:attrName>style.visibility</p:attrName>
                                        </p:attrNameLst>
                                      </p:cBhvr>
                                      <p:to>
                                        <p:strVal val="visible"/>
                                      </p:to>
                                    </p:set>
                                    <p:animEffect transition="in" filter="fade">
                                      <p:cBhvr>
                                        <p:cTn id="72" dur="14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0" grpId="0" animBg="1"/>
      <p:bldP spid="60" grpId="1" animBg="1"/>
      <p:bldP spid="61" grpId="0" animBg="1"/>
      <p:bldP spid="61" grpId="1" animBg="1"/>
      <p:bldP spid="56" grpId="0" animBg="1"/>
      <p:bldP spid="57" grpId="0" animBg="1"/>
      <p:bldP spid="21" grpId="0" animBg="1"/>
      <p:bldP spid="21" grpId="1" animBg="1"/>
      <p:bldP spid="20" grpId="0" animBg="1"/>
      <p:bldP spid="20" grpId="1"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a:t>Transform</a:t>
            </a:r>
            <a:r>
              <a:rPr lang="en-US"/>
              <a:t/>
            </a:r>
            <a:br>
              <a:rPr lang="en-US"/>
            </a:br>
            <a:r>
              <a:rPr lang="en-US" b="0"/>
              <a:t>The Enterprise</a:t>
            </a: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r>
              <a:rPr lang="en-US" sz="45900" b="1" dirty="0" smtClean="0">
                <a:solidFill>
                  <a:srgbClr val="FFFFFF"/>
                </a:solidFill>
                <a:latin typeface="Arial Narrow" panose="020B0606020202030204" pitchFamily="34" charset="0"/>
              </a:rPr>
              <a:t>1</a:t>
            </a:r>
          </a:p>
        </p:txBody>
      </p:sp>
      <p:grpSp>
        <p:nvGrpSpPr>
          <p:cNvPr id="3" name="Group 17"/>
          <p:cNvGrpSpPr/>
          <p:nvPr/>
        </p:nvGrpSpPr>
        <p:grpSpPr>
          <a:xfrm>
            <a:off x="1005200" y="35940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956486" y="4541695"/>
              <a:ext cx="457200" cy="457200"/>
            </a:xfrm>
            <a:prstGeom prst="rect">
              <a:avLst/>
            </a:prstGeom>
          </p:spPr>
        </p:pic>
      </p:grpSp>
      <p:sp>
        <p:nvSpPr>
          <p:cNvPr id="14" name="TextBox 13"/>
          <p:cNvSpPr txBox="1"/>
          <p:nvPr/>
        </p:nvSpPr>
        <p:spPr>
          <a:xfrm>
            <a:off x="1384300" y="35080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4" cstate="print">
            <a:alphaModFix amt="30000"/>
            <a:extLst>
              <a:ext uri="{28A0092B-C50C-407E-A947-70E740481C1C}">
                <a14:useLocalDpi xmlns:a14="http://schemas.microsoft.com/office/drawing/2010/main" val="0"/>
              </a:ext>
            </a:extLst>
          </a:blip>
          <a:stretch>
            <a:fillRect/>
          </a:stretch>
        </p:blipFill>
        <p:spPr>
          <a:xfrm>
            <a:off x="7150446" y="2074334"/>
            <a:ext cx="5535406" cy="3911600"/>
          </a:xfrm>
          <a:prstGeom prst="rect">
            <a:avLst/>
          </a:prstGeom>
        </p:spPr>
      </p:pic>
      <p:sp>
        <p:nvSpPr>
          <p:cNvPr id="9" name="Slide Number Placeholder 6"/>
          <p:cNvSpPr txBox="1">
            <a:spLocks/>
          </p:cNvSpPr>
          <p:nvPr/>
        </p:nvSpPr>
        <p:spPr>
          <a:xfrm>
            <a:off x="11276011" y="65562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Tree>
    <p:extLst>
      <p:ext uri="{BB962C8B-B14F-4D97-AF65-F5344CB8AC3E}">
        <p14:creationId xmlns:p14="http://schemas.microsoft.com/office/powerpoint/2010/main" val="1179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smtClean="0"/>
              <a:pPr/>
              <a:t>7</a:t>
            </a:fld>
            <a:endParaRPr lang="en-US" dirty="0"/>
          </a:p>
        </p:txBody>
      </p:sp>
      <p:pic>
        <p:nvPicPr>
          <p:cNvPr id="13" name="Picture 2" descr="https://my40daylovedare.files.wordpress.com/2012/04/overcoming-obstacles2.jpg?w=538"/>
          <p:cNvPicPr>
            <a:picLocks noChangeAspect="1" noChangeArrowheads="1"/>
          </p:cNvPicPr>
          <p:nvPr/>
        </p:nvPicPr>
        <p:blipFill>
          <a:blip r:embed="rId3" cstate="print"/>
          <a:srcRect/>
          <a:stretch>
            <a:fillRect/>
          </a:stretch>
        </p:blipFill>
        <p:spPr bwMode="auto">
          <a:xfrm>
            <a:off x="3327400" y="1835150"/>
            <a:ext cx="4800600" cy="3600450"/>
          </a:xfrm>
          <a:prstGeom prst="rect">
            <a:avLst/>
          </a:prstGeom>
          <a:noFill/>
        </p:spPr>
      </p:pic>
      <p:sp>
        <p:nvSpPr>
          <p:cNvPr id="14" name="TextBox 13"/>
          <p:cNvSpPr txBox="1"/>
          <p:nvPr/>
        </p:nvSpPr>
        <p:spPr>
          <a:xfrm>
            <a:off x="3708400" y="5397500"/>
            <a:ext cx="4170694" cy="707886"/>
          </a:xfrm>
          <a:prstGeom prst="rect">
            <a:avLst/>
          </a:prstGeom>
          <a:noFill/>
        </p:spPr>
        <p:txBody>
          <a:bodyPr wrap="none" rtlCol="0">
            <a:spAutoFit/>
          </a:bodyPr>
          <a:lstStyle/>
          <a:p>
            <a:r>
              <a:rPr lang="en-US" sz="4000" dirty="0" smtClean="0"/>
              <a:t>Enterprise Mobility</a:t>
            </a:r>
            <a:endParaRPr lang="en-US" sz="4000" dirty="0"/>
          </a:p>
        </p:txBody>
      </p:sp>
      <p:sp>
        <p:nvSpPr>
          <p:cNvPr id="15" name="TextBox 14"/>
          <p:cNvSpPr txBox="1"/>
          <p:nvPr/>
        </p:nvSpPr>
        <p:spPr>
          <a:xfrm>
            <a:off x="4864100" y="1384300"/>
            <a:ext cx="1654620" cy="400110"/>
          </a:xfrm>
          <a:prstGeom prst="rect">
            <a:avLst/>
          </a:prstGeom>
          <a:noFill/>
        </p:spPr>
        <p:txBody>
          <a:bodyPr wrap="none" rtlCol="0">
            <a:spAutoFit/>
          </a:bodyPr>
          <a:lstStyle/>
          <a:p>
            <a:r>
              <a:rPr lang="en-US" sz="2000" dirty="0" smtClean="0"/>
              <a:t>Mobile App(s)</a:t>
            </a:r>
            <a:endParaRPr lang="en-US" sz="2000" dirty="0"/>
          </a:p>
        </p:txBody>
      </p:sp>
      <p:sp>
        <p:nvSpPr>
          <p:cNvPr id="19" name="Title 1"/>
          <p:cNvSpPr>
            <a:spLocks noGrp="1"/>
          </p:cNvSpPr>
          <p:nvPr>
            <p:ph type="title"/>
          </p:nvPr>
        </p:nvSpPr>
        <p:spPr>
          <a:xfrm>
            <a:off x="531812" y="406400"/>
            <a:ext cx="11125200" cy="533400"/>
          </a:xfrm>
        </p:spPr>
        <p:txBody>
          <a:bodyPr/>
          <a:lstStyle/>
          <a:p>
            <a:r>
              <a:rPr lang="en-US" dirty="0" smtClean="0"/>
              <a:t>Re-Think Mobility</a:t>
            </a:r>
            <a:endParaRPr lang="en-US" dirty="0"/>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889000"/>
          </a:xfrm>
        </p:spPr>
        <p:txBody>
          <a:bodyPr/>
          <a:lstStyle/>
          <a:p>
            <a:r>
              <a:rPr lang="en-US" dirty="0"/>
              <a:t>Creating New Mobile First Business Models…</a:t>
            </a:r>
            <a:br>
              <a:rPr lang="en-US" dirty="0"/>
            </a:br>
            <a:r>
              <a:rPr lang="en-US" dirty="0"/>
              <a:t>Challenging Old Business Models</a:t>
            </a:r>
          </a:p>
        </p:txBody>
      </p:sp>
      <p:sp>
        <p:nvSpPr>
          <p:cNvPr id="4" name="Slide Number Placeholder 3"/>
          <p:cNvSpPr>
            <a:spLocks noGrp="1"/>
          </p:cNvSpPr>
          <p:nvPr>
            <p:ph type="sldNum" sz="quarter" idx="12"/>
          </p:nvPr>
        </p:nvSpPr>
        <p:spPr/>
        <p:txBody>
          <a:bodyPr/>
          <a:lstStyle/>
          <a:p>
            <a:fld id="{C51EAA63-D034-42AE-91FA-B13B9518C7BE}" type="slidenum">
              <a:rPr lang="en-US" smtClean="0"/>
              <a:pPr/>
              <a:t>8</a:t>
            </a:fld>
            <a:endParaRPr lang="en-US" dirty="0"/>
          </a:p>
        </p:txBody>
      </p:sp>
      <p:grpSp>
        <p:nvGrpSpPr>
          <p:cNvPr id="11" name="Group 12"/>
          <p:cNvGrpSpPr/>
          <p:nvPr/>
        </p:nvGrpSpPr>
        <p:grpSpPr>
          <a:xfrm>
            <a:off x="1293812" y="2133600"/>
            <a:ext cx="2095500" cy="3657601"/>
            <a:chOff x="1293812" y="1981200"/>
            <a:chExt cx="2095500" cy="3657601"/>
          </a:xfrm>
        </p:grpSpPr>
        <p:pic>
          <p:nvPicPr>
            <p:cNvPr id="5" name="Picture 2" descr="Uber logotype.svg"/>
            <p:cNvPicPr>
              <a:picLocks noChangeAspect="1" noChangeArrowheads="1"/>
            </p:cNvPicPr>
            <p:nvPr/>
          </p:nvPicPr>
          <p:blipFill>
            <a:blip r:embed="rId3" cstate="print"/>
            <a:srcRect/>
            <a:stretch>
              <a:fillRect/>
            </a:stretch>
          </p:blipFill>
          <p:spPr bwMode="auto">
            <a:xfrm>
              <a:off x="1293812" y="1981200"/>
              <a:ext cx="2095500" cy="342901"/>
            </a:xfrm>
            <a:prstGeom prst="rect">
              <a:avLst/>
            </a:prstGeom>
            <a:noFill/>
          </p:spPr>
        </p:pic>
        <p:pic>
          <p:nvPicPr>
            <p:cNvPr id="6" name="Picture 4" descr="http://images.pcworld.com/news/graphics/224715-uber_mobile_app_180.jpg"/>
            <p:cNvPicPr>
              <a:picLocks noChangeAspect="1" noChangeArrowheads="1"/>
            </p:cNvPicPr>
            <p:nvPr/>
          </p:nvPicPr>
          <p:blipFill>
            <a:blip r:embed="rId4" cstate="print"/>
            <a:srcRect/>
            <a:stretch>
              <a:fillRect/>
            </a:stretch>
          </p:blipFill>
          <p:spPr bwMode="auto">
            <a:xfrm>
              <a:off x="1370012" y="2667000"/>
              <a:ext cx="1981200" cy="2971801"/>
            </a:xfrm>
            <a:prstGeom prst="rect">
              <a:avLst/>
            </a:prstGeom>
            <a:noFill/>
          </p:spPr>
        </p:pic>
      </p:grpSp>
      <p:grpSp>
        <p:nvGrpSpPr>
          <p:cNvPr id="12" name="Group 11"/>
          <p:cNvGrpSpPr/>
          <p:nvPr/>
        </p:nvGrpSpPr>
        <p:grpSpPr>
          <a:xfrm>
            <a:off x="4722812" y="1828800"/>
            <a:ext cx="2095500" cy="3943351"/>
            <a:chOff x="4570412" y="1676400"/>
            <a:chExt cx="2095500" cy="3943351"/>
          </a:xfrm>
        </p:grpSpPr>
        <p:pic>
          <p:nvPicPr>
            <p:cNvPr id="7" name="Picture 6" descr="Tinder logo.png"/>
            <p:cNvPicPr>
              <a:picLocks noChangeAspect="1" noChangeArrowheads="1"/>
            </p:cNvPicPr>
            <p:nvPr/>
          </p:nvPicPr>
          <p:blipFill>
            <a:blip r:embed="rId5" cstate="print"/>
            <a:srcRect/>
            <a:stretch>
              <a:fillRect/>
            </a:stretch>
          </p:blipFill>
          <p:spPr bwMode="auto">
            <a:xfrm>
              <a:off x="4570412" y="1676400"/>
              <a:ext cx="2095500" cy="838201"/>
            </a:xfrm>
            <a:prstGeom prst="rect">
              <a:avLst/>
            </a:prstGeom>
            <a:noFill/>
          </p:spPr>
        </p:pic>
        <p:pic>
          <p:nvPicPr>
            <p:cNvPr id="8" name="Picture 8" descr="http://tctechcrunch2011.files.wordpress.com/2013/07/screen-shot-2013-07-15-at-1-08-40-pm.png"/>
            <p:cNvPicPr>
              <a:picLocks noChangeAspect="1" noChangeArrowheads="1"/>
            </p:cNvPicPr>
            <p:nvPr/>
          </p:nvPicPr>
          <p:blipFill>
            <a:blip r:embed="rId6" cstate="print"/>
            <a:srcRect/>
            <a:stretch>
              <a:fillRect/>
            </a:stretch>
          </p:blipFill>
          <p:spPr bwMode="auto">
            <a:xfrm>
              <a:off x="4646612" y="2743200"/>
              <a:ext cx="1943970" cy="2876551"/>
            </a:xfrm>
            <a:prstGeom prst="rect">
              <a:avLst/>
            </a:prstGeom>
            <a:noFill/>
          </p:spPr>
        </p:pic>
      </p:grpSp>
      <p:grpSp>
        <p:nvGrpSpPr>
          <p:cNvPr id="13" name="Group 10"/>
          <p:cNvGrpSpPr/>
          <p:nvPr/>
        </p:nvGrpSpPr>
        <p:grpSpPr>
          <a:xfrm>
            <a:off x="8151812" y="1752600"/>
            <a:ext cx="2151734" cy="4038600"/>
            <a:chOff x="8151812" y="1600200"/>
            <a:chExt cx="2151734" cy="4038600"/>
          </a:xfrm>
        </p:grpSpPr>
        <p:pic>
          <p:nvPicPr>
            <p:cNvPr id="9" name="Picture 10" descr="http://allthingsd.com/files/2012/11/GrubHub-Track-Your-Grub-Diner-full-map.jpg"/>
            <p:cNvPicPr>
              <a:picLocks noChangeAspect="1" noChangeArrowheads="1"/>
            </p:cNvPicPr>
            <p:nvPr/>
          </p:nvPicPr>
          <p:blipFill rotWithShape="1">
            <a:blip r:embed="rId7" cstate="print"/>
            <a:srcRect l="28237" r="22526"/>
            <a:stretch/>
          </p:blipFill>
          <p:spPr bwMode="auto">
            <a:xfrm>
              <a:off x="8160281" y="2743200"/>
              <a:ext cx="2143265" cy="2895600"/>
            </a:xfrm>
            <a:prstGeom prst="rect">
              <a:avLst/>
            </a:prstGeom>
            <a:noFill/>
          </p:spPr>
        </p:pic>
        <p:pic>
          <p:nvPicPr>
            <p:cNvPr id="10" name="Picture 16" descr="http://djworksmusic.com/wp-content/uploads/2014/05/GrubHub.jpg"/>
            <p:cNvPicPr>
              <a:picLocks noChangeAspect="1" noChangeArrowheads="1"/>
            </p:cNvPicPr>
            <p:nvPr/>
          </p:nvPicPr>
          <p:blipFill rotWithShape="1">
            <a:blip r:embed="rId8" cstate="print"/>
            <a:srcRect b="20371"/>
            <a:stretch/>
          </p:blipFill>
          <p:spPr bwMode="auto">
            <a:xfrm>
              <a:off x="8151812" y="1600200"/>
              <a:ext cx="2133604" cy="955675"/>
            </a:xfrm>
            <a:prstGeom prst="rect">
              <a:avLst/>
            </a:prstGeom>
            <a:noFill/>
          </p:spPr>
        </p:pic>
      </p:grpSp>
      <p:cxnSp>
        <p:nvCxnSpPr>
          <p:cNvPr id="14" name="Straight Connector 13"/>
          <p:cNvCxnSpPr/>
          <p:nvPr/>
        </p:nvCxnSpPr>
        <p:spPr>
          <a:xfrm>
            <a:off x="4037012" y="1828800"/>
            <a:ext cx="0" cy="39624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66012" y="1828800"/>
            <a:ext cx="0" cy="39624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rotWithShape="1">
          <a:blip r:embed="rId9" cstate="print"/>
          <a:srcRect l="24219" t="86389" r="25468" b="7223"/>
          <a:stretch/>
        </p:blipFill>
        <p:spPr>
          <a:xfrm>
            <a:off x="8166101" y="2717801"/>
            <a:ext cx="2133582" cy="279400"/>
          </a:xfrm>
          <a:prstGeom prst="rect">
            <a:avLst/>
          </a:prstGeom>
        </p:spPr>
      </p:pic>
    </p:spTree>
    <p:extLst>
      <p:ext uri="{BB962C8B-B14F-4D97-AF65-F5344CB8AC3E}">
        <p14:creationId xmlns:p14="http://schemas.microsoft.com/office/powerpoint/2010/main" val="348924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en-US"/>
              <a:pPr/>
              <a:t>9</a:t>
            </a:fld>
            <a:endParaRPr lang="en-US" dirty="0"/>
          </a:p>
        </p:txBody>
      </p:sp>
      <p:sp>
        <p:nvSpPr>
          <p:cNvPr id="6" name="Title 5"/>
          <p:cNvSpPr>
            <a:spLocks noGrp="1"/>
          </p:cNvSpPr>
          <p:nvPr>
            <p:ph type="title"/>
          </p:nvPr>
        </p:nvSpPr>
        <p:spPr/>
        <p:txBody>
          <a:bodyPr/>
          <a:lstStyle/>
          <a:p>
            <a:r>
              <a:rPr lang="en-US" dirty="0"/>
              <a:t>Behaviors have evolved</a:t>
            </a:r>
          </a:p>
        </p:txBody>
      </p:sp>
      <p:sp>
        <p:nvSpPr>
          <p:cNvPr id="8" name="TextBox 7"/>
          <p:cNvSpPr txBox="1"/>
          <p:nvPr/>
        </p:nvSpPr>
        <p:spPr>
          <a:xfrm>
            <a:off x="7023100" y="3111500"/>
            <a:ext cx="4622800" cy="2540000"/>
          </a:xfrm>
          <a:prstGeom prst="rect">
            <a:avLst/>
          </a:prstGeom>
          <a:noFill/>
        </p:spPr>
        <p:txBody>
          <a:bodyPr wrap="square" lIns="0" tIns="0" rIns="0" bIns="0" rtlCol="0">
            <a:noAutofit/>
          </a:bodyPr>
          <a:lstStyle/>
          <a:p>
            <a:pPr>
              <a:lnSpc>
                <a:spcPct val="90000"/>
              </a:lnSpc>
            </a:pPr>
            <a:r>
              <a:rPr lang="en-US" sz="3600"/>
              <a:t>Always on, always sharing, always aware.</a:t>
            </a:r>
          </a:p>
          <a:p>
            <a:pPr>
              <a:lnSpc>
                <a:spcPct val="90000"/>
              </a:lnSpc>
            </a:pPr>
            <a:endParaRPr lang="en-US"/>
          </a:p>
        </p:txBody>
      </p:sp>
      <p:pic>
        <p:nvPicPr>
          <p:cNvPr id="13" name="Picture 12" descr="ph-ind-buslife-054-cropped.psd"/>
          <p:cNvPicPr>
            <a:picLocks noChangeAspect="1"/>
          </p:cNvPicPr>
          <p:nvPr/>
        </p:nvPicPr>
        <p:blipFill rotWithShape="1">
          <a:blip r:embed="rId3" cstate="print"/>
          <a:srcRect b="12664"/>
          <a:stretch/>
        </p:blipFill>
        <p:spPr>
          <a:xfrm>
            <a:off x="543762" y="1770425"/>
            <a:ext cx="5874895" cy="3848757"/>
          </a:xfrm>
          <a:prstGeom prst="rect">
            <a:avLst/>
          </a:prstGeom>
        </p:spPr>
      </p:pic>
    </p:spTree>
    <p:extLst>
      <p:ext uri="{BB962C8B-B14F-4D97-AF65-F5344CB8AC3E}">
        <p14:creationId xmlns:p14="http://schemas.microsoft.com/office/powerpoint/2010/main" val="127118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1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3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6110</TotalTime>
  <Words>4911</Words>
  <Application>Microsoft Office PowerPoint</Application>
  <PresentationFormat>Custom</PresentationFormat>
  <Paragraphs>720</Paragraphs>
  <Slides>35</Slides>
  <Notes>35</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35</vt:i4>
      </vt:variant>
    </vt:vector>
  </HeadingPairs>
  <TitlesOfParts>
    <vt:vector size="51" baseType="lpstr">
      <vt:lpstr>MS PGothic</vt:lpstr>
      <vt:lpstr>MS PGothic</vt:lpstr>
      <vt:lpstr>Arial</vt:lpstr>
      <vt:lpstr>Arial Black</vt:lpstr>
      <vt:lpstr>Arial Narrow</vt:lpstr>
      <vt:lpstr>Calibri</vt:lpstr>
      <vt:lpstr>HelveticaNeueLT Std</vt:lpstr>
      <vt:lpstr>HelveticaNeueLT Std Lt</vt:lpstr>
      <vt:lpstr>Tahoma</vt:lpstr>
      <vt:lpstr>Times</vt:lpstr>
      <vt:lpstr>Wingdings</vt:lpstr>
      <vt:lpstr>ヒラギノ角ゴ Pro W3</vt:lpstr>
      <vt:lpstr>NEW</vt:lpstr>
      <vt:lpstr>1_NEW</vt:lpstr>
      <vt:lpstr>2_NEW</vt:lpstr>
      <vt:lpstr>3_NEW</vt:lpstr>
      <vt:lpstr>Re-Think Mobile… Beyond Mobile-First</vt:lpstr>
      <vt:lpstr>PowerPoint Presentation</vt:lpstr>
      <vt:lpstr>Agenda</vt:lpstr>
      <vt:lpstr>Why Do Anything?</vt:lpstr>
      <vt:lpstr>The Enterprise Evolution or Revolution?</vt:lpstr>
      <vt:lpstr>Transform The Enterprise</vt:lpstr>
      <vt:lpstr>Re-Think Mobility</vt:lpstr>
      <vt:lpstr>Creating New Mobile First Business Models… Challenging Old Business Models</vt:lpstr>
      <vt:lpstr>Behaviors have evolved</vt:lpstr>
      <vt:lpstr>Connected Consumer</vt:lpstr>
      <vt:lpstr>Connected Community</vt:lpstr>
      <vt:lpstr>Connected Suppliers &amp; Customers</vt:lpstr>
      <vt:lpstr>Connected Enterprise </vt:lpstr>
      <vt:lpstr>The New Frontier . . . </vt:lpstr>
      <vt:lpstr>How is Mobile Impacting Your Business ?</vt:lpstr>
      <vt:lpstr>Re-Think Mobile</vt:lpstr>
      <vt:lpstr>Re-Think Enterprise Mobility</vt:lpstr>
      <vt:lpstr>Low Mobile Penetration Enterprise Wide</vt:lpstr>
      <vt:lpstr>Mobility requirements from the enterprise</vt:lpstr>
      <vt:lpstr>Current State of Enterprise Mobility</vt:lpstr>
      <vt:lpstr>Re-Think Enterprise Mobility</vt:lpstr>
      <vt:lpstr>Enterprise Mobility begins with a “Mobile Plus” Architecture</vt:lpstr>
      <vt:lpstr>Simplify Enterprise  Mobility</vt:lpstr>
      <vt:lpstr>Simplify Enterprise Mobility</vt:lpstr>
      <vt:lpstr>Oracle Mobile Apps Today</vt:lpstr>
      <vt:lpstr>Oracle Mobile Platform</vt:lpstr>
      <vt:lpstr>Oracle Mobile Suite:</vt:lpstr>
      <vt:lpstr>Oracle Mobile Security Suite:</vt:lpstr>
      <vt:lpstr>Oracle Mobile Customers and Partners</vt:lpstr>
      <vt:lpstr>The Future  </vt:lpstr>
      <vt:lpstr>Oracle Mobile Cloud Service</vt:lpstr>
      <vt:lpstr>Mobile Application Accelerator (MAX)</vt:lpstr>
      <vt:lpstr>PowerPoint Presentation</vt:lpstr>
      <vt:lpstr>For More Information</vt:lpstr>
      <vt:lpstr>PowerPoint Presentation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266</cp:revision>
  <dcterms:created xsi:type="dcterms:W3CDTF">2014-10-14T05:55:10Z</dcterms:created>
  <dcterms:modified xsi:type="dcterms:W3CDTF">2015-04-23T19:37:12Z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